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2">
  <p:sldMasterIdLst>
    <p:sldMasterId id="2147483944" r:id="rId4"/>
    <p:sldMasterId id="2147483684" r:id="rId5"/>
  </p:sldMasterIdLst>
  <p:notesMasterIdLst>
    <p:notesMasterId r:id="rId47"/>
  </p:notesMasterIdLst>
  <p:sldIdLst>
    <p:sldId id="476" r:id="rId6"/>
    <p:sldId id="599" r:id="rId7"/>
    <p:sldId id="589" r:id="rId8"/>
    <p:sldId id="601" r:id="rId9"/>
    <p:sldId id="607" r:id="rId10"/>
    <p:sldId id="412" r:id="rId11"/>
    <p:sldId id="497" r:id="rId12"/>
    <p:sldId id="546" r:id="rId13"/>
    <p:sldId id="430" r:id="rId14"/>
    <p:sldId id="608" r:id="rId15"/>
    <p:sldId id="600" r:id="rId16"/>
    <p:sldId id="480" r:id="rId17"/>
    <p:sldId id="423" r:id="rId18"/>
    <p:sldId id="459" r:id="rId19"/>
    <p:sldId id="602" r:id="rId20"/>
    <p:sldId id="552" r:id="rId21"/>
    <p:sldId id="590" r:id="rId22"/>
    <p:sldId id="591" r:id="rId23"/>
    <p:sldId id="467" r:id="rId24"/>
    <p:sldId id="585" r:id="rId25"/>
    <p:sldId id="555" r:id="rId26"/>
    <p:sldId id="556" r:id="rId27"/>
    <p:sldId id="586" r:id="rId28"/>
    <p:sldId id="560" r:id="rId29"/>
    <p:sldId id="561" r:id="rId30"/>
    <p:sldId id="557" r:id="rId31"/>
    <p:sldId id="562" r:id="rId32"/>
    <p:sldId id="464" r:id="rId33"/>
    <p:sldId id="469" r:id="rId34"/>
    <p:sldId id="481" r:id="rId35"/>
    <p:sldId id="588" r:id="rId36"/>
    <p:sldId id="473" r:id="rId37"/>
    <p:sldId id="438" r:id="rId38"/>
    <p:sldId id="474" r:id="rId39"/>
    <p:sldId id="475" r:id="rId40"/>
    <p:sldId id="609" r:id="rId41"/>
    <p:sldId id="610" r:id="rId42"/>
    <p:sldId id="611" r:id="rId43"/>
    <p:sldId id="485" r:id="rId44"/>
    <p:sldId id="603" r:id="rId45"/>
    <p:sldId id="490" r:id="rId46"/>
  </p:sldIdLst>
  <p:sldSz cx="12192000" cy="6858000"/>
  <p:notesSz cx="7010400" cy="9296400"/>
  <p:embeddedFontLs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
      <p:font typeface="Lexia XBold" panose="020B0604020202020204" charset="0"/>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230A81-37B4-6D64-F693-936F56EB8AE4}" name="Miriam Valencia (AC)" initials="MV(" userId="S::miriam.valencia@accesscharity.org.uk::f22f8955-ef63-43a1-822c-3ee4b95413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i Gerstheimer (AC)" initials="KG(" lastIdx="1" clrIdx="0">
    <p:extLst>
      <p:ext uri="{19B8F6BF-5375-455C-9EA6-DF929625EA0E}">
        <p15:presenceInfo xmlns:p15="http://schemas.microsoft.com/office/powerpoint/2012/main" userId="S::kari.gerstheimer@accesscharity.org.uk::71915108-eb91-4497-ab71-e2dfa10ffa34" providerId="AD"/>
      </p:ext>
    </p:extLst>
  </p:cmAuthor>
  <p:cmAuthor id="2" name="Lucy Preston (AC)" initials="LP(" lastIdx="1" clrIdx="1">
    <p:extLst>
      <p:ext uri="{19B8F6BF-5375-455C-9EA6-DF929625EA0E}">
        <p15:presenceInfo xmlns:p15="http://schemas.microsoft.com/office/powerpoint/2012/main" userId="S::lucy.preston@accesscharity.org.uk::e7ffa54e-727f-47c8-aa20-c9a1302f6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6003"/>
    <a:srgbClr val="F89039"/>
    <a:srgbClr val="888888"/>
    <a:srgbClr val="005BBB"/>
    <a:srgbClr val="E9EBF3"/>
    <a:srgbClr val="FB4F14"/>
    <a:srgbClr val="EFBD47"/>
    <a:srgbClr val="0082BB"/>
    <a:srgbClr val="009AA6"/>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514" autoAdjust="0"/>
  </p:normalViewPr>
  <p:slideViewPr>
    <p:cSldViewPr snapToGrid="0">
      <p:cViewPr varScale="1">
        <p:scale>
          <a:sx n="48" d="100"/>
          <a:sy n="48" d="100"/>
        </p:scale>
        <p:origin x="1340"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font" Target="fonts/font11.fntdata"/><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2.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0D4B5-1C99-4525-AC34-FE19867B550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D9C54354-293E-442D-A535-841899EB9BC6}" type="pres">
      <dgm:prSet presAssocID="{76F0D4B5-1C99-4525-AC34-FE19867B550A}" presName="compositeShape" presStyleCnt="0">
        <dgm:presLayoutVars>
          <dgm:chMax val="7"/>
          <dgm:dir/>
          <dgm:resizeHandles val="exact"/>
        </dgm:presLayoutVars>
      </dgm:prSet>
      <dgm:spPr/>
    </dgm:pt>
  </dgm:ptLst>
  <dgm:cxnLst>
    <dgm:cxn modelId="{729BA62D-0090-4D9E-A36E-34333CE567E2}" type="presOf" srcId="{76F0D4B5-1C99-4525-AC34-FE19867B550A}" destId="{D9C54354-293E-442D-A535-841899EB9BC6}" srcOrd="0" destOrd="0" presId="urn:microsoft.com/office/officeart/2005/8/layout/venn1"/>
  </dgm:cxnLst>
  <dgm:bg>
    <a:blipFill dpi="0" rotWithShape="1">
      <a:blip xmlns:r="http://schemas.openxmlformats.org/officeDocument/2006/relationships" r:embed="rId1"/>
      <a:srcRect/>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6B86ECD4-1703-9649-BE1A-A77CE53659E7}" type="datetimeFigureOut">
              <a:rPr lang="en-US" smtClean="0"/>
              <a:t>12/6/2023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5034DD52-9E85-294E-A50A-0F845EDF1423}" type="slidenum">
              <a:rPr lang="en-US" smtClean="0"/>
              <a:t>‹#›</a:t>
            </a:fld>
            <a:endParaRPr lang="en-US"/>
          </a:p>
        </p:txBody>
      </p:sp>
    </p:spTree>
    <p:extLst>
      <p:ext uri="{BB962C8B-B14F-4D97-AF65-F5344CB8AC3E}">
        <p14:creationId xmlns:p14="http://schemas.microsoft.com/office/powerpoint/2010/main" val="332042243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harepointstuff.com/2021/03/09/how-to-create-polls-pre-meeting-in-microsoft-teams/#create_instant_pol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dass.org.uk/media/9391/adass-member-survey-implementing-changes-to-social-care-report.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mencap.org.uk/press-release/almost-1-3-young-people-learning-disability-spend-less-hour-day-outside-homes-survey" TargetMode="External"/><Relationship Id="rId5" Type="http://schemas.openxmlformats.org/officeDocument/2006/relationships/hyperlink" Target="https://www.communitycare.co.uk/2017/09/19/decisions-taken-hands-social-workers-care-cuts/" TargetMode="External"/><Relationship Id="rId4" Type="http://schemas.openxmlformats.org/officeDocument/2006/relationships/hyperlink" Target="https://www.adass.org.uk/media/9215/adass-survey-waiting-for-care-support-may-2022-final.pdf#:~:text=This%20is%20a%20summary%20of%20the%20ADASS%20survey,survey%20measuring%20homecare%20hours%20delivered%20in%20a%20quarter."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5034DD52-9E85-294E-A50A-0F845EDF1423}" type="slidenum">
              <a:rPr lang="en-US" smtClean="0"/>
              <a:t>1</a:t>
            </a:fld>
            <a:endParaRPr lang="en-US"/>
          </a:p>
        </p:txBody>
      </p:sp>
    </p:spTree>
    <p:extLst>
      <p:ext uri="{BB962C8B-B14F-4D97-AF65-F5344CB8AC3E}">
        <p14:creationId xmlns:p14="http://schemas.microsoft.com/office/powerpoint/2010/main" val="2806632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34DD52-9E85-294E-A50A-0F845EDF1423}" type="slidenum">
              <a:rPr lang="en-US" smtClean="0"/>
              <a:t>10</a:t>
            </a:fld>
            <a:endParaRPr lang="en-US"/>
          </a:p>
        </p:txBody>
      </p:sp>
    </p:spTree>
    <p:extLst>
      <p:ext uri="{BB962C8B-B14F-4D97-AF65-F5344CB8AC3E}">
        <p14:creationId xmlns:p14="http://schemas.microsoft.com/office/powerpoint/2010/main" val="366945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rPr>
              <a:t>Welcome back to the second part of the training - How to use the Care Act to help.</a:t>
            </a:r>
          </a:p>
          <a:p>
            <a:pPr>
              <a:defRPr/>
            </a:pPr>
            <a:endParaRPr lang="en-US" sz="1000" dirty="0">
              <a:latin typeface="+mn-lt"/>
            </a:endParaRPr>
          </a:p>
          <a:p>
            <a:pPr>
              <a:defRPr/>
            </a:pPr>
            <a:r>
              <a:rPr lang="en-US" sz="1000" dirty="0">
                <a:latin typeface="+mn-lt"/>
              </a:rPr>
              <a:t>Before we continue do you have any questions so far?</a:t>
            </a:r>
            <a:endParaRPr lang="en-GB" sz="1000" dirty="0">
              <a:latin typeface="+mn-lt"/>
            </a:endParaRPr>
          </a:p>
          <a:p>
            <a:endParaRPr lang="en-US" sz="1000" dirty="0">
              <a:latin typeface="+mn-lt"/>
            </a:endParaRPr>
          </a:p>
        </p:txBody>
      </p:sp>
      <p:sp>
        <p:nvSpPr>
          <p:cNvPr id="4" name="Slide Number Placeholder 3"/>
          <p:cNvSpPr>
            <a:spLocks noGrp="1"/>
          </p:cNvSpPr>
          <p:nvPr>
            <p:ph type="sldNum" sz="quarter" idx="5"/>
          </p:nvPr>
        </p:nvSpPr>
        <p:spPr/>
        <p:txBody>
          <a:bodyPr/>
          <a:lstStyle/>
          <a:p>
            <a:fld id="{5034DD52-9E85-294E-A50A-0F845EDF1423}" type="slidenum">
              <a:rPr lang="en-US" smtClean="0"/>
              <a:t>11</a:t>
            </a:fld>
            <a:endParaRPr lang="en-US"/>
          </a:p>
        </p:txBody>
      </p:sp>
    </p:spTree>
    <p:extLst>
      <p:ext uri="{BB962C8B-B14F-4D97-AF65-F5344CB8AC3E}">
        <p14:creationId xmlns:p14="http://schemas.microsoft.com/office/powerpoint/2010/main" val="126488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are four stages to securing social care as you can see here.  Assessment, Eligibility, Charing and Care and Support Planning, in that order.</a:t>
            </a:r>
          </a:p>
          <a:p>
            <a:endPar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the end of this training,  you will have an understanding of the four stages. However, our primary focus will be the assessment. This is because this is the foundation of the person’s care and support and so understanding how to make sure someone has a full and lawful assessment is key. </a:t>
            </a:r>
          </a:p>
          <a:p>
            <a:endPar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5034DD52-9E85-294E-A50A-0F845EDF1423}" type="slidenum">
              <a:rPr lang="en-US" smtClean="0"/>
              <a:t>12</a:t>
            </a:fld>
            <a:endParaRPr lang="en-US"/>
          </a:p>
        </p:txBody>
      </p:sp>
    </p:spTree>
    <p:extLst>
      <p:ext uri="{BB962C8B-B14F-4D97-AF65-F5344CB8AC3E}">
        <p14:creationId xmlns:p14="http://schemas.microsoft.com/office/powerpoint/2010/main" val="134763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defTabSz="881390">
              <a:defRPr/>
            </a:pPr>
            <a:r>
              <a:rPr lang="en-GB" sz="1700" dirty="0">
                <a:latin typeface="Times New Roman" panose="02020603050405020304" pitchFamily="18" charset="0"/>
                <a:ea typeface="Times New Roman" panose="02020603050405020304" pitchFamily="18" charset="0"/>
              </a:rPr>
              <a:t>So let’s begin. </a:t>
            </a:r>
          </a:p>
          <a:p>
            <a:pPr marL="220348" indent="-220348" defTabSz="881390">
              <a:defRPr/>
            </a:pPr>
            <a:endParaRPr lang="en-GB" sz="1700" dirty="0">
              <a:latin typeface="Times New Roman" panose="02020603050405020304" pitchFamily="18" charset="0"/>
              <a:ea typeface="Times New Roman" panose="02020603050405020304" pitchFamily="18" charset="0"/>
            </a:endParaRPr>
          </a:p>
          <a:p>
            <a:pPr marL="220348" indent="-220348" defTabSz="881390">
              <a:defRPr/>
            </a:pPr>
            <a:r>
              <a:rPr lang="en-GB" sz="1700" dirty="0">
                <a:latin typeface="Times New Roman" panose="02020603050405020304" pitchFamily="18" charset="0"/>
                <a:ea typeface="Times New Roman" panose="02020603050405020304" pitchFamily="18" charset="0"/>
              </a:rPr>
              <a:t>The four stages of securing social care begins with the Assessment.  The Assessment is </a:t>
            </a:r>
            <a:r>
              <a:rPr lang="en-US" sz="1700" dirty="0">
                <a:latin typeface="Calibri" panose="020F0502020204030204" pitchFamily="34" charset="0"/>
                <a:ea typeface="Calibri" panose="020F0502020204030204" pitchFamily="34" charset="0"/>
                <a:cs typeface="Times New Roman" panose="02020603050405020304" pitchFamily="18" charset="0"/>
              </a:rPr>
              <a:t>the first contact and the initial point of identifying needs.  </a:t>
            </a:r>
          </a:p>
          <a:p>
            <a:pPr marL="220348" indent="-220348" defTabSz="881390">
              <a:defRPr/>
            </a:pPr>
            <a:endParaRPr lang="en-GB" sz="1700" b="0" dirty="0">
              <a:latin typeface="Times New Roman" panose="02020603050405020304" pitchFamily="18" charset="0"/>
              <a:ea typeface="Times New Roman" panose="02020603050405020304" pitchFamily="18" charset="0"/>
            </a:endParaRPr>
          </a:p>
          <a:p>
            <a:pPr marL="0" indent="0" defTabSz="881390">
              <a:defRPr/>
            </a:pPr>
            <a:r>
              <a:rPr lang="en-GB" sz="1700" b="0" dirty="0">
                <a:latin typeface="Times New Roman" panose="02020603050405020304" pitchFamily="18" charset="0"/>
                <a:ea typeface="Times New Roman" panose="02020603050405020304" pitchFamily="18" charset="0"/>
              </a:rPr>
              <a:t>The threshold for an assessment has been set very low by the Care Act.  This means that l</a:t>
            </a:r>
            <a:r>
              <a:rPr lang="en-GB" altLang="en-US" sz="1700" b="0" dirty="0">
                <a:solidFill>
                  <a:srgbClr val="888888"/>
                </a:solidFill>
                <a:latin typeface="Calibri" panose="020F0502020204030204" pitchFamily="34" charset="0"/>
                <a:cs typeface="Calibri" panose="020F0502020204030204" pitchFamily="34" charset="0"/>
              </a:rPr>
              <a:t>ocal authorities must undertake an assessment or a carer’s assessment for any adult with an appearance of need for care and support, </a:t>
            </a:r>
            <a:r>
              <a:rPr lang="en-GB" altLang="en-US" sz="1700" dirty="0">
                <a:solidFill>
                  <a:srgbClr val="888888"/>
                </a:solidFill>
                <a:latin typeface="Calibri" panose="020F0502020204030204" pitchFamily="34" charset="0"/>
                <a:cs typeface="Calibri" panose="020F0502020204030204" pitchFamily="34" charset="0"/>
              </a:rPr>
              <a:t>regardless of their financial situation.</a:t>
            </a:r>
          </a:p>
          <a:p>
            <a:pPr marL="220348" lvl="0" indent="-220348" defTabSz="881390">
              <a:defRPr/>
            </a:pPr>
            <a:endParaRPr lang="en-GB" sz="1700" dirty="0">
              <a:latin typeface="Times New Roman" panose="02020603050405020304" pitchFamily="18" charset="0"/>
              <a:ea typeface="Times New Roman" panose="02020603050405020304" pitchFamily="18" charset="0"/>
            </a:endParaRPr>
          </a:p>
          <a:p>
            <a:pPr marL="0" lvl="0" indent="0" defTabSz="881390">
              <a:defRPr/>
            </a:pPr>
            <a:r>
              <a:rPr lang="en-GB" sz="1700" kern="1200" dirty="0">
                <a:solidFill>
                  <a:srgbClr val="888888"/>
                </a:solidFill>
                <a:latin typeface="Calibri" panose="020F0502020204030204" pitchFamily="34" charset="0"/>
                <a:ea typeface="+mn-ea"/>
                <a:cs typeface="Calibri" panose="020F0502020204030204" pitchFamily="34" charset="0"/>
              </a:rPr>
              <a:t>The assessment has a dual purpose.  Firstly, it is a gateway to care.  You can’t access funded social care without an assessment, and secondly it is classed as a critical intervention and can prevent a situation from deteriorating.  </a:t>
            </a:r>
          </a:p>
          <a:p>
            <a:pPr marL="220348" indent="-220348" defTabSz="881390">
              <a:defRPr/>
            </a:pPr>
            <a:endParaRPr lang="en-GB" sz="1700" dirty="0">
              <a:latin typeface="Times New Roman" panose="02020603050405020304" pitchFamily="18" charset="0"/>
              <a:ea typeface="Times New Roman" panose="02020603050405020304" pitchFamily="18" charset="0"/>
            </a:endParaRPr>
          </a:p>
          <a:p>
            <a:pPr marL="0" indent="0" defTabSz="881390">
              <a:defRPr/>
            </a:pPr>
            <a:r>
              <a:rPr lang="en-GB" sz="1700" dirty="0">
                <a:latin typeface="Times New Roman" panose="02020603050405020304" pitchFamily="18" charset="0"/>
                <a:ea typeface="Times New Roman" panose="02020603050405020304" pitchFamily="18" charset="0"/>
              </a:rPr>
              <a:t>Wherever possible, this intervention is aimed at helping an individual to understand their own needs, and how they may be able to meet them.  Or it can help a person to understand what support is available to them in the community. </a:t>
            </a:r>
          </a:p>
          <a:p>
            <a:pPr marL="220348" indent="-220348" defTabSz="881390">
              <a:defRPr/>
            </a:pPr>
            <a:endParaRPr lang="en-GB" sz="1700" dirty="0">
              <a:latin typeface="Times New Roman" panose="02020603050405020304" pitchFamily="18" charset="0"/>
            </a:endParaRPr>
          </a:p>
          <a:p>
            <a:pPr marL="220348" indent="-220348" defTabSz="881390">
              <a:defRPr/>
            </a:pP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According to the Care Act the assessment should happen within a “reasonable time”.</a:t>
            </a:r>
            <a:endParaRPr lang="en-US"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220348" indent="-220348" defTabSz="881390">
              <a:defRPr/>
            </a:pPr>
            <a:endParaRPr lang="en-GB" dirty="0"/>
          </a:p>
        </p:txBody>
      </p:sp>
      <p:sp>
        <p:nvSpPr>
          <p:cNvPr id="4" name="Slide Number Placeholder 3"/>
          <p:cNvSpPr>
            <a:spLocks noGrp="1"/>
          </p:cNvSpPr>
          <p:nvPr>
            <p:ph type="sldNum" sz="quarter" idx="5"/>
          </p:nvPr>
        </p:nvSpPr>
        <p:spPr/>
        <p:txBody>
          <a:bodyPr/>
          <a:lstStyle/>
          <a:p>
            <a:fld id="{5034DD52-9E85-294E-A50A-0F845EDF1423}" type="slidenum">
              <a:rPr lang="en-US" smtClean="0"/>
              <a:t>13</a:t>
            </a:fld>
            <a:endParaRPr lang="en-US"/>
          </a:p>
        </p:txBody>
      </p:sp>
    </p:spTree>
    <p:extLst>
      <p:ext uri="{BB962C8B-B14F-4D97-AF65-F5344CB8AC3E}">
        <p14:creationId xmlns:p14="http://schemas.microsoft.com/office/powerpoint/2010/main" val="1810488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dirty="0"/>
              <a:t>According to the Care Act, assessments:</a:t>
            </a:r>
          </a:p>
          <a:p>
            <a:pPr>
              <a:defRPr/>
            </a:pPr>
            <a:endParaRPr lang="en-GB" b="1" dirty="0"/>
          </a:p>
          <a:p>
            <a:pPr marL="440695" indent="-440695">
              <a:buFont typeface="Arial" panose="020B0604020202020204" pitchFamily="34" charset="0"/>
              <a:buChar char="•"/>
              <a:defRPr/>
            </a:pPr>
            <a:r>
              <a:rPr lang="en-GB" altLang="en-US" dirty="0">
                <a:solidFill>
                  <a:srgbClr val="FF0000"/>
                </a:solidFill>
                <a:latin typeface="Calibri" panose="020F0502020204030204" pitchFamily="34" charset="0"/>
                <a:cs typeface="Calibri" panose="020F0502020204030204" pitchFamily="34" charset="0"/>
              </a:rPr>
              <a:t>Must be person centred</a:t>
            </a:r>
          </a:p>
          <a:p>
            <a:pPr marL="440695" indent="-440695">
              <a:buFont typeface="Arial" panose="020B0604020202020204" pitchFamily="34" charset="0"/>
              <a:buChar char="•"/>
              <a:defRPr/>
            </a:pPr>
            <a:r>
              <a:rPr lang="en-US" altLang="en-US" dirty="0">
                <a:solidFill>
                  <a:srgbClr val="FF0000"/>
                </a:solidFill>
                <a:latin typeface="Calibri" panose="020F0502020204030204" pitchFamily="34" charset="0"/>
                <a:cs typeface="Calibri" panose="020F0502020204030204" pitchFamily="34" charset="0"/>
              </a:rPr>
              <a:t>Have a focus on preventing and reducing needs</a:t>
            </a:r>
          </a:p>
          <a:p>
            <a:pPr marL="440695" indent="-440695">
              <a:buFont typeface="Arial" panose="020B0604020202020204" pitchFamily="34" charset="0"/>
              <a:buChar char="•"/>
              <a:defRPr/>
            </a:pPr>
            <a:r>
              <a:rPr lang="en-GB" altLang="en-US" dirty="0">
                <a:solidFill>
                  <a:srgbClr val="FF0000"/>
                </a:solidFill>
                <a:latin typeface="Calibri" panose="020F0502020204030204" pitchFamily="34" charset="0"/>
                <a:cs typeface="Calibri" panose="020F0502020204030204" pitchFamily="34" charset="0"/>
              </a:rPr>
              <a:t>Take account of fluctuating</a:t>
            </a:r>
            <a:r>
              <a:rPr lang="en-GB" altLang="en-US" b="0" dirty="0">
                <a:solidFill>
                  <a:srgbClr val="FF0000"/>
                </a:solidFill>
                <a:latin typeface="Calibri" panose="020F0502020204030204" pitchFamily="34" charset="0"/>
                <a:cs typeface="Calibri" panose="020F0502020204030204" pitchFamily="34" charset="0"/>
              </a:rPr>
              <a:t> needs (so take account of how the person copes on a “bad day” as well as a good day).</a:t>
            </a:r>
          </a:p>
          <a:p>
            <a:pPr marL="440695" indent="-440695">
              <a:buFont typeface="Arial" panose="020B0604020202020204" pitchFamily="34" charset="0"/>
              <a:buChar char="•"/>
              <a:defRPr/>
            </a:pPr>
            <a:r>
              <a:rPr lang="en-GB" altLang="en-US" b="0" dirty="0">
                <a:solidFill>
                  <a:srgbClr val="FF0000"/>
                </a:solidFill>
                <a:latin typeface="Calibri" panose="020F0502020204030204" pitchFamily="34" charset="0"/>
                <a:cs typeface="Calibri" panose="020F0502020204030204" pitchFamily="34" charset="0"/>
              </a:rPr>
              <a:t>Be carried out by someone properly qualified to assess the person. The assessor should have the relevant experience or expertise, in order to complete a meaningful assessment.  For example have experience of working with older adults, where the person being assessed is an older adult. </a:t>
            </a:r>
          </a:p>
          <a:p>
            <a:pPr marL="440695" indent="-440695">
              <a:buFont typeface="Arial" panose="020B0604020202020204" pitchFamily="34" charset="0"/>
              <a:buChar char="•"/>
              <a:defRPr/>
            </a:pPr>
            <a:r>
              <a:rPr lang="en-GB" altLang="en-US" dirty="0">
                <a:solidFill>
                  <a:srgbClr val="FF0000"/>
                </a:solidFill>
                <a:latin typeface="Calibri" panose="020F0502020204030204" pitchFamily="34" charset="0"/>
                <a:cs typeface="Calibri" panose="020F0502020204030204" pitchFamily="34" charset="0"/>
              </a:rPr>
              <a:t>If the person is dual sensory impaired, that is if the person is deaf and blind, they will require a specialist </a:t>
            </a:r>
            <a:r>
              <a:rPr lang="en-GB" altLang="en-US" b="0" dirty="0">
                <a:solidFill>
                  <a:srgbClr val="FF0000"/>
                </a:solidFill>
                <a:latin typeface="Calibri" panose="020F0502020204030204" pitchFamily="34" charset="0"/>
                <a:cs typeface="Calibri" panose="020F0502020204030204" pitchFamily="34" charset="0"/>
              </a:rPr>
              <a:t>assessment. In this case the assessment may need to be carried out by two assessors with the correct experience or expertise.</a:t>
            </a:r>
          </a:p>
          <a:p>
            <a:pPr marL="440695" indent="-440695">
              <a:buFont typeface="Arial" panose="020B0604020202020204" pitchFamily="34" charset="0"/>
              <a:buChar char="•"/>
              <a:defRPr/>
            </a:pPr>
            <a:r>
              <a:rPr lang="en-GB" altLang="en-US" b="0" dirty="0">
                <a:solidFill>
                  <a:srgbClr val="FF0000"/>
                </a:solidFill>
                <a:latin typeface="Calibri" panose="020F0502020204030204" pitchFamily="34" charset="0"/>
                <a:cs typeface="Calibri" panose="020F0502020204030204" pitchFamily="34" charset="0"/>
              </a:rPr>
              <a:t>The assessment must be accessible. This means that communication needs must be taken into account, so that the person is provided with information in a way that enables them to take part where at all possible. For example, a British Sign Language interpreter for somebody who is Deaf. </a:t>
            </a:r>
          </a:p>
          <a:p>
            <a:pPr marL="440695" indent="-440695">
              <a:buFont typeface="Arial" panose="020B0604020202020204" pitchFamily="34" charset="0"/>
              <a:buChar char="•"/>
              <a:defRPr/>
            </a:pPr>
            <a:r>
              <a:rPr lang="en-GB" altLang="en-US" dirty="0">
                <a:solidFill>
                  <a:srgbClr val="FF0000"/>
                </a:solidFill>
                <a:latin typeface="Calibri" panose="020F0502020204030204" pitchFamily="34" charset="0"/>
                <a:cs typeface="Calibri" panose="020F0502020204030204" pitchFamily="34" charset="0"/>
              </a:rPr>
              <a:t>The assessment must be carer blind. This means th</a:t>
            </a:r>
            <a:r>
              <a:rPr lang="en-GB" altLang="en-US" b="0" dirty="0">
                <a:solidFill>
                  <a:srgbClr val="FF0000"/>
                </a:solidFill>
                <a:latin typeface="Calibri" panose="020F0502020204030204" pitchFamily="34" charset="0"/>
                <a:cs typeface="Calibri" panose="020F0502020204030204" pitchFamily="34" charset="0"/>
              </a:rPr>
              <a:t>at the person’s needs are assessed as if they are by themselves with nobody caring for them or supporting them.</a:t>
            </a:r>
          </a:p>
          <a:p>
            <a:pPr marL="440695" indent="-440695">
              <a:buFont typeface="Arial" panose="020B0604020202020204" pitchFamily="34" charset="0"/>
              <a:buChar char="•"/>
              <a:defRPr/>
            </a:pPr>
            <a:r>
              <a:rPr lang="en-GB" altLang="en-US" dirty="0">
                <a:solidFill>
                  <a:srgbClr val="FF0000"/>
                </a:solidFill>
                <a:latin typeface="Calibri" panose="020F0502020204030204" pitchFamily="34" charset="0"/>
                <a:cs typeface="Calibri" panose="020F0502020204030204" pitchFamily="34" charset="0"/>
              </a:rPr>
              <a:t>As already mentioned on the previous slide, it must happen within an “appropriate and reasonable” timeframe. What is appropriate and reasonable will depend on the circumstances, such as the urgency of the need for support</a:t>
            </a:r>
            <a:r>
              <a:rPr lang="en-GB" altLang="en-US" b="0" dirty="0">
                <a:solidFill>
                  <a:srgbClr val="FF0000"/>
                </a:solidFill>
                <a:latin typeface="Calibri" panose="020F0502020204030204" pitchFamily="34" charset="0"/>
                <a:cs typeface="Calibri" panose="020F0502020204030204" pitchFamily="34" charset="0"/>
              </a:rPr>
              <a:t>.  In certain circumstances local authorities should and can exercise its power to provide interim relief or support prior to starting or completing the assessment. </a:t>
            </a:r>
          </a:p>
          <a:p>
            <a:pPr marL="440695" indent="-440695">
              <a:buFont typeface="Arial" panose="020B0604020202020204" pitchFamily="34" charset="0"/>
              <a:buChar char="•"/>
              <a:defRPr/>
            </a:pPr>
            <a:r>
              <a:rPr lang="en-GB" altLang="en-US" dirty="0">
                <a:solidFill>
                  <a:srgbClr val="FF0000"/>
                </a:solidFill>
                <a:latin typeface="Calibri" panose="020F0502020204030204" pitchFamily="34" charset="0"/>
                <a:cs typeface="Calibri" panose="020F0502020204030204" pitchFamily="34" charset="0"/>
              </a:rPr>
              <a:t>And the person should be given a copy of their assessment once it is completed, and this should be within 10 days.</a:t>
            </a:r>
          </a:p>
          <a:p>
            <a:pPr marL="0" indent="0">
              <a:buFont typeface="Arial" panose="020B0604020202020204" pitchFamily="34" charset="0"/>
              <a:buNone/>
              <a:defRPr/>
            </a:pPr>
            <a:endParaRPr lang="en-GB" altLang="en-US" b="1" dirty="0">
              <a:solidFill>
                <a:srgbClr val="FF0000"/>
              </a:solidFill>
              <a:latin typeface="Calibri" panose="020F0502020204030204" pitchFamily="34" charset="0"/>
              <a:cs typeface="Calibri" panose="020F0502020204030204" pitchFamily="34" charset="0"/>
            </a:endParaRPr>
          </a:p>
          <a:p>
            <a:pPr marL="440695" indent="-440695">
              <a:buFont typeface="Arial" panose="020B0604020202020204" pitchFamily="34" charset="0"/>
              <a:buChar char="•"/>
              <a:defRPr/>
            </a:pPr>
            <a:endParaRPr lang="en-GB" altLang="en-US" dirty="0">
              <a:solidFill>
                <a:srgbClr val="FF0000"/>
              </a:solidFill>
              <a:latin typeface="Calibri" panose="020F0502020204030204" pitchFamily="34" charset="0"/>
              <a:cs typeface="Calibri" panose="020F0502020204030204" pitchFamily="34" charset="0"/>
            </a:endParaRPr>
          </a:p>
          <a:p>
            <a:pPr marL="440695" indent="-440695">
              <a:buFont typeface="Arial" panose="020B0604020202020204" pitchFamily="34" charset="0"/>
              <a:buChar char="•"/>
              <a:defRPr/>
            </a:pPr>
            <a:endParaRPr lang="en-GB" altLang="en-US" dirty="0">
              <a:solidFill>
                <a:srgbClr val="FF0000"/>
              </a:solidFill>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034DD52-9E85-294E-A50A-0F845EDF1423}" type="slidenum">
              <a:rPr lang="en-US" smtClean="0"/>
              <a:t>14</a:t>
            </a:fld>
            <a:endParaRPr lang="en-US"/>
          </a:p>
        </p:txBody>
      </p:sp>
    </p:spTree>
    <p:extLst>
      <p:ext uri="{BB962C8B-B14F-4D97-AF65-F5344CB8AC3E}">
        <p14:creationId xmlns:p14="http://schemas.microsoft.com/office/powerpoint/2010/main" val="97137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34DD52-9E85-294E-A50A-0F845EDF1423}" type="slidenum">
              <a:rPr lang="en-US" smtClean="0"/>
              <a:t>15</a:t>
            </a:fld>
            <a:endParaRPr lang="en-US"/>
          </a:p>
        </p:txBody>
      </p:sp>
    </p:spTree>
    <p:extLst>
      <p:ext uri="{BB962C8B-B14F-4D97-AF65-F5344CB8AC3E}">
        <p14:creationId xmlns:p14="http://schemas.microsoft.com/office/powerpoint/2010/main" val="281716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Now we are going to talk about how someone should be supported before, during and after their assessment</a:t>
            </a:r>
          </a:p>
          <a:p>
            <a:pPr>
              <a:lnSpc>
                <a:spcPct val="107000"/>
              </a:lnSpc>
              <a:spcAft>
                <a:spcPts val="771"/>
              </a:spcAft>
            </a:pPr>
            <a:endPar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 person should  be supported through their assessment as necessary and there are three steps the local authority must take.</a:t>
            </a:r>
          </a:p>
          <a:p>
            <a:pPr>
              <a:lnSpc>
                <a:spcPct val="107000"/>
              </a:lnSpc>
              <a:spcAft>
                <a:spcPts val="771"/>
              </a:spcAft>
            </a:pPr>
            <a:endPar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Step 1 - where somebody has difficulty in engaging in the process of assessment, assessors should make reasonable adjustments, – however this is needed.  </a:t>
            </a:r>
          </a:p>
          <a:p>
            <a:pPr>
              <a:lnSpc>
                <a:spcPct val="107000"/>
              </a:lnSpc>
              <a:spcAft>
                <a:spcPts val="771"/>
              </a:spcAft>
            </a:pPr>
            <a:endPar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Step 2 - they should determine whether the person has substantial difficulty engaging</a:t>
            </a:r>
            <a:r>
              <a:rPr lang="en-GB" dirty="0">
                <a:solidFill>
                  <a:srgbClr val="7030A0"/>
                </a:solidFill>
                <a:latin typeface="Calibri" panose="020F0502020204030204" pitchFamily="34" charset="0"/>
                <a:ea typeface="Calibri" panose="020F0502020204030204" pitchFamily="34" charset="0"/>
                <a:cs typeface="Times New Roman" panose="02020603050405020304" pitchFamily="18" charset="0"/>
              </a:rPr>
              <a:t> in the process. This means if </a:t>
            </a:r>
            <a:r>
              <a:rPr lang="en-GB" dirty="0"/>
              <a:t>the person is unable to</a:t>
            </a:r>
          </a:p>
          <a:p>
            <a:pPr>
              <a:lnSpc>
                <a:spcPct val="107000"/>
              </a:lnSpc>
              <a:spcAft>
                <a:spcPts val="800"/>
              </a:spcAft>
            </a:pPr>
            <a:r>
              <a:rPr lang="en-GB" dirty="0"/>
              <a:t>Understand the relevant information</a:t>
            </a:r>
          </a:p>
          <a:p>
            <a:pPr>
              <a:lnSpc>
                <a:spcPct val="107000"/>
              </a:lnSpc>
              <a:spcAft>
                <a:spcPts val="800"/>
              </a:spcAft>
            </a:pPr>
            <a:r>
              <a:rPr lang="en-GB" dirty="0"/>
              <a:t>Retain it</a:t>
            </a:r>
          </a:p>
          <a:p>
            <a:pPr>
              <a:lnSpc>
                <a:spcPct val="107000"/>
              </a:lnSpc>
              <a:spcAft>
                <a:spcPts val="800"/>
              </a:spcAft>
            </a:pPr>
            <a:r>
              <a:rPr lang="en-GB" dirty="0"/>
              <a:t>Weigh up the options</a:t>
            </a:r>
          </a:p>
          <a:p>
            <a:pPr>
              <a:lnSpc>
                <a:spcPct val="107000"/>
              </a:lnSpc>
              <a:spcAft>
                <a:spcPts val="800"/>
              </a:spcAft>
            </a:pPr>
            <a:r>
              <a:rPr lang="en-GB" dirty="0"/>
              <a:t>And/or Communicate a decision</a:t>
            </a:r>
          </a:p>
          <a:p>
            <a:pPr>
              <a:lnSpc>
                <a:spcPct val="107000"/>
              </a:lnSpc>
              <a:spcAft>
                <a:spcPts val="800"/>
              </a:spcAft>
            </a:pPr>
            <a:endParaRPr lang="en-GB" dirty="0"/>
          </a:p>
          <a:p>
            <a:pPr>
              <a:lnSpc>
                <a:spcPct val="107000"/>
              </a:lnSpc>
              <a:spcAft>
                <a:spcPts val="771"/>
              </a:spcAft>
            </a:pP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Step 3 - where the person has substantial difficulty, they are legally entitled to be supported during the process, so the local authority should identify an appropriate person. Where there is nobody to act in that role, an independent advocate. </a:t>
            </a:r>
          </a:p>
          <a:p>
            <a:pPr>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Going back to substantial difficulty - there are similarities with the Mental Capacity Act, but the duty under the Care Act is broader.  It defines a wider range of circumstances in which there is a duty to provide independent advocacy.  This will also include people who have been assessed under the Mental Capacity Act to lack capacity for the various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Slide Number Placeholder 3"/>
          <p:cNvSpPr>
            <a:spLocks noGrp="1"/>
          </p:cNvSpPr>
          <p:nvPr>
            <p:ph type="sldNum" sz="quarter" idx="5"/>
          </p:nvPr>
        </p:nvSpPr>
        <p:spPr/>
        <p:txBody>
          <a:bodyPr/>
          <a:lstStyle/>
          <a:p>
            <a:fld id="{5034DD52-9E85-294E-A50A-0F845EDF1423}" type="slidenum">
              <a:rPr lang="en-US" smtClean="0"/>
              <a:t>16</a:t>
            </a:fld>
            <a:endParaRPr lang="en-US"/>
          </a:p>
        </p:txBody>
      </p:sp>
    </p:spTree>
    <p:extLst>
      <p:ext uri="{BB962C8B-B14F-4D97-AF65-F5344CB8AC3E}">
        <p14:creationId xmlns:p14="http://schemas.microsoft.com/office/powerpoint/2010/main" val="882427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defTabSz="881390">
              <a:defRPr/>
            </a:pPr>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appropriate person needs to be able to support and represent the person’s wishes and views and facilitate their involvement in the process.  The appropriate person must be able to be:</a:t>
            </a:r>
          </a:p>
          <a:p>
            <a:pPr marL="165261" indent="-165261" defTabSz="881390">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objective</a:t>
            </a:r>
          </a:p>
          <a:p>
            <a:pPr marL="165261" indent="-165261" defTabSz="881390">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to understand the process themselves</a:t>
            </a:r>
          </a:p>
          <a:p>
            <a:pPr marL="165261" indent="-165261" defTabSz="881390">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and to be involved,  present and available.</a:t>
            </a:r>
          </a:p>
          <a:p>
            <a:pPr defTabSz="881390">
              <a:defRPr/>
            </a:pPr>
            <a:endPar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8139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 independent advocate must be appointed where there is no appropriate person available</a:t>
            </a:r>
            <a:r>
              <a:rPr lang="en-US" b="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It is important for you to note that this advocate can’t, by law, be someone who is providing the person with care or treatment in a professional capacity or on a paid basis, so it can’t be you.   If they are able to do so the  person </a:t>
            </a:r>
            <a:r>
              <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should be able be allowed to choose an advocate.</a:t>
            </a:r>
          </a:p>
          <a:p>
            <a:pPr defTabSz="881390">
              <a:defRPr/>
            </a:pPr>
            <a:endPar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34DD52-9E85-294E-A50A-0F845EDF1423}" type="slidenum">
              <a:rPr lang="en-US" smtClean="0"/>
              <a:t>17</a:t>
            </a:fld>
            <a:endParaRPr lang="en-US"/>
          </a:p>
        </p:txBody>
      </p:sp>
    </p:spTree>
    <p:extLst>
      <p:ext uri="{BB962C8B-B14F-4D97-AF65-F5344CB8AC3E}">
        <p14:creationId xmlns:p14="http://schemas.microsoft.com/office/powerpoint/2010/main" val="2763419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rPr>
              <a:t>Now let’s look at the difference between assessments and reviews.</a:t>
            </a:r>
          </a:p>
          <a:p>
            <a:pPr defTabSz="881390">
              <a:defRPr/>
            </a:pPr>
            <a:endPar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defTabSz="881390">
              <a:defRPr/>
            </a:pPr>
            <a:r>
              <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rPr>
              <a:t>These are very distinct processes.  If you aren’t sure, ask whether the local authority is carrying out an assessment or a review.</a:t>
            </a:r>
          </a:p>
          <a:p>
            <a:pPr defTabSz="881390">
              <a:defRPr/>
            </a:pPr>
            <a:endPar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defTabSz="881390">
              <a:defRPr/>
            </a:pPr>
            <a:r>
              <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rPr>
              <a:t>The assessment will consider all of the person’s needs in order to determine a package of care and support.  A full assessment should take place each time a person’s needs have changed.  Do bea</a:t>
            </a:r>
            <a:r>
              <a:rPr lang="en-US" sz="1700"/>
              <a:t>r in mind that this could potentially reduce or increase the package of care where needs have changed. </a:t>
            </a:r>
            <a:endPar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defTabSz="881390">
              <a:defRPr/>
            </a:pPr>
            <a:endPar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defTabSz="881390">
              <a:defRPr/>
            </a:pPr>
            <a:r>
              <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rPr>
              <a:t>A review is there to determine whether the package of care is still meeting needs.  A review can take place anytime, as needed, but should always take place 6 weeks after a package of care has been put in place, and then at least every 12 months.  </a:t>
            </a:r>
          </a:p>
          <a:p>
            <a:pPr defTabSz="881390">
              <a:defRPr/>
            </a:pPr>
            <a:endPar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defTabSz="881390">
              <a:defRPr/>
            </a:pPr>
            <a:r>
              <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rPr>
              <a:t>An important point to keep in mind is that a review can tweak a package of care, but if needs have changed, this should trigger a full assessment.</a:t>
            </a:r>
          </a:p>
          <a:p>
            <a:pPr defTabSz="881390">
              <a:defRPr/>
            </a:pPr>
            <a:r>
              <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rPr>
              <a:t> </a:t>
            </a:r>
            <a:endParaRPr lang="en-US" sz="1000"/>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We know that often reviews are being used to make cuts, and a cut to a package of care or service without a new assessment is frequently unlawful. So please keep that in mind.  </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The minute you become aware that reviews are happening when you aren’t expecting them, particularly if they are whole service reviews, where you get a sense that there are likely to be some cuts made, as there is talk about money – contact us straight away. </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And remember, ask for clarity if it is a review taking place or and assessment.</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endParaRPr lang="en-US"/>
          </a:p>
        </p:txBody>
      </p:sp>
      <p:sp>
        <p:nvSpPr>
          <p:cNvPr id="4" name="Slide Number Placeholder 3"/>
          <p:cNvSpPr>
            <a:spLocks noGrp="1"/>
          </p:cNvSpPr>
          <p:nvPr>
            <p:ph type="sldNum" sz="quarter" idx="5"/>
          </p:nvPr>
        </p:nvSpPr>
        <p:spPr/>
        <p:txBody>
          <a:bodyPr/>
          <a:lstStyle/>
          <a:p>
            <a:fld id="{5034DD52-9E85-294E-A50A-0F845EDF1423}" type="slidenum">
              <a:rPr lang="en-US" smtClean="0"/>
              <a:t>18</a:t>
            </a:fld>
            <a:endParaRPr lang="en-US"/>
          </a:p>
        </p:txBody>
      </p:sp>
    </p:spTree>
    <p:extLst>
      <p:ext uri="{BB962C8B-B14F-4D97-AF65-F5344CB8AC3E}">
        <p14:creationId xmlns:p14="http://schemas.microsoft.com/office/powerpoint/2010/main" val="3653114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So we have covered the first stage of securing Social Care – the assessment. We are now going to look at the next stage, Stage 2, which is eligibility. </a:t>
            </a:r>
            <a:endParaRPr lang="en-US" altLang="en-US">
              <a:solidFill>
                <a:srgbClr val="888888"/>
              </a:solidFill>
              <a:latin typeface="Calibri" panose="020F0502020204030204" pitchFamily="34" charset="0"/>
              <a:cs typeface="Calibri" panose="020F0502020204030204" pitchFamily="34" charset="0"/>
            </a:endParaRPr>
          </a:p>
          <a:p>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So the assessment identifies all of the person’s needs.  Local authorities have limited resources and are not required to meet all of these presenting needs.  They only need to meet the needs which are classed as eligible.</a:t>
            </a:r>
          </a:p>
          <a:p>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So we are going to look at how by law the local authority must decide which needs are eligible for a person with care and support needs.</a:t>
            </a:r>
            <a:endParaRPr lang="en-GB">
              <a:latin typeface="Calibri" panose="020F0502020204030204" pitchFamily="34" charset="0"/>
              <a:ea typeface="Calibri" panose="020F0502020204030204" pitchFamily="34" charset="0"/>
              <a:cs typeface="Times New Roman" panose="02020603050405020304" pitchFamily="18" charset="0"/>
            </a:endParaRPr>
          </a:p>
          <a:p>
            <a:pPr>
              <a:defRPr/>
            </a:pPr>
            <a:endParaRPr lang="en-GB"/>
          </a:p>
        </p:txBody>
      </p:sp>
      <p:sp>
        <p:nvSpPr>
          <p:cNvPr id="4" name="Slide Number Placeholder 3"/>
          <p:cNvSpPr>
            <a:spLocks noGrp="1"/>
          </p:cNvSpPr>
          <p:nvPr>
            <p:ph type="sldNum" sz="quarter" idx="5"/>
          </p:nvPr>
        </p:nvSpPr>
        <p:spPr/>
        <p:txBody>
          <a:bodyPr/>
          <a:lstStyle/>
          <a:p>
            <a:fld id="{5034DD52-9E85-294E-A50A-0F845EDF1423}" type="slidenum">
              <a:rPr lang="en-US" smtClean="0"/>
              <a:t>19</a:t>
            </a:fld>
            <a:endParaRPr lang="en-US"/>
          </a:p>
        </p:txBody>
      </p:sp>
    </p:spTree>
    <p:extLst>
      <p:ext uri="{BB962C8B-B14F-4D97-AF65-F5344CB8AC3E}">
        <p14:creationId xmlns:p14="http://schemas.microsoft.com/office/powerpoint/2010/main" val="336979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Now we are all aware that there is a funding crisis in social care, that social care funding has been cut.  </a:t>
            </a:r>
          </a:p>
          <a:p>
            <a:pPr>
              <a:defRPr/>
            </a:pPr>
            <a:endParaRPr lang="en-US" b="0" dirty="0"/>
          </a:p>
          <a:p>
            <a:pPr>
              <a:defRPr/>
            </a:pPr>
            <a:r>
              <a:rPr lang="en-US" b="0" dirty="0"/>
              <a:t>I have a question for you.  How much do you think the predicted budget shortfall is for this financial year (2023-2024)?</a:t>
            </a:r>
          </a:p>
          <a:p>
            <a:pPr>
              <a:defRPr/>
            </a:pPr>
            <a:endParaRPr lang="en-US" b="0" dirty="0"/>
          </a:p>
          <a:p>
            <a:pPr>
              <a:defRPr/>
            </a:pPr>
            <a:endParaRPr lang="en-US" b="0" dirty="0"/>
          </a:p>
          <a:p>
            <a:pPr algn="l" rtl="0" fontAlgn="base"/>
            <a:r>
              <a:rPr lang="en-US" sz="1100" dirty="0">
                <a:solidFill>
                  <a:srgbClr val="DD6003"/>
                </a:solidFill>
                <a:cs typeface="Calibri" panose="020F0502020204030204" pitchFamily="34" charset="0"/>
              </a:rPr>
              <a:t>£1.8 bn </a:t>
            </a:r>
          </a:p>
          <a:p>
            <a:pPr algn="l" rtl="0" fontAlgn="base"/>
            <a:r>
              <a:rPr lang="en-US" sz="1100" dirty="0">
                <a:solidFill>
                  <a:srgbClr val="DD6003"/>
                </a:solidFill>
                <a:cs typeface="Calibri" panose="020F0502020204030204" pitchFamily="34" charset="0"/>
              </a:rPr>
              <a:t>£2.5 bn </a:t>
            </a:r>
          </a:p>
          <a:p>
            <a:pPr algn="l" rtl="0" fontAlgn="base"/>
            <a:r>
              <a:rPr lang="en-US" sz="1100" dirty="0">
                <a:solidFill>
                  <a:srgbClr val="DD6003"/>
                </a:solidFill>
                <a:cs typeface="Calibri" panose="020F0502020204030204" pitchFamily="34" charset="0"/>
              </a:rPr>
              <a:t>£3.2 bn </a:t>
            </a:r>
          </a:p>
          <a:p>
            <a:pPr>
              <a:defRPr/>
            </a:pPr>
            <a:endParaRPr lang="en-US" b="0" dirty="0"/>
          </a:p>
          <a:p>
            <a:pPr>
              <a:defRPr/>
            </a:pPr>
            <a:endParaRPr lang="en-US" b="1" u="sng" dirty="0">
              <a:solidFill>
                <a:srgbClr val="FF0000"/>
              </a:solidFill>
            </a:endParaRPr>
          </a:p>
          <a:p>
            <a:pPr>
              <a:defRPr/>
            </a:pPr>
            <a:endParaRPr lang="en-US" b="1" u="sng" dirty="0">
              <a:solidFill>
                <a:srgbClr val="FF0000"/>
              </a:solidFill>
            </a:endParaRPr>
          </a:p>
          <a:p>
            <a:pPr>
              <a:defRPr/>
            </a:pPr>
            <a:r>
              <a:rPr lang="en-US" b="1" u="sng" dirty="0">
                <a:solidFill>
                  <a:srgbClr val="FF0000"/>
                </a:solidFill>
              </a:rPr>
              <a:t>NOTE TO TRAINER:  </a:t>
            </a:r>
            <a:r>
              <a:rPr lang="en-US" b="1" dirty="0">
                <a:solidFill>
                  <a:srgbClr val="FF0000"/>
                </a:solidFill>
              </a:rPr>
              <a:t>YOU MAY JUST ASK THE QUESTION – OR YOU CAN SET UP A POLL  – IF YOU WANT TO SET UP A POLL IF USING TEAMS.  PLEASE SEE BELOW.  THIS CAN BE SET UP IN ADVANCE IF USING ZOOM.</a:t>
            </a:r>
          </a:p>
          <a:p>
            <a:pPr>
              <a:defRPr/>
            </a:pPr>
            <a:endParaRPr lang="en-US" b="1" dirty="0">
              <a:solidFill>
                <a:srgbClr val="FF0000"/>
              </a:solidFill>
            </a:endParaRPr>
          </a:p>
          <a:p>
            <a:pPr>
              <a:defRPr/>
            </a:pPr>
            <a:r>
              <a:rPr lang="en-US" b="1" dirty="0">
                <a:solidFill>
                  <a:srgbClr val="FF0000"/>
                </a:solidFill>
              </a:rPr>
              <a:t>SET UP A POLL BY:</a:t>
            </a:r>
          </a:p>
          <a:p>
            <a:pPr marL="165261" indent="-165261">
              <a:buFont typeface="Wingdings" panose="05000000000000000000" pitchFamily="2" charset="2"/>
              <a:buChar char="ü"/>
              <a:defRPr/>
            </a:pPr>
            <a:r>
              <a:rPr lang="en-US" b="0" dirty="0">
                <a:solidFill>
                  <a:srgbClr val="FF0000"/>
                </a:solidFill>
              </a:rPr>
              <a:t>Going to the </a:t>
            </a:r>
            <a:r>
              <a:rPr lang="en-US" b="1" dirty="0">
                <a:solidFill>
                  <a:srgbClr val="FF0000"/>
                </a:solidFill>
              </a:rPr>
              <a:t>chat icon </a:t>
            </a:r>
            <a:r>
              <a:rPr lang="en-US" b="0" dirty="0">
                <a:solidFill>
                  <a:srgbClr val="FF0000"/>
                </a:solidFill>
              </a:rPr>
              <a:t>(show conversation)</a:t>
            </a:r>
          </a:p>
          <a:p>
            <a:pPr marL="165261" indent="-165261">
              <a:buFont typeface="Wingdings" panose="05000000000000000000" pitchFamily="2" charset="2"/>
              <a:buChar char="ü"/>
              <a:defRPr/>
            </a:pPr>
            <a:r>
              <a:rPr lang="en-US" b="0" dirty="0">
                <a:solidFill>
                  <a:srgbClr val="FF0000"/>
                </a:solidFill>
              </a:rPr>
              <a:t>At the bottom right hand of the chat under </a:t>
            </a:r>
            <a:r>
              <a:rPr lang="en-US" b="0" i="1" dirty="0">
                <a:solidFill>
                  <a:srgbClr val="FF0000"/>
                </a:solidFill>
              </a:rPr>
              <a:t>“type a new message” </a:t>
            </a:r>
            <a:r>
              <a:rPr lang="en-US" b="0" dirty="0">
                <a:solidFill>
                  <a:srgbClr val="FF0000"/>
                </a:solidFill>
              </a:rPr>
              <a:t>click on the </a:t>
            </a:r>
            <a:r>
              <a:rPr lang="en-US" b="1" dirty="0">
                <a:solidFill>
                  <a:srgbClr val="FF0000"/>
                </a:solidFill>
              </a:rPr>
              <a:t>… (three dots)</a:t>
            </a:r>
          </a:p>
          <a:p>
            <a:pPr marL="165261" indent="-165261">
              <a:buFont typeface="Wingdings" panose="05000000000000000000" pitchFamily="2" charset="2"/>
              <a:buChar char="ü"/>
              <a:defRPr/>
            </a:pPr>
            <a:r>
              <a:rPr lang="en-US" b="0" dirty="0">
                <a:solidFill>
                  <a:srgbClr val="FF0000"/>
                </a:solidFill>
              </a:rPr>
              <a:t>Click on </a:t>
            </a:r>
            <a:r>
              <a:rPr lang="en-US" b="1" dirty="0">
                <a:solidFill>
                  <a:srgbClr val="FF0000"/>
                </a:solidFill>
              </a:rPr>
              <a:t>Messaging extensions</a:t>
            </a:r>
          </a:p>
          <a:p>
            <a:pPr marL="165261" indent="-165261">
              <a:buFont typeface="Wingdings" panose="05000000000000000000" pitchFamily="2" charset="2"/>
              <a:buChar char="ü"/>
              <a:defRPr/>
            </a:pPr>
            <a:r>
              <a:rPr lang="en-US" b="0" dirty="0">
                <a:solidFill>
                  <a:srgbClr val="FF0000"/>
                </a:solidFill>
              </a:rPr>
              <a:t>Click on </a:t>
            </a:r>
            <a:r>
              <a:rPr lang="en-US" b="1" dirty="0">
                <a:solidFill>
                  <a:srgbClr val="FF0000"/>
                </a:solidFill>
              </a:rPr>
              <a:t>Forms and in the question box type:</a:t>
            </a:r>
          </a:p>
          <a:p>
            <a:r>
              <a:rPr lang="en-GB" sz="1100" b="1" dirty="0">
                <a:solidFill>
                  <a:srgbClr val="DD6003"/>
                </a:solidFill>
                <a:cs typeface="Calibri" panose="020F0502020204030204" pitchFamily="34" charset="0"/>
              </a:rPr>
              <a:t>What is the predicted local council budget shortfall for 2023? </a:t>
            </a:r>
            <a:r>
              <a:rPr lang="en-US" sz="1100" b="1" dirty="0">
                <a:solidFill>
                  <a:srgbClr val="DD6003"/>
                </a:solidFill>
                <a:cs typeface="Calibri" panose="020F0502020204030204" pitchFamily="34" charset="0"/>
              </a:rPr>
              <a:t> </a:t>
            </a:r>
          </a:p>
          <a:p>
            <a:endParaRPr lang="en-US" sz="1100" b="1" dirty="0">
              <a:solidFill>
                <a:srgbClr val="DD6003"/>
              </a:solidFill>
              <a:cs typeface="Calibri" panose="020F0502020204030204" pitchFamily="34" charset="0"/>
            </a:endParaRPr>
          </a:p>
          <a:p>
            <a:pPr algn="l" rtl="0" fontAlgn="base"/>
            <a:r>
              <a:rPr lang="en-US" sz="1100" dirty="0">
                <a:solidFill>
                  <a:srgbClr val="DD6003"/>
                </a:solidFill>
                <a:cs typeface="Calibri" panose="020F0502020204030204" pitchFamily="34" charset="0"/>
              </a:rPr>
              <a:t>Option 1: £1.8 bn </a:t>
            </a:r>
          </a:p>
          <a:p>
            <a:pPr algn="l" rtl="0" fontAlgn="base"/>
            <a:r>
              <a:rPr lang="en-US" sz="1100" dirty="0">
                <a:solidFill>
                  <a:srgbClr val="DD6003"/>
                </a:solidFill>
                <a:cs typeface="Calibri" panose="020F0502020204030204" pitchFamily="34" charset="0"/>
              </a:rPr>
              <a:t>Option 2: £2.5 bn </a:t>
            </a:r>
          </a:p>
          <a:p>
            <a:pPr algn="l" rtl="0" fontAlgn="base"/>
            <a:r>
              <a:rPr lang="en-US" sz="1100" dirty="0">
                <a:solidFill>
                  <a:srgbClr val="DD6003"/>
                </a:solidFill>
                <a:cs typeface="Calibri" panose="020F0502020204030204" pitchFamily="34" charset="0"/>
              </a:rPr>
              <a:t>Option 3: £3.2 bn </a:t>
            </a:r>
          </a:p>
          <a:p>
            <a:pPr algn="l" rtl="0" fontAlgn="base"/>
            <a:endParaRPr lang="en-US" b="1" dirty="0">
              <a:solidFill>
                <a:srgbClr val="FF0000"/>
              </a:solidFill>
            </a:endParaRPr>
          </a:p>
          <a:p>
            <a:pPr marL="165261" indent="-165261">
              <a:buFont typeface="Wingdings" panose="05000000000000000000" pitchFamily="2" charset="2"/>
              <a:buChar char="ü"/>
              <a:defRPr/>
            </a:pPr>
            <a:r>
              <a:rPr lang="en-US" b="1" dirty="0">
                <a:solidFill>
                  <a:srgbClr val="FF0000"/>
                </a:solidFill>
              </a:rPr>
              <a:t>Make sure a tick appears in the </a:t>
            </a:r>
            <a:r>
              <a:rPr lang="en-US" b="1" i="1" dirty="0">
                <a:solidFill>
                  <a:srgbClr val="FF0000"/>
                </a:solidFill>
              </a:rPr>
              <a:t>share results </a:t>
            </a:r>
            <a:r>
              <a:rPr lang="en-US" b="1" dirty="0">
                <a:solidFill>
                  <a:srgbClr val="FF0000"/>
                </a:solidFill>
              </a:rPr>
              <a:t>AND </a:t>
            </a:r>
            <a:r>
              <a:rPr lang="en-US" b="1" i="1" dirty="0">
                <a:solidFill>
                  <a:srgbClr val="FF0000"/>
                </a:solidFill>
              </a:rPr>
              <a:t>keep responses anonymous </a:t>
            </a:r>
            <a:r>
              <a:rPr lang="en-US" b="1" dirty="0">
                <a:solidFill>
                  <a:srgbClr val="FF0000"/>
                </a:solidFill>
              </a:rPr>
              <a:t>boxes</a:t>
            </a:r>
          </a:p>
          <a:p>
            <a:pPr marL="165261" indent="-165261">
              <a:buFont typeface="Wingdings" panose="05000000000000000000" pitchFamily="2" charset="2"/>
              <a:buChar char="ü"/>
              <a:defRPr/>
            </a:pPr>
            <a:r>
              <a:rPr lang="en-US" b="0" dirty="0">
                <a:solidFill>
                  <a:srgbClr val="FF0000"/>
                </a:solidFill>
              </a:rPr>
              <a:t>Click</a:t>
            </a:r>
            <a:r>
              <a:rPr lang="en-US" b="1" dirty="0">
                <a:solidFill>
                  <a:srgbClr val="FF0000"/>
                </a:solidFill>
              </a:rPr>
              <a:t> preview</a:t>
            </a:r>
          </a:p>
          <a:p>
            <a:pPr marL="165261" indent="-165261">
              <a:buFont typeface="Wingdings" panose="05000000000000000000" pitchFamily="2" charset="2"/>
              <a:buChar char="ü"/>
              <a:defRPr/>
            </a:pPr>
            <a:r>
              <a:rPr lang="en-US" b="1" dirty="0">
                <a:solidFill>
                  <a:srgbClr val="FF0000"/>
                </a:solidFill>
              </a:rPr>
              <a:t>Edit </a:t>
            </a:r>
            <a:r>
              <a:rPr lang="en-US" b="0" dirty="0">
                <a:solidFill>
                  <a:srgbClr val="FF0000"/>
                </a:solidFill>
              </a:rPr>
              <a:t>if need be and </a:t>
            </a:r>
            <a:r>
              <a:rPr lang="en-US" b="1" dirty="0">
                <a:solidFill>
                  <a:srgbClr val="FF0000"/>
                </a:solidFill>
              </a:rPr>
              <a:t>send</a:t>
            </a:r>
          </a:p>
          <a:p>
            <a:pPr>
              <a:defRPr/>
            </a:pPr>
            <a:endParaRPr lang="en-US" b="1" dirty="0">
              <a:solidFill>
                <a:srgbClr val="FF0000"/>
              </a:solidFill>
            </a:endParaRPr>
          </a:p>
          <a:p>
            <a:pPr>
              <a:defRPr/>
            </a:pPr>
            <a:r>
              <a:rPr lang="en-US" b="1" u="sng" dirty="0">
                <a:solidFill>
                  <a:srgbClr val="FF0000"/>
                </a:solidFill>
              </a:rPr>
              <a:t>Read the result of the POLL, and go on to the next slide for the answer which is £3.2 billion</a:t>
            </a:r>
          </a:p>
          <a:p>
            <a:pPr>
              <a:defRPr/>
            </a:pPr>
            <a:endParaRPr lang="en-US" b="1" u="sng" dirty="0">
              <a:solidFill>
                <a:srgbClr val="FF0000"/>
              </a:solidFill>
            </a:endParaRPr>
          </a:p>
          <a:p>
            <a:pPr>
              <a:defRPr/>
            </a:pPr>
            <a:endParaRPr lang="en-US" b="1" u="sng" dirty="0">
              <a:solidFill>
                <a:srgbClr val="FF0000"/>
              </a:solidFill>
            </a:endParaRPr>
          </a:p>
          <a:p>
            <a:pPr>
              <a:defRPr/>
            </a:pPr>
            <a:r>
              <a:rPr lang="en-GB" sz="1800" b="0" i="0" dirty="0">
                <a:effectLst/>
                <a:latin typeface="Calibri" panose="020F0502020204030204" pitchFamily="34" charset="0"/>
              </a:rPr>
              <a:t>In October 2022 Unison compiled a report stating that local government spending black hole would be 3.2 billion pounds in the 2023/24 financial year.  </a:t>
            </a:r>
          </a:p>
          <a:p>
            <a:pPr>
              <a:defRPr/>
            </a:pPr>
            <a:endParaRPr lang="en-US" b="1" dirty="0">
              <a:solidFill>
                <a:srgbClr val="FF0000"/>
              </a:solidFill>
            </a:endParaRPr>
          </a:p>
          <a:p>
            <a:pPr>
              <a:defRPr/>
            </a:pPr>
            <a:r>
              <a:rPr lang="en-US" b="1" dirty="0">
                <a:solidFill>
                  <a:srgbClr val="FF0000"/>
                </a:solidFill>
              </a:rPr>
              <a:t>(This link may be helpful it has the instructions for setting up a POLL prior to the meeting too:  </a:t>
            </a:r>
            <a:r>
              <a:rPr lang="en-US" dirty="0">
                <a:solidFill>
                  <a:srgbClr val="0563C1"/>
                </a:solidFill>
                <a:hlinkClick r:id="rId3">
                  <a:extLst>
                    <a:ext uri="{A12FA001-AC4F-418D-AE19-62706E023703}">
                      <ahyp:hlinkClr xmlns:ahyp="http://schemas.microsoft.com/office/drawing/2018/hyperlinkcolor" val="tx"/>
                    </a:ext>
                  </a:extLst>
                </a:hlinkClick>
              </a:rPr>
              <a:t>How to create polls pre-meeting in Microsoft Teams – SharePoint </a:t>
            </a:r>
            <a:r>
              <a:rPr lang="en-US" dirty="0">
                <a:solidFill>
                  <a:srgbClr val="FF0000"/>
                </a:solidFill>
                <a:hlinkClick r:id="rId3">
                  <a:extLst>
                    <a:ext uri="{A12FA001-AC4F-418D-AE19-62706E023703}">
                      <ahyp:hlinkClr xmlns:ahyp="http://schemas.microsoft.com/office/drawing/2018/hyperlinkcolor" val="tx"/>
                    </a:ext>
                  </a:extLst>
                </a:hlinkClick>
              </a:rPr>
              <a:t>Stuff</a:t>
            </a:r>
            <a:r>
              <a:rPr lang="en-US" b="1" dirty="0">
                <a:solidFill>
                  <a:srgbClr val="FF0000"/>
                </a:solidFill>
              </a:rPr>
              <a:t>)</a:t>
            </a:r>
          </a:p>
          <a:p>
            <a:endParaRPr lang="en-US" sz="1100" dirty="0">
              <a:solidFill>
                <a:srgbClr val="888888"/>
              </a:solidFill>
              <a:cs typeface="Calibri" panose="020F0502020204030204" pitchFamily="34" charset="0"/>
            </a:endParaRPr>
          </a:p>
          <a:p>
            <a:pPr marL="440695" indent="-440695">
              <a:buFont typeface="Arial" panose="020B0604020202020204" pitchFamily="34" charset="0"/>
              <a:buChar char="•"/>
            </a:pPr>
            <a:endParaRPr lang="en-US" sz="1100" dirty="0">
              <a:solidFill>
                <a:srgbClr val="888888"/>
              </a:solidFill>
              <a:cs typeface="Calibri" panose="020F0502020204030204" pitchFamily="34" charset="0"/>
            </a:endParaRPr>
          </a:p>
          <a:p>
            <a:pPr>
              <a:defRPr/>
            </a:pPr>
            <a:endParaRPr lang="en-GB" dirty="0"/>
          </a:p>
        </p:txBody>
      </p:sp>
      <p:sp>
        <p:nvSpPr>
          <p:cNvPr id="4" name="Slide Number Placeholder 3"/>
          <p:cNvSpPr>
            <a:spLocks noGrp="1"/>
          </p:cNvSpPr>
          <p:nvPr>
            <p:ph type="sldNum" sz="quarter" idx="5"/>
          </p:nvPr>
        </p:nvSpPr>
        <p:spPr/>
        <p:txBody>
          <a:bodyPr/>
          <a:lstStyle/>
          <a:p>
            <a:fld id="{5034DD52-9E85-294E-A50A-0F845EDF1423}" type="slidenum">
              <a:rPr lang="en-US" smtClean="0"/>
              <a:t>2</a:t>
            </a:fld>
            <a:endParaRPr lang="en-US"/>
          </a:p>
        </p:txBody>
      </p:sp>
    </p:spTree>
    <p:extLst>
      <p:ext uri="{BB962C8B-B14F-4D97-AF65-F5344CB8AC3E}">
        <p14:creationId xmlns:p14="http://schemas.microsoft.com/office/powerpoint/2010/main" val="1962820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This is the framework that the local authority must use.   It’s the National Eligibility Criteria which is a single framework for determining whether any assessed care and support needs (or in the case of carers any support needs) - meet the threshold for support from the local authority.  It is in section 13 of the Care Act, and it’s a three-step process.  </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Step one is that a person’s needs must be caused by physical, or mental impairment or illness. Note that this is the language of the law, how the law describes a person’s disability or condition. </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Step two states that the physical or mental impairment or illness must prevent the person from achieving two or more specified outcomes.  </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Step three states that as a consequence of not being able to meet the specified outcomes, there is or is likely to be, a significant impact on their wellbeing.</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Let’s break this down.</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defRPr/>
            </a:pPr>
            <a:endParaRPr lang="en-GB" altLang="en-US"/>
          </a:p>
        </p:txBody>
      </p:sp>
      <p:sp>
        <p:nvSpPr>
          <p:cNvPr id="4" name="Slide Number Placeholder 3"/>
          <p:cNvSpPr>
            <a:spLocks noGrp="1"/>
          </p:cNvSpPr>
          <p:nvPr>
            <p:ph type="sldNum" sz="quarter" idx="5"/>
          </p:nvPr>
        </p:nvSpPr>
        <p:spPr/>
        <p:txBody>
          <a:bodyPr/>
          <a:lstStyle/>
          <a:p>
            <a:fld id="{5034DD52-9E85-294E-A50A-0F845EDF1423}" type="slidenum">
              <a:rPr lang="en-US" smtClean="0"/>
              <a:t>20</a:t>
            </a:fld>
            <a:endParaRPr lang="en-US"/>
          </a:p>
        </p:txBody>
      </p:sp>
    </p:spTree>
    <p:extLst>
      <p:ext uri="{BB962C8B-B14F-4D97-AF65-F5344CB8AC3E}">
        <p14:creationId xmlns:p14="http://schemas.microsoft.com/office/powerpoint/2010/main" val="2377301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771"/>
              </a:spcAft>
              <a:buClrTx/>
              <a:buSzTx/>
              <a:buFontTx/>
              <a:buNone/>
              <a:tabLst/>
              <a:defRPr/>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Step one - are the person’s needs caused by physical, or mental impairment or illness?</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This includes, sensory, learning or cognitive disabilities or illness – brain injuries and substance misuse.</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If the answer is yes then the eligibility framework moves on to step 2.</a:t>
            </a:r>
          </a:p>
          <a:p>
            <a:pPr>
              <a:defRPr/>
            </a:pPr>
            <a:endParaRPr lang="en-GB" altLang="en-US"/>
          </a:p>
        </p:txBody>
      </p:sp>
      <p:sp>
        <p:nvSpPr>
          <p:cNvPr id="4" name="Slide Number Placeholder 3"/>
          <p:cNvSpPr>
            <a:spLocks noGrp="1"/>
          </p:cNvSpPr>
          <p:nvPr>
            <p:ph type="sldNum" sz="quarter" idx="5"/>
          </p:nvPr>
        </p:nvSpPr>
        <p:spPr/>
        <p:txBody>
          <a:bodyPr/>
          <a:lstStyle/>
          <a:p>
            <a:fld id="{5034DD52-9E85-294E-A50A-0F845EDF1423}" type="slidenum">
              <a:rPr lang="en-US" smtClean="0"/>
              <a:t>21</a:t>
            </a:fld>
            <a:endParaRPr lang="en-US"/>
          </a:p>
        </p:txBody>
      </p:sp>
    </p:spTree>
    <p:extLst>
      <p:ext uri="{BB962C8B-B14F-4D97-AF65-F5344CB8AC3E}">
        <p14:creationId xmlns:p14="http://schemas.microsoft.com/office/powerpoint/2010/main" val="290902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Step two if the person does have needs caused by physical or mental impairment or illness, are they unable to achieve two or more of the following specified outcomes?</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We’ll talk a bit more about this shortly. </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defRPr/>
            </a:pPr>
            <a:endParaRPr lang="en-GB" altLang="en-US"/>
          </a:p>
        </p:txBody>
      </p:sp>
      <p:sp>
        <p:nvSpPr>
          <p:cNvPr id="4" name="Slide Number Placeholder 3"/>
          <p:cNvSpPr>
            <a:spLocks noGrp="1"/>
          </p:cNvSpPr>
          <p:nvPr>
            <p:ph type="sldNum" sz="quarter" idx="5"/>
          </p:nvPr>
        </p:nvSpPr>
        <p:spPr/>
        <p:txBody>
          <a:bodyPr/>
          <a:lstStyle/>
          <a:p>
            <a:fld id="{5034DD52-9E85-294E-A50A-0F845EDF1423}" type="slidenum">
              <a:rPr lang="en-US" smtClean="0"/>
              <a:t>22</a:t>
            </a:fld>
            <a:endParaRPr lang="en-US"/>
          </a:p>
        </p:txBody>
      </p:sp>
    </p:spTree>
    <p:extLst>
      <p:ext uri="{BB962C8B-B14F-4D97-AF65-F5344CB8AC3E}">
        <p14:creationId xmlns:p14="http://schemas.microsoft.com/office/powerpoint/2010/main" val="4021036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These are the specified outcomes.  They are measured as part of the national eligibility criteria and must be tailored to the person’s situation.  As you can see this is a really extensive list of outcomes.  And is a real gift if the assessment is carried out properly. </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It’s worth reading through these quickly. </a:t>
            </a: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So the question is:  Is the person unable to achieve two or more of these specified outcomes?</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NOTE TO TRAINER</a:t>
            </a:r>
            <a:r>
              <a:rPr lang="en-GB"/>
              <a:t>:  </a:t>
            </a:r>
            <a:r>
              <a:rPr lang="en-GB" b="1"/>
              <a:t>THIS SLIDE APPEARS AGAIN IN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34DD52-9E85-294E-A50A-0F845EDF1423}" type="slidenum">
              <a:rPr lang="en-US" smtClean="0"/>
              <a:t>23</a:t>
            </a:fld>
            <a:endParaRPr lang="en-US"/>
          </a:p>
        </p:txBody>
      </p:sp>
    </p:spTree>
    <p:extLst>
      <p:ext uri="{BB962C8B-B14F-4D97-AF65-F5344CB8AC3E}">
        <p14:creationId xmlns:p14="http://schemas.microsoft.com/office/powerpoint/2010/main" val="8331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771"/>
              </a:spcAft>
              <a:buClrTx/>
              <a:buSzTx/>
              <a:buFontTx/>
              <a:buNone/>
              <a:tabLst/>
              <a:defRPr/>
            </a:pPr>
            <a:r>
              <a:rPr lang="en-US" sz="1200" b="0">
                <a:solidFill>
                  <a:schemeClr val="tx1">
                    <a:lumMod val="65000"/>
                    <a:lumOff val="35000"/>
                  </a:schemeClr>
                </a:solidFill>
              </a:rPr>
              <a:t>What does unable to achieve two or more of the specified outcomes mean?</a:t>
            </a:r>
          </a:p>
          <a:p>
            <a:pPr marL="0" marR="0" lvl="0" indent="0" algn="l" defTabSz="914400" rtl="0" eaLnBrk="1" fontAlgn="auto" latinLnBrk="0" hangingPunct="1">
              <a:lnSpc>
                <a:spcPct val="107000"/>
              </a:lnSpc>
              <a:spcBef>
                <a:spcPts val="0"/>
              </a:spcBef>
              <a:spcAft>
                <a:spcPts val="771"/>
              </a:spcAft>
              <a:buClrTx/>
              <a:buSzTx/>
              <a:buFontTx/>
              <a:buNone/>
              <a:tabLst/>
              <a:defRPr/>
            </a:pPr>
            <a:endParaRPr lang="en-US" sz="1200" b="1">
              <a:solidFill>
                <a:schemeClr val="tx1">
                  <a:lumMod val="65000"/>
                  <a:lumOff val="35000"/>
                </a:schemeClr>
              </a:solidFill>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It means being unable to do so without assistance including without prompting support.  It also means being unable to do so without being in significant pain, distress or anxiety.  Or if doing these activities would put the person in danger or would endanger others, or without taking </a:t>
            </a:r>
            <a:r>
              <a:rPr lang="en-US" err="1">
                <a:solidFill>
                  <a:srgbClr val="7030A0"/>
                </a:solidFill>
                <a:latin typeface="Calibri" panose="020F0502020204030204" pitchFamily="34" charset="0"/>
                <a:ea typeface="Calibri" panose="020F0502020204030204" pitchFamily="34" charset="0"/>
                <a:cs typeface="Times New Roman" panose="02020603050405020304" pitchFamily="18" charset="0"/>
              </a:rPr>
              <a:t>taking</a:t>
            </a: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 significantly longer to achieve the outcome.</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34DD52-9E85-294E-A50A-0F845EDF1423}" type="slidenum">
              <a:rPr lang="en-US" smtClean="0"/>
              <a:t>24</a:t>
            </a:fld>
            <a:endParaRPr lang="en-US"/>
          </a:p>
        </p:txBody>
      </p:sp>
    </p:spTree>
    <p:extLst>
      <p:ext uri="{BB962C8B-B14F-4D97-AF65-F5344CB8AC3E}">
        <p14:creationId xmlns:p14="http://schemas.microsoft.com/office/powerpoint/2010/main" val="3245554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So back to the list of specified outcomes.  You can see that this list, covers a wide range of things that the Care Act sees </a:t>
            </a:r>
            <a:r>
              <a:rPr lang="en-US" b="0">
                <a:solidFill>
                  <a:srgbClr val="7030A0"/>
                </a:solidFill>
                <a:latin typeface="Calibri" panose="020F0502020204030204" pitchFamily="34" charset="0"/>
                <a:ea typeface="Calibri" panose="020F0502020204030204" pitchFamily="34" charset="0"/>
                <a:cs typeface="Times New Roman" panose="02020603050405020304" pitchFamily="18" charset="0"/>
              </a:rPr>
              <a:t>as of equal importance, when </a:t>
            </a: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allowing somebody to live a good quality life – there is no hierarchy.  </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If the assessment fails to cover all of these outcomes it is probably open to challenge.  It is important that you are aware of them, and we have resources available to you on our website which will help you to help those you support prepare for assessments.</a:t>
            </a: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71"/>
              </a:spcAft>
            </a:pPr>
            <a:r>
              <a:rPr lang="en-US">
                <a:solidFill>
                  <a:srgbClr val="7030A0"/>
                </a:solidFill>
                <a:latin typeface="Calibri" panose="020F0502020204030204" pitchFamily="34" charset="0"/>
                <a:ea typeface="Calibri" panose="020F0502020204030204" pitchFamily="34" charset="0"/>
                <a:cs typeface="Times New Roman" panose="02020603050405020304" pitchFamily="18" charset="0"/>
              </a:rPr>
              <a:t>If the person does have needs caused by physical or mental impairment or illness and is unable to achieve two or more specified outcomes, then step 3 comes into play.</a:t>
            </a:r>
          </a:p>
        </p:txBody>
      </p:sp>
      <p:sp>
        <p:nvSpPr>
          <p:cNvPr id="4" name="Slide Number Placeholder 3"/>
          <p:cNvSpPr>
            <a:spLocks noGrp="1"/>
          </p:cNvSpPr>
          <p:nvPr>
            <p:ph type="sldNum" sz="quarter" idx="5"/>
          </p:nvPr>
        </p:nvSpPr>
        <p:spPr/>
        <p:txBody>
          <a:bodyPr/>
          <a:lstStyle/>
          <a:p>
            <a:fld id="{5034DD52-9E85-294E-A50A-0F845EDF1423}" type="slidenum">
              <a:rPr lang="en-US" smtClean="0"/>
              <a:t>25</a:t>
            </a:fld>
            <a:endParaRPr lang="en-US"/>
          </a:p>
        </p:txBody>
      </p:sp>
    </p:spTree>
    <p:extLst>
      <p:ext uri="{BB962C8B-B14F-4D97-AF65-F5344CB8AC3E}">
        <p14:creationId xmlns:p14="http://schemas.microsoft.com/office/powerpoint/2010/main" val="3441084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solidFill>
                  <a:srgbClr val="888888"/>
                </a:solidFill>
              </a:rPr>
              <a:t>Is being unable to achieve two or more of the specified outcomes, having or likely to have a significant impact on the person’s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solidFill>
                <a:srgbClr val="888888"/>
              </a:solidFill>
            </a:endParaRPr>
          </a:p>
          <a:p>
            <a:pPr>
              <a:defRPr/>
            </a:pPr>
            <a:r>
              <a:rPr lang="en-GB" altLang="en-US"/>
              <a:t>What does this mean?</a:t>
            </a:r>
          </a:p>
        </p:txBody>
      </p:sp>
      <p:sp>
        <p:nvSpPr>
          <p:cNvPr id="4" name="Slide Number Placeholder 3"/>
          <p:cNvSpPr>
            <a:spLocks noGrp="1"/>
          </p:cNvSpPr>
          <p:nvPr>
            <p:ph type="sldNum" sz="quarter" idx="5"/>
          </p:nvPr>
        </p:nvSpPr>
        <p:spPr/>
        <p:txBody>
          <a:bodyPr/>
          <a:lstStyle/>
          <a:p>
            <a:fld id="{5034DD52-9E85-294E-A50A-0F845EDF1423}" type="slidenum">
              <a:rPr lang="en-US" smtClean="0"/>
              <a:t>26</a:t>
            </a:fld>
            <a:endParaRPr lang="en-US"/>
          </a:p>
        </p:txBody>
      </p:sp>
    </p:spTree>
    <p:extLst>
      <p:ext uri="{BB962C8B-B14F-4D97-AF65-F5344CB8AC3E}">
        <p14:creationId xmlns:p14="http://schemas.microsoft.com/office/powerpoint/2010/main" val="3045325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a:t>Significant impact is not defined by the regulations.  </a:t>
            </a:r>
            <a:r>
              <a:rPr lang="en-US" sz="1200">
                <a:solidFill>
                  <a:srgbClr val="FF0000"/>
                </a:solidFill>
              </a:rPr>
              <a:t>This is very individual and subjective to the person with care and support needs.  It is important for the assessor to remember that everyone is unique.  Not getting out each week to the cinema, pub, restaurant or club may not impact me, but may have a significantly negative impact on you.</a:t>
            </a:r>
            <a:r>
              <a:rPr lang="en-GB" alt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The person's wellbeing is considered to be, personal dignity, or physical and mental health and emotional wellbeing, protection from abuse and neglect, their own control over their day-to-day life, participation in work, education, training or recreation, suitability of their home, and their contribution to society.</a:t>
            </a:r>
            <a:endParaRPr lang="en-GB" altLang="en-US">
              <a:cs typeface="Calibri"/>
            </a:endParaRPr>
          </a:p>
          <a:p>
            <a:pPr>
              <a:lnSpc>
                <a:spcPct val="107000"/>
              </a:lnSpc>
              <a:spcAft>
                <a:spcPts val="771"/>
              </a:spcAft>
            </a:pPr>
            <a:endParaRPr lang="en-US">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34DD52-9E85-294E-A50A-0F845EDF1423}" type="slidenum">
              <a:rPr lang="en-US" smtClean="0"/>
              <a:t>27</a:t>
            </a:fld>
            <a:endParaRPr lang="en-US"/>
          </a:p>
        </p:txBody>
      </p:sp>
    </p:spTree>
    <p:extLst>
      <p:ext uri="{BB962C8B-B14F-4D97-AF65-F5344CB8AC3E}">
        <p14:creationId xmlns:p14="http://schemas.microsoft.com/office/powerpoint/2010/main" val="3133136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with this in mind, we are going to take the first outcome, managing and maintaining nutrition, and look at it more closely.  Managing and maintaining nutrition would not just look at whether a person can heat their food up or feed themselves. So what should a good assessor look at?  Let’s take 5 minutes to discuss this in the group.</a:t>
            </a:r>
          </a:p>
          <a:p>
            <a:endParaRPr lang="en-US"/>
          </a:p>
          <a:p>
            <a:r>
              <a:rPr lang="en-US" b="1" u="sng"/>
              <a:t>NOTE TO TRAINER</a:t>
            </a:r>
            <a:r>
              <a:rPr lang="en-US" b="1"/>
              <a:t>: </a:t>
            </a:r>
          </a:p>
          <a:p>
            <a:r>
              <a:rPr lang="en-US" b="1"/>
              <a:t>- Stop sharing your screen to have the discussion.</a:t>
            </a:r>
          </a:p>
          <a:p>
            <a:r>
              <a:rPr lang="en-US" b="1"/>
              <a:t>- Discuss before moving on to the next slide. If the contribution is limited, you can invite people to add ideas to the chat, and comment on these contributions as they come through. </a:t>
            </a:r>
          </a:p>
          <a:p>
            <a:r>
              <a:rPr lang="en-US" b="1"/>
              <a:t>- Share the next slide when the discussion has come to an end.</a:t>
            </a:r>
          </a:p>
          <a:p>
            <a:endParaRPr lang="en-US" b="1"/>
          </a:p>
          <a:p>
            <a:endParaRPr lang="en-GB"/>
          </a:p>
        </p:txBody>
      </p:sp>
      <p:sp>
        <p:nvSpPr>
          <p:cNvPr id="4" name="Slide Number Placeholder 3"/>
          <p:cNvSpPr>
            <a:spLocks noGrp="1"/>
          </p:cNvSpPr>
          <p:nvPr>
            <p:ph type="sldNum" sz="quarter" idx="5"/>
          </p:nvPr>
        </p:nvSpPr>
        <p:spPr/>
        <p:txBody>
          <a:bodyPr/>
          <a:lstStyle/>
          <a:p>
            <a:fld id="{5034DD52-9E85-294E-A50A-0F845EDF1423}" type="slidenum">
              <a:rPr lang="en-US" smtClean="0"/>
              <a:t>28</a:t>
            </a:fld>
            <a:endParaRPr lang="en-US"/>
          </a:p>
        </p:txBody>
      </p:sp>
    </p:spTree>
    <p:extLst>
      <p:ext uri="{BB962C8B-B14F-4D97-AF65-F5344CB8AC3E}">
        <p14:creationId xmlns:p14="http://schemas.microsoft.com/office/powerpoint/2010/main" val="2355448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so a good assessment for managing and maintaining nutrition, would include?</a:t>
            </a:r>
          </a:p>
          <a:p>
            <a:endParaRPr lang="en-US"/>
          </a:p>
          <a:p>
            <a:pPr marL="440695" indent="-440695">
              <a:buFont typeface="Arial" panose="020B0604020202020204" pitchFamily="34" charset="0"/>
              <a:buChar char="•"/>
            </a:pPr>
            <a:r>
              <a:rPr lang="en-US"/>
              <a:t>Does the person know how to budget for food across the month and manage their money accordingly?</a:t>
            </a:r>
          </a:p>
          <a:p>
            <a:pPr marL="440695" indent="-440695">
              <a:buFont typeface="Arial" panose="020B0604020202020204" pitchFamily="34" charset="0"/>
              <a:buChar char="•"/>
            </a:pPr>
            <a:r>
              <a:rPr lang="en-US"/>
              <a:t>Does the person know what a nutritious diet looks like for them, taking account of any allergies or dietary requirements?</a:t>
            </a:r>
          </a:p>
          <a:p>
            <a:pPr marL="440695" indent="-440695">
              <a:buFont typeface="Arial" panose="020B0604020202020204" pitchFamily="34" charset="0"/>
              <a:buChar char="•"/>
            </a:pPr>
            <a:r>
              <a:rPr lang="en-US"/>
              <a:t>Does the person know how to plan a shopping list?</a:t>
            </a:r>
          </a:p>
          <a:p>
            <a:pPr marL="440695" indent="-440695">
              <a:buFont typeface="Arial" panose="020B0604020202020204" pitchFamily="34" charset="0"/>
              <a:buChar char="•"/>
            </a:pPr>
            <a:r>
              <a:rPr lang="en-US"/>
              <a:t>Does the person know how to navigate safely to the shops?</a:t>
            </a:r>
          </a:p>
          <a:p>
            <a:endParaRPr lang="en-US"/>
          </a:p>
          <a:p>
            <a:r>
              <a:rPr lang="en-US" b="1" u="sng"/>
              <a:t>NOTE TO TRAINER;</a:t>
            </a:r>
            <a:r>
              <a:rPr lang="en-US" b="1"/>
              <a:t> Acknowledge whether any of these were mentioned by the group and move on to the next slide for more examples</a:t>
            </a:r>
          </a:p>
          <a:p>
            <a:endParaRPr lang="en-GB" b="1"/>
          </a:p>
        </p:txBody>
      </p:sp>
      <p:sp>
        <p:nvSpPr>
          <p:cNvPr id="4" name="Slide Number Placeholder 3"/>
          <p:cNvSpPr>
            <a:spLocks noGrp="1"/>
          </p:cNvSpPr>
          <p:nvPr>
            <p:ph type="sldNum" sz="quarter" idx="5"/>
          </p:nvPr>
        </p:nvSpPr>
        <p:spPr/>
        <p:txBody>
          <a:bodyPr/>
          <a:lstStyle/>
          <a:p>
            <a:fld id="{5034DD52-9E85-294E-A50A-0F845EDF1423}" type="slidenum">
              <a:rPr lang="en-US" smtClean="0"/>
              <a:t>29</a:t>
            </a:fld>
            <a:endParaRPr lang="en-US"/>
          </a:p>
        </p:txBody>
      </p:sp>
    </p:spTree>
    <p:extLst>
      <p:ext uri="{BB962C8B-B14F-4D97-AF65-F5344CB8AC3E}">
        <p14:creationId xmlns:p14="http://schemas.microsoft.com/office/powerpoint/2010/main" val="168179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GB" altLang="en-US" dirty="0">
                <a:solidFill>
                  <a:srgbClr val="FF0000"/>
                </a:solidFill>
              </a:rPr>
              <a:t>There is a predicted shortfall of £3.2 billion in 2023 to local councils, who pay for adult social care. </a:t>
            </a:r>
            <a:r>
              <a:rPr lang="en-GB" sz="1800" b="1" i="0" dirty="0">
                <a:effectLst/>
                <a:latin typeface="Calibri" panose="020F0502020204030204" pitchFamily="34" charset="0"/>
              </a:rPr>
              <a:t>[Unison, October 2022]</a:t>
            </a:r>
          </a:p>
          <a:p>
            <a:pPr defTabSz="881390">
              <a:defRPr/>
            </a:pPr>
            <a:endParaRPr lang="en-GB" sz="1800" b="1" i="0" dirty="0">
              <a:effectLst/>
              <a:latin typeface="Calibri" panose="020F0502020204030204" pitchFamily="34" charset="0"/>
            </a:endParaRPr>
          </a:p>
          <a:p>
            <a:pPr defTabSz="881390">
              <a:defRPr/>
            </a:pPr>
            <a:r>
              <a:rPr lang="en-GB" sz="1800" b="1" i="0" dirty="0">
                <a:effectLst/>
                <a:latin typeface="Calibri" panose="020F0502020204030204" pitchFamily="34" charset="0"/>
              </a:rPr>
              <a:t>Total spend by LAs in 2021 – about £22 billion</a:t>
            </a:r>
          </a:p>
          <a:p>
            <a:pPr defTabSz="881390">
              <a:defRPr/>
            </a:pPr>
            <a:r>
              <a:rPr lang="en-GB" sz="1800" b="1" i="0" dirty="0">
                <a:effectLst/>
                <a:latin typeface="Calibri" panose="020F0502020204030204" pitchFamily="34" charset="0"/>
              </a:rPr>
              <a:t>Total health care spend – lots of different numbers from ONS and Gov but seems to be about £257 Billion</a:t>
            </a:r>
          </a:p>
          <a:p>
            <a:pPr defTabSz="881390">
              <a:defRPr/>
            </a:pPr>
            <a:endParaRPr lang="en-GB" sz="1800" b="1" i="0" dirty="0">
              <a:effectLst/>
              <a:latin typeface="Calibri" panose="020F0502020204030204" pitchFamily="34" charset="0"/>
            </a:endParaRPr>
          </a:p>
          <a:p>
            <a:pPr defTabSz="881390">
              <a:defRPr/>
            </a:pPr>
            <a:endParaRPr lang="en-GB" altLang="en-US" sz="1800" b="1" i="0" dirty="0">
              <a:solidFill>
                <a:srgbClr val="FF0000"/>
              </a:solidFill>
              <a:effectLst/>
              <a:latin typeface="Calibri" panose="020F0502020204030204" pitchFamily="34" charset="0"/>
            </a:endParaRPr>
          </a:p>
          <a:p>
            <a:pPr marL="0" marR="0" lvl="0" indent="0" algn="l" defTabSz="881390" rtl="0" eaLnBrk="1" fontAlgn="auto" latinLnBrk="0" hangingPunct="1">
              <a:lnSpc>
                <a:spcPct val="100000"/>
              </a:lnSpc>
              <a:spcBef>
                <a:spcPts val="0"/>
              </a:spcBef>
              <a:spcAft>
                <a:spcPts val="0"/>
              </a:spcAft>
              <a:buClrTx/>
              <a:buSzTx/>
              <a:buFontTx/>
              <a:buNone/>
              <a:tabLst/>
              <a:defRPr/>
            </a:pPr>
            <a:r>
              <a:rPr lang="en-GB" altLang="en-US" sz="1800" dirty="0">
                <a:solidFill>
                  <a:srgbClr val="FF0000"/>
                </a:solidFill>
              </a:rPr>
              <a:t>71% of local authorities have said that they are not confident they have the funds to deliver what is required in this financial year </a:t>
            </a:r>
            <a:r>
              <a:rPr lang="en-GB" altLang="en-US" sz="1800" b="1" dirty="0">
                <a:solidFill>
                  <a:srgbClr val="FF0000"/>
                </a:solidFill>
              </a:rPr>
              <a:t>[ADASS:</a:t>
            </a:r>
            <a:r>
              <a:rPr lang="en-US" sz="1800" b="1" dirty="0">
                <a:hlinkClick r:id="rId3"/>
              </a:rPr>
              <a:t>adass-member-survey-implementing-changes-to-social-care-report.pdf</a:t>
            </a:r>
            <a:r>
              <a:rPr lang="en-US" sz="1800" b="1" dirty="0"/>
              <a:t>]</a:t>
            </a:r>
          </a:p>
          <a:p>
            <a:pPr defTabSz="881390">
              <a:defRPr/>
            </a:pPr>
            <a:endParaRPr lang="en-GB" altLang="en-US" sz="1800" b="1" i="0" dirty="0">
              <a:solidFill>
                <a:srgbClr val="FF0000"/>
              </a:solidFill>
              <a:effectLst/>
              <a:latin typeface="Calibri" panose="020F0502020204030204" pitchFamily="34" charset="0"/>
            </a:endParaRPr>
          </a:p>
          <a:p>
            <a:pPr defTabSz="881390">
              <a:defRPr/>
            </a:pPr>
            <a:endParaRPr lang="en-GB" altLang="en-US" sz="1800" b="1" i="0" dirty="0">
              <a:solidFill>
                <a:srgbClr val="FF0000"/>
              </a:solidFill>
              <a:effectLst/>
              <a:latin typeface="Calibri" panose="020F0502020204030204" pitchFamily="34" charset="0"/>
            </a:endParaRPr>
          </a:p>
          <a:p>
            <a:pPr marL="0" marR="0" lvl="0" indent="0" algn="l" defTabSz="881390" rtl="0" eaLnBrk="1" fontAlgn="auto" latinLnBrk="0" hangingPunct="1">
              <a:lnSpc>
                <a:spcPct val="100000"/>
              </a:lnSpc>
              <a:spcBef>
                <a:spcPts val="0"/>
              </a:spcBef>
              <a:spcAft>
                <a:spcPts val="0"/>
              </a:spcAft>
              <a:buClrTx/>
              <a:buSzTx/>
              <a:buFontTx/>
              <a:buNone/>
              <a:tabLst/>
              <a:defRPr/>
            </a:pPr>
            <a:r>
              <a:rPr lang="en-GB" sz="1100" b="0" i="0" dirty="0">
                <a:effectLst/>
                <a:latin typeface="Calibri" panose="020F0502020204030204" pitchFamily="34" charset="0"/>
              </a:rPr>
              <a:t>In 2021-2022 over two million home care hours needed were not able to be delivered </a:t>
            </a:r>
            <a:r>
              <a:rPr lang="en-GB" sz="1100" b="1" i="0" dirty="0">
                <a:effectLst/>
                <a:latin typeface="Calibri" panose="020F0502020204030204" pitchFamily="34" charset="0"/>
              </a:rPr>
              <a:t>[</a:t>
            </a:r>
            <a:r>
              <a:rPr lang="en-GB" sz="1100" b="1" i="0" dirty="0">
                <a:effectLst/>
                <a:latin typeface="Calibri" panose="020F0502020204030204" pitchFamily="34" charset="0"/>
                <a:hlinkClick r:id="rId4"/>
              </a:rPr>
              <a:t>adass-survey-waiting-for-care-support-may-2022-final.pdf]</a:t>
            </a:r>
            <a:r>
              <a:rPr lang="en-GB" sz="1100" b="1" i="0" dirty="0">
                <a:effectLst/>
                <a:latin typeface="Calibri" panose="020F0502020204030204" pitchFamily="34" charset="0"/>
              </a:rPr>
              <a:t> </a:t>
            </a:r>
          </a:p>
          <a:p>
            <a:pPr defTabSz="881390">
              <a:defRPr/>
            </a:pPr>
            <a:endParaRPr lang="en-GB" altLang="en-US" dirty="0">
              <a:solidFill>
                <a:srgbClr val="FF0000"/>
              </a:solidFill>
            </a:endParaRPr>
          </a:p>
          <a:p>
            <a:pPr defTabSz="881390">
              <a:defRPr/>
            </a:pPr>
            <a:endParaRPr lang="en-US" altLang="en-US" dirty="0">
              <a:solidFill>
                <a:srgbClr val="FF0000"/>
              </a:solidFill>
            </a:endParaRPr>
          </a:p>
          <a:p>
            <a:pPr marL="0" marR="0" lvl="0" indent="0" algn="l" defTabSz="881390" rtl="0" eaLnBrk="1" fontAlgn="auto" latinLnBrk="0" hangingPunct="1">
              <a:lnSpc>
                <a:spcPct val="100000"/>
              </a:lnSpc>
              <a:spcBef>
                <a:spcPts val="0"/>
              </a:spcBef>
              <a:spcAft>
                <a:spcPts val="0"/>
              </a:spcAft>
              <a:buClrTx/>
              <a:buSzTx/>
              <a:buFontTx/>
              <a:buNone/>
              <a:tabLst/>
              <a:defRPr/>
            </a:pPr>
            <a:r>
              <a:rPr lang="en-GB" dirty="0"/>
              <a:t>There are two million older people with an unmet social care need </a:t>
            </a:r>
            <a:r>
              <a:rPr lang="en-GB" b="1" dirty="0"/>
              <a:t>[Access Social Care annual report 2022-23]</a:t>
            </a:r>
          </a:p>
          <a:p>
            <a:pPr marL="0" marR="0" lvl="0" indent="0" algn="l" defTabSz="881390" rtl="0" eaLnBrk="1" fontAlgn="auto" latinLnBrk="0" hangingPunct="1">
              <a:lnSpc>
                <a:spcPct val="100000"/>
              </a:lnSpc>
              <a:spcBef>
                <a:spcPts val="0"/>
              </a:spcBef>
              <a:spcAft>
                <a:spcPts val="0"/>
              </a:spcAft>
              <a:buClrTx/>
              <a:buSzTx/>
              <a:buFontTx/>
              <a:buNone/>
              <a:tabLst/>
              <a:defRPr/>
            </a:pPr>
            <a:endParaRPr lang="en-GB" dirty="0"/>
          </a:p>
          <a:p>
            <a:pPr marL="0" marR="0" lvl="0" indent="0" algn="l" defTabSz="881390" rtl="0" eaLnBrk="1" fontAlgn="auto" latinLnBrk="0" hangingPunct="1">
              <a:lnSpc>
                <a:spcPct val="100000"/>
              </a:lnSpc>
              <a:spcBef>
                <a:spcPts val="0"/>
              </a:spcBef>
              <a:spcAft>
                <a:spcPts val="0"/>
              </a:spcAft>
              <a:buClrTx/>
              <a:buSzTx/>
              <a:buFontTx/>
              <a:buNone/>
              <a:tabLst/>
              <a:defRPr/>
            </a:pPr>
            <a:endParaRPr lang="en-GB" sz="1800" b="1" i="0" dirty="0">
              <a:effectLst/>
              <a:latin typeface="Calibri" panose="020F0502020204030204" pitchFamily="34" charset="0"/>
            </a:endParaRPr>
          </a:p>
          <a:p>
            <a:pPr marL="0" marR="0" lvl="0" indent="0" algn="l" defTabSz="881390" rtl="0" eaLnBrk="1" fontAlgn="auto" latinLnBrk="0" hangingPunct="1">
              <a:lnSpc>
                <a:spcPct val="100000"/>
              </a:lnSpc>
              <a:spcBef>
                <a:spcPts val="0"/>
              </a:spcBef>
              <a:spcAft>
                <a:spcPts val="0"/>
              </a:spcAft>
              <a:buClrTx/>
              <a:buSzTx/>
              <a:buFontTx/>
              <a:buNone/>
              <a:tabLst/>
              <a:defRPr/>
            </a:pPr>
            <a:r>
              <a:rPr lang="en-GB" sz="1800" b="0" i="0" dirty="0">
                <a:effectLst/>
                <a:latin typeface="Calibri" panose="020F0502020204030204" pitchFamily="34" charset="0"/>
              </a:rPr>
              <a:t>More than half a million people are waiting to get social care </a:t>
            </a:r>
            <a:r>
              <a:rPr lang="en-GB" b="1" dirty="0"/>
              <a:t>[Access Social Care annual report 2022-23]</a:t>
            </a:r>
          </a:p>
          <a:p>
            <a:pPr defTabSz="881390">
              <a:defRPr/>
            </a:pPr>
            <a:endParaRPr lang="en-GB" altLang="en-US" dirty="0">
              <a:solidFill>
                <a:srgbClr val="FF0000"/>
              </a:solidFill>
            </a:endParaRPr>
          </a:p>
          <a:p>
            <a:pPr defTabSz="881390">
              <a:defRPr/>
            </a:pPr>
            <a:endParaRPr lang="en-GB" altLang="en-US" dirty="0"/>
          </a:p>
          <a:p>
            <a:r>
              <a:rPr lang="en-GB" altLang="en-US" dirty="0"/>
              <a:t>Even in 2017 a survey by Community Care showed that 68% of the 469 social workers who took part in the survey felt under pressure from their senior managers to make cuts to packages of care just to balance the books. We know that things have become even more challenging since then.</a:t>
            </a:r>
            <a:r>
              <a:rPr lang="en-US" dirty="0">
                <a:hlinkClick r:id="rId5"/>
              </a:rPr>
              <a:t> </a:t>
            </a:r>
            <a:endParaRPr lang="en-GB" altLang="en-US" dirty="0"/>
          </a:p>
          <a:p>
            <a:endParaRPr lang="en-GB" sz="1200" dirty="0"/>
          </a:p>
          <a:p>
            <a:r>
              <a:rPr lang="en-GB" dirty="0"/>
              <a:t>In practical terms we know these cuts have made people more vulnerable.  For example, Mencap reported that over a quarter of people with a learning disability spend less that one hour per day outside their home, which is less time than a UK prisoner gets to spend outside of their prison cell. [</a:t>
            </a:r>
            <a:r>
              <a:rPr lang="en-GB" dirty="0">
                <a:hlinkClick r:id="rId6"/>
              </a:rPr>
              <a:t>Almost 1 in 3 young people with a learning disability spend less than an hour a day outside homes | Mencap</a:t>
            </a:r>
            <a:r>
              <a:rPr lang="en-GB" dirty="0"/>
              <a:t>]  </a:t>
            </a:r>
          </a:p>
          <a:p>
            <a:endParaRPr lang="en-GB" dirty="0"/>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And this has fallen unfairly across the country and across ethnicity. As central government cut the grants to local authorities, poorer areas with the greatest need were the least able to raise funds. </a:t>
            </a:r>
            <a:r>
              <a:rPr lang="en-GB" sz="1200" b="1" dirty="0"/>
              <a:t>[</a:t>
            </a:r>
            <a:r>
              <a:rPr lang="en-GB" sz="2000" b="1" dirty="0"/>
              <a:t>Adult Social Care and Unmet Needs Rachel Forrester-Jones and Mark Hammond]</a:t>
            </a:r>
            <a:endParaRPr lang="en-GB" sz="1200" b="1" dirty="0"/>
          </a:p>
          <a:p>
            <a:endParaRPr lang="en-GB" altLang="en-US" dirty="0"/>
          </a:p>
          <a:p>
            <a:endParaRPr lang="en-GB" altLang="en-US" dirty="0"/>
          </a:p>
          <a:p>
            <a:endParaRPr lang="en-GB" altLang="en-US" dirty="0"/>
          </a:p>
        </p:txBody>
      </p:sp>
      <p:sp>
        <p:nvSpPr>
          <p:cNvPr id="4" name="Slide Number Placeholder 3"/>
          <p:cNvSpPr>
            <a:spLocks noGrp="1"/>
          </p:cNvSpPr>
          <p:nvPr>
            <p:ph type="sldNum" sz="quarter" idx="5"/>
          </p:nvPr>
        </p:nvSpPr>
        <p:spPr/>
        <p:txBody>
          <a:bodyPr/>
          <a:lstStyle/>
          <a:p>
            <a:fld id="{5034DD52-9E85-294E-A50A-0F845EDF1423}" type="slidenum">
              <a:rPr lang="en-US" smtClean="0"/>
              <a:t>3</a:t>
            </a:fld>
            <a:endParaRPr lang="en-US"/>
          </a:p>
        </p:txBody>
      </p:sp>
    </p:spTree>
    <p:extLst>
      <p:ext uri="{BB962C8B-B14F-4D97-AF65-F5344CB8AC3E}">
        <p14:creationId xmlns:p14="http://schemas.microsoft.com/office/powerpoint/2010/main" val="2165884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440695" indent="-440695">
              <a:buFont typeface="Arial" panose="020B0604020202020204" pitchFamily="34" charset="0"/>
              <a:buChar char="•"/>
            </a:pPr>
            <a:r>
              <a:rPr lang="en-US"/>
              <a:t>Does the person know how to find items and check for use by dates </a:t>
            </a:r>
            <a:r>
              <a:rPr lang="en-US" err="1"/>
              <a:t>etc</a:t>
            </a:r>
            <a:r>
              <a:rPr lang="en-US"/>
              <a:t>?</a:t>
            </a:r>
          </a:p>
          <a:p>
            <a:pPr marL="440695" indent="-440695">
              <a:buFont typeface="Arial" panose="020B0604020202020204" pitchFamily="34" charset="0"/>
              <a:buChar char="•"/>
            </a:pPr>
            <a:r>
              <a:rPr lang="en-US"/>
              <a:t>Is the person likely to stick to the list or end up buying items they don’t need – so they end up buying more milk than is necessary for them, which is likely to go off for example?</a:t>
            </a:r>
          </a:p>
          <a:p>
            <a:pPr marL="440695" indent="-440695">
              <a:buFont typeface="Arial" panose="020B0604020202020204" pitchFamily="34" charset="0"/>
              <a:buChar char="•"/>
            </a:pPr>
            <a:r>
              <a:rPr lang="en-US"/>
              <a:t>Does the person know how to store, prepare and cook the food safely?</a:t>
            </a:r>
          </a:p>
          <a:p>
            <a:pPr marL="440695" indent="-440695">
              <a:buFont typeface="Arial" panose="020B0604020202020204" pitchFamily="34" charset="0"/>
              <a:buChar char="•"/>
            </a:pPr>
            <a:r>
              <a:rPr lang="en-US"/>
              <a:t>Can the person eat without support?</a:t>
            </a:r>
          </a:p>
          <a:p>
            <a:pPr marL="440695" indent="-440695">
              <a:buFont typeface="Arial" panose="020B0604020202020204" pitchFamily="34" charset="0"/>
              <a:buChar char="•"/>
            </a:pPr>
            <a:endParaRPr lang="en-US"/>
          </a:p>
          <a:p>
            <a:pPr marL="0" indent="0" defTabSz="881390">
              <a:buFont typeface="Arial" panose="020B0604020202020204" pitchFamily="34" charset="0"/>
              <a:buNone/>
              <a:defRPr/>
            </a:pPr>
            <a:r>
              <a:rPr lang="en-US"/>
              <a:t>This is the level of scrutiny the assessor should use for each of the 10 specified outcomes to determine whether or not the person is able to achieve the outcome.   Yes, it’s going to take time, but a meaningful assessment will.  It is really worth you helping the person and the advocate to prepare for the assessment beforehand by working through the criteria with them in this way.</a:t>
            </a:r>
          </a:p>
          <a:p>
            <a:pPr marL="440695" indent="-440695" defTabSz="881390">
              <a:buFont typeface="Arial" panose="020B0604020202020204" pitchFamily="34" charset="0"/>
              <a:buChar char="•"/>
              <a:defRPr/>
            </a:pPr>
            <a:endParaRPr lang="en-US"/>
          </a:p>
          <a:p>
            <a:pPr marL="440695" indent="-440695" defTabSz="881390">
              <a:buFont typeface="Arial" panose="020B0604020202020204" pitchFamily="34" charset="0"/>
              <a:buChar char="•"/>
              <a:defRPr/>
            </a:pPr>
            <a:endParaRPr lang="en-US"/>
          </a:p>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u="sng"/>
              <a:t>NOTE TO TRAINER: </a:t>
            </a:r>
            <a:r>
              <a:rPr lang="en-GB" b="1"/>
              <a:t>Acknowledge whether any of these examples were mentioned in the group before moving on to the next slide</a:t>
            </a:r>
          </a:p>
          <a:p>
            <a:pPr marL="440695" indent="-440695" defTabSz="881390">
              <a:buFont typeface="Arial" panose="020B0604020202020204" pitchFamily="34" charset="0"/>
              <a:buChar char="•"/>
              <a:defRPr/>
            </a:pPr>
            <a:endParaRPr lang="en-GB"/>
          </a:p>
        </p:txBody>
      </p:sp>
      <p:sp>
        <p:nvSpPr>
          <p:cNvPr id="4" name="Slide Number Placeholder 3"/>
          <p:cNvSpPr>
            <a:spLocks noGrp="1"/>
          </p:cNvSpPr>
          <p:nvPr>
            <p:ph type="sldNum" sz="quarter" idx="5"/>
          </p:nvPr>
        </p:nvSpPr>
        <p:spPr/>
        <p:txBody>
          <a:bodyPr/>
          <a:lstStyle/>
          <a:p>
            <a:fld id="{5034DD52-9E85-294E-A50A-0F845EDF1423}" type="slidenum">
              <a:rPr lang="en-US" smtClean="0"/>
              <a:t>30</a:t>
            </a:fld>
            <a:endParaRPr lang="en-US"/>
          </a:p>
        </p:txBody>
      </p:sp>
    </p:spTree>
    <p:extLst>
      <p:ext uri="{BB962C8B-B14F-4D97-AF65-F5344CB8AC3E}">
        <p14:creationId xmlns:p14="http://schemas.microsoft.com/office/powerpoint/2010/main" val="1418913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So far out of the four stages, we have covered Assessment and Eligibility.</a:t>
            </a:r>
          </a:p>
          <a:p>
            <a:endParaRPr lang="en-GB" b="0"/>
          </a:p>
          <a:p>
            <a:r>
              <a:rPr lang="en-GB" b="0"/>
              <a:t>Following a needs assessment and subsequent determination of eligible needs the local authority has a duty under Section 18 of the Care Act to meet the eligible needs when</a:t>
            </a:r>
          </a:p>
          <a:p>
            <a:endParaRPr lang="en-GB" b="0"/>
          </a:p>
          <a:p>
            <a:pPr marL="171450" indent="-171450">
              <a:buFont typeface="Arial" panose="020B0604020202020204" pitchFamily="34" charset="0"/>
              <a:buChar char="•"/>
            </a:pPr>
            <a:r>
              <a:rPr lang="en-GB" b="0"/>
              <a:t>The person is ordinarily resident in the local authority area</a:t>
            </a:r>
          </a:p>
          <a:p>
            <a:pPr marL="171450" indent="-171450">
              <a:buFont typeface="Arial" panose="020B0604020202020204" pitchFamily="34" charset="0"/>
              <a:buChar char="•"/>
            </a:pPr>
            <a:r>
              <a:rPr lang="en-GB" b="0"/>
              <a:t>The person is present in the local authority area and of no settled residence and </a:t>
            </a:r>
          </a:p>
          <a:p>
            <a:pPr marL="171450" indent="-171450">
              <a:buFont typeface="Arial" panose="020B0604020202020204" pitchFamily="34" charset="0"/>
              <a:buChar char="•"/>
            </a:pPr>
            <a:r>
              <a:rPr lang="en-GB" b="0"/>
              <a:t>The person consents to the local authority meeting their needs or</a:t>
            </a:r>
          </a:p>
          <a:p>
            <a:pPr marL="171450" indent="-171450">
              <a:buFont typeface="Arial" panose="020B0604020202020204" pitchFamily="34" charset="0"/>
              <a:buChar char="•"/>
            </a:pPr>
            <a:r>
              <a:rPr lang="en-GB" b="0"/>
              <a:t>Where the  person lacks capacity a best interests decision is made that the local authority should meet needs</a:t>
            </a:r>
          </a:p>
        </p:txBody>
      </p:sp>
      <p:sp>
        <p:nvSpPr>
          <p:cNvPr id="4" name="Slide Number Placeholder 3"/>
          <p:cNvSpPr>
            <a:spLocks noGrp="1"/>
          </p:cNvSpPr>
          <p:nvPr>
            <p:ph type="sldNum" sz="quarter" idx="5"/>
          </p:nvPr>
        </p:nvSpPr>
        <p:spPr/>
        <p:txBody>
          <a:bodyPr/>
          <a:lstStyle/>
          <a:p>
            <a:fld id="{5034DD52-9E85-294E-A50A-0F845EDF1423}" type="slidenum">
              <a:rPr lang="en-US" smtClean="0"/>
              <a:t>31</a:t>
            </a:fld>
            <a:endParaRPr lang="en-US"/>
          </a:p>
        </p:txBody>
      </p:sp>
    </p:spTree>
    <p:extLst>
      <p:ext uri="{BB962C8B-B14F-4D97-AF65-F5344CB8AC3E}">
        <p14:creationId xmlns:p14="http://schemas.microsoft.com/office/powerpoint/2010/main" val="1681793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rPr>
              <a:t>Ok, so these are typical quotes managers have told us about, made by assessors during an assessment: </a:t>
            </a:r>
            <a:r>
              <a:rPr lang="en-US" sz="1700" b="1">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0" indent="0">
              <a:buFont typeface="Wingdings" panose="05000000000000000000" pitchFamily="2" charset="2"/>
              <a:buNone/>
            </a:pPr>
            <a:endParaRPr lang="en-GB" altLang="en-US" sz="1700">
              <a:solidFill>
                <a:schemeClr val="tx1">
                  <a:lumMod val="75000"/>
                  <a:lumOff val="25000"/>
                </a:schemeClr>
              </a:solidFill>
            </a:endParaRPr>
          </a:p>
          <a:p>
            <a:pPr marL="0" indent="0">
              <a:buFont typeface="Wingdings" panose="05000000000000000000" pitchFamily="2" charset="2"/>
              <a:buNone/>
            </a:pPr>
            <a:r>
              <a:rPr lang="en-GB" altLang="en-US" sz="1700">
                <a:solidFill>
                  <a:schemeClr val="tx1">
                    <a:lumMod val="75000"/>
                    <a:lumOff val="25000"/>
                  </a:schemeClr>
                </a:solidFill>
              </a:rPr>
              <a:t>Prompting support doesn’t count </a:t>
            </a:r>
            <a:br>
              <a:rPr lang="en-GB" altLang="en-US" sz="1700">
                <a:solidFill>
                  <a:schemeClr val="tx1">
                    <a:lumMod val="75000"/>
                    <a:lumOff val="25000"/>
                  </a:schemeClr>
                </a:solidFill>
              </a:rPr>
            </a:br>
            <a:r>
              <a:rPr lang="en-GB" altLang="en-US" sz="1700">
                <a:solidFill>
                  <a:schemeClr val="tx1">
                    <a:lumMod val="75000"/>
                    <a:lumOff val="25000"/>
                  </a:schemeClr>
                </a:solidFill>
              </a:rPr>
              <a:t>We don’t provide support with leisure activities – recreational activities are non-essential</a:t>
            </a:r>
            <a:br>
              <a:rPr lang="en-GB" altLang="en-US" sz="1700">
                <a:solidFill>
                  <a:schemeClr val="tx1">
                    <a:lumMod val="75000"/>
                    <a:lumOff val="25000"/>
                  </a:schemeClr>
                </a:solidFill>
              </a:rPr>
            </a:br>
            <a:r>
              <a:rPr lang="en-GB" altLang="en-US" sz="1700">
                <a:solidFill>
                  <a:schemeClr val="tx1">
                    <a:lumMod val="75000"/>
                    <a:lumOff val="25000"/>
                  </a:schemeClr>
                </a:solidFill>
              </a:rPr>
              <a:t>The assessment won’t cover managing finances, it is not an eligible need </a:t>
            </a:r>
            <a:br>
              <a:rPr lang="en-GB" altLang="en-US" sz="1700">
                <a:solidFill>
                  <a:schemeClr val="tx1">
                    <a:lumMod val="75000"/>
                    <a:lumOff val="25000"/>
                  </a:schemeClr>
                </a:solidFill>
              </a:rPr>
            </a:br>
            <a:r>
              <a:rPr lang="en-GB" altLang="en-US" sz="1700">
                <a:solidFill>
                  <a:schemeClr val="tx1">
                    <a:lumMod val="75000"/>
                    <a:lumOff val="25000"/>
                  </a:schemeClr>
                </a:solidFill>
              </a:rPr>
              <a:t>We won’t cover cleaning, it is non-essential. </a:t>
            </a:r>
            <a:br>
              <a:rPr lang="en-GB" altLang="en-US" sz="1700">
                <a:solidFill>
                  <a:schemeClr val="tx1">
                    <a:lumMod val="75000"/>
                    <a:lumOff val="25000"/>
                  </a:schemeClr>
                </a:solidFill>
              </a:rPr>
            </a:br>
            <a:r>
              <a:rPr lang="en-GB" altLang="en-US" sz="1700">
                <a:solidFill>
                  <a:schemeClr val="tx1">
                    <a:lumMod val="75000"/>
                    <a:lumOff val="25000"/>
                  </a:schemeClr>
                </a:solidFill>
              </a:rPr>
              <a:t>We don’t need to think about how Molly’s needs change in the winter  </a:t>
            </a:r>
          </a:p>
          <a:p>
            <a:pPr marL="275434" indent="-275434">
              <a:buFont typeface="Arial" panose="020B0604020202020204" pitchFamily="34" charset="0"/>
              <a:buChar char="•"/>
            </a:pPr>
            <a:endParaRPr lang="en-US" sz="1700">
              <a:solidFill>
                <a:srgbClr val="888888"/>
              </a:solidFill>
            </a:endParaRPr>
          </a:p>
          <a:p>
            <a:pPr defTabSz="881390">
              <a:defRPr/>
            </a:pPr>
            <a:r>
              <a:rPr lang="en-US" sz="1700">
                <a:solidFill>
                  <a:srgbClr val="7030A0"/>
                </a:solidFill>
                <a:latin typeface="Calibri" panose="020F0502020204030204" pitchFamily="34" charset="0"/>
                <a:ea typeface="Calibri" panose="020F0502020204030204" pitchFamily="34" charset="0"/>
                <a:cs typeface="Times New Roman" panose="02020603050405020304" pitchFamily="18" charset="0"/>
              </a:rPr>
              <a:t>But now you can see, that the assessor should not be making these blanket statements (legally known as fettering discretion), but that they should be following a process by law, which ensures that each person’s needs are determined and considered carefully, and the care they are eligible for is put in place in order that they can live a good quality life.</a:t>
            </a:r>
            <a:endParaRPr lang="en-GB" sz="1700">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034DD52-9E85-294E-A50A-0F845EDF1423}" type="slidenum">
              <a:rPr lang="en-US" smtClean="0"/>
              <a:t>32</a:t>
            </a:fld>
            <a:endParaRPr lang="en-US"/>
          </a:p>
        </p:txBody>
      </p:sp>
    </p:spTree>
    <p:extLst>
      <p:ext uri="{BB962C8B-B14F-4D97-AF65-F5344CB8AC3E}">
        <p14:creationId xmlns:p14="http://schemas.microsoft.com/office/powerpoint/2010/main" val="1002438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We have covered the first two stages of securing Social Care:</a:t>
            </a:r>
          </a:p>
          <a:p>
            <a:pPr>
              <a:defRPr/>
            </a:pPr>
            <a:r>
              <a:rPr lang="en-GB" dirty="0"/>
              <a:t>Stage 1 The Assessment</a:t>
            </a:r>
          </a:p>
          <a:p>
            <a:pPr>
              <a:defRPr/>
            </a:pPr>
            <a:r>
              <a:rPr lang="en-GB" dirty="0"/>
              <a:t>Stage 2 Eligibility.</a:t>
            </a:r>
          </a:p>
          <a:p>
            <a:pPr>
              <a:defRPr/>
            </a:pPr>
            <a:endParaRPr lang="en-GB" dirty="0"/>
          </a:p>
          <a:p>
            <a:pPr>
              <a:defRPr/>
            </a:pPr>
            <a:r>
              <a:rPr lang="en-GB" dirty="0"/>
              <a:t>We will now take a quick look at Stage 3 Charging.</a:t>
            </a:r>
          </a:p>
          <a:p>
            <a:pPr>
              <a:defRPr/>
            </a:pPr>
            <a:endParaRPr lang="en-GB" dirty="0"/>
          </a:p>
          <a:p>
            <a:pPr>
              <a:defRPr/>
            </a:pPr>
            <a:r>
              <a:rPr lang="en-GB" dirty="0"/>
              <a:t> I am not going to spend to much time on charging but the key point here is that social care is not usually free of charge </a:t>
            </a:r>
          </a:p>
          <a:p>
            <a:pPr>
              <a:defRPr/>
            </a:pPr>
            <a:endParaRPr lang="en-GB" dirty="0"/>
          </a:p>
          <a:p>
            <a:pPr>
              <a:defRPr/>
            </a:pPr>
            <a:r>
              <a:rPr lang="en-GB" dirty="0"/>
              <a:t>There is a national framework for charging contained in the Care Act and guidance, and the local authority has to determine how much they and the individual have to contribute by way of a financial assessment in income and capital</a:t>
            </a:r>
          </a:p>
          <a:p>
            <a:pPr marL="0" indent="0">
              <a:buFontTx/>
              <a:buNone/>
              <a:defRPr/>
            </a:pPr>
            <a:endParaRPr lang="en-GB" dirty="0"/>
          </a:p>
          <a:p>
            <a:pPr marL="0" indent="0">
              <a:buFontTx/>
              <a:buNone/>
              <a:defRPr/>
            </a:pPr>
            <a:r>
              <a:rPr lang="en-GB" dirty="0"/>
              <a:t>At the end of the session I will tell you a bit about our online tool, a legal information chatbot. You can get help challenging a charging decision by using the chatbot. </a:t>
            </a:r>
          </a:p>
          <a:p>
            <a:pPr>
              <a:defRPr/>
            </a:pPr>
            <a:endParaRPr lang="en-GB" dirty="0"/>
          </a:p>
        </p:txBody>
      </p:sp>
      <p:sp>
        <p:nvSpPr>
          <p:cNvPr id="4" name="Slide Number Placeholder 3"/>
          <p:cNvSpPr>
            <a:spLocks noGrp="1"/>
          </p:cNvSpPr>
          <p:nvPr>
            <p:ph type="sldNum" sz="quarter" idx="5"/>
          </p:nvPr>
        </p:nvSpPr>
        <p:spPr/>
        <p:txBody>
          <a:bodyPr/>
          <a:lstStyle/>
          <a:p>
            <a:fld id="{5034DD52-9E85-294E-A50A-0F845EDF1423}" type="slidenum">
              <a:rPr lang="en-US" smtClean="0"/>
              <a:t>33</a:t>
            </a:fld>
            <a:endParaRPr lang="en-US"/>
          </a:p>
        </p:txBody>
      </p:sp>
    </p:spTree>
    <p:extLst>
      <p:ext uri="{BB962C8B-B14F-4D97-AF65-F5344CB8AC3E}">
        <p14:creationId xmlns:p14="http://schemas.microsoft.com/office/powerpoint/2010/main" val="604952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Care Act says that local authorities are not entitled to charge if after the deduction of the charge the adult will fall below the amount as specified in the regulations.</a:t>
            </a:r>
          </a:p>
          <a:p>
            <a:endParaRPr lang="en-US">
              <a:cs typeface="Calibri"/>
            </a:endParaRPr>
          </a:p>
          <a:p>
            <a:r>
              <a:rPr lang="en-US"/>
              <a:t>For people receiving non-residential care, they should be left with the Minimum Income Guarantee, what’s known as "MIG". The actual amount of the MIG will depend on the individual's circumstances. </a:t>
            </a:r>
          </a:p>
          <a:p>
            <a:endParaRPr lang="en-US"/>
          </a:p>
          <a:p>
            <a:r>
              <a:rPr lang="en-US" sz="1500">
                <a:solidFill>
                  <a:srgbClr val="000000"/>
                </a:solidFill>
                <a:latin typeface="Calibri" panose="020F0502020204030204" pitchFamily="34" charset="0"/>
              </a:rPr>
              <a:t>Local authorities are expected to disregard the cost of a person’s Disability Related Expenditure, known as DRE, when they are calculating how much income that person has available to pay for their social care charges. ​ These are the extra costs they have that result from their disability. We’ll talk about this on the next slide.</a:t>
            </a:r>
          </a:p>
          <a:p>
            <a:endParaRPr lang="en-US" sz="1500">
              <a:solidFill>
                <a:srgbClr val="000000"/>
              </a:solidFill>
              <a:latin typeface="Calibri" panose="020F0502020204030204" pitchFamily="34" charset="0"/>
            </a:endParaRPr>
          </a:p>
          <a:p>
            <a:pPr defTabSz="881390">
              <a:defRPr/>
            </a:pPr>
            <a:r>
              <a:rPr lang="en-GB" sz="1500">
                <a:latin typeface="Calibri" panose="020F0502020204030204" pitchFamily="34" charset="0"/>
                <a:ea typeface="Calibri" panose="020F0502020204030204" pitchFamily="34" charset="0"/>
                <a:cs typeface="Times New Roman" panose="02020603050405020304" pitchFamily="18" charset="0"/>
              </a:rPr>
              <a:t>You can find more specific amounts on the categories of individual’s circumstances around MIG on the gov.uk webpage.</a:t>
            </a:r>
            <a:endParaRPr lang="en-US" sz="1500">
              <a:solidFill>
                <a:srgbClr val="002060"/>
              </a:solidFill>
            </a:endParaRPr>
          </a:p>
          <a:p>
            <a:endParaRPr lang="en-GB" sz="1500">
              <a:latin typeface="Calibri" panose="020F0502020204030204" pitchFamily="34" charset="0"/>
              <a:ea typeface="Calibri" panose="020F0502020204030204" pitchFamily="34" charset="0"/>
              <a:cs typeface="Times New Roman" panose="02020603050405020304" pitchFamily="18" charset="0"/>
            </a:endParaRPr>
          </a:p>
          <a:p>
            <a:r>
              <a:rPr lang="en-GB" sz="1500">
                <a:latin typeface="Calibri" panose="020F0502020204030204" pitchFamily="34" charset="0"/>
                <a:ea typeface="Calibri" panose="020F0502020204030204" pitchFamily="34" charset="0"/>
                <a:cs typeface="Times New Roman" panose="02020603050405020304" pitchFamily="18" charset="0"/>
              </a:rPr>
              <a:t>But please understand that though those categories are fixed, depending on other factors such as employment, and certain benefits the amount an individual will be charged will vary.</a:t>
            </a:r>
            <a:r>
              <a:rPr lang="en-US" sz="2300"/>
              <a:t> </a:t>
            </a:r>
            <a:endParaRPr lang="en-GB" sz="1500">
              <a:latin typeface="Calibri" panose="020F0502020204030204" pitchFamily="34" charset="0"/>
              <a:ea typeface="Calibri" panose="020F0502020204030204" pitchFamily="34" charset="0"/>
              <a:cs typeface="Times New Roman" panose="02020603050405020304" pitchFamily="18" charset="0"/>
            </a:endParaRPr>
          </a:p>
          <a:p>
            <a:endParaRPr lang="en-GB" sz="1500">
              <a:latin typeface="Calibri" panose="020F0502020204030204" pitchFamily="34" charset="0"/>
              <a:ea typeface="Calibri" panose="020F0502020204030204" pitchFamily="34" charset="0"/>
              <a:cs typeface="Times New Roman" panose="02020603050405020304" pitchFamily="18" charset="0"/>
            </a:endParaRPr>
          </a:p>
          <a:p>
            <a:pPr defTabSz="881390">
              <a:defRPr/>
            </a:pPr>
            <a:r>
              <a:rPr lang="en-GB" sz="1500"/>
              <a:t>We are aware that some local authorities have implemented unlawful charging policies which have significantly increased individual contributions.  If you have any concerns in the area of charging please do contact us.  Our chatbot which I will show you shortly has factsheets and letters in the area of charging. </a:t>
            </a:r>
          </a:p>
          <a:p>
            <a:pPr defTabSz="881390">
              <a:defRPr/>
            </a:pPr>
            <a:endParaRPr lang="en-GB" sz="1500"/>
          </a:p>
          <a:p>
            <a:pPr defTabSz="881390">
              <a:defRPr/>
            </a:pPr>
            <a:endParaRPr lang="en-GB"/>
          </a:p>
        </p:txBody>
      </p:sp>
      <p:sp>
        <p:nvSpPr>
          <p:cNvPr id="4" name="Slide Number Placeholder 3"/>
          <p:cNvSpPr>
            <a:spLocks noGrp="1"/>
          </p:cNvSpPr>
          <p:nvPr>
            <p:ph type="sldNum" sz="quarter" idx="5"/>
          </p:nvPr>
        </p:nvSpPr>
        <p:spPr/>
        <p:txBody>
          <a:bodyPr/>
          <a:lstStyle/>
          <a:p>
            <a:fld id="{5034DD52-9E85-294E-A50A-0F845EDF1423}" type="slidenum">
              <a:rPr lang="en-US" smtClean="0"/>
              <a:t>34</a:t>
            </a:fld>
            <a:endParaRPr lang="en-US"/>
          </a:p>
        </p:txBody>
      </p:sp>
    </p:spTree>
    <p:extLst>
      <p:ext uri="{BB962C8B-B14F-4D97-AF65-F5344CB8AC3E}">
        <p14:creationId xmlns:p14="http://schemas.microsoft.com/office/powerpoint/2010/main" val="3019977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Here are some examples of disability related expenditure. I’ll let you read through these. </a:t>
            </a:r>
          </a:p>
          <a:p>
            <a:endParaRPr lang="en-US" b="0"/>
          </a:p>
          <a:p>
            <a:r>
              <a:rPr lang="en-US" b="1"/>
              <a:t>NOTE TO TRAINER: give delegates 30 seconds to read through.</a:t>
            </a:r>
          </a:p>
        </p:txBody>
      </p:sp>
      <p:sp>
        <p:nvSpPr>
          <p:cNvPr id="4" name="Slide Number Placeholder 3"/>
          <p:cNvSpPr>
            <a:spLocks noGrp="1"/>
          </p:cNvSpPr>
          <p:nvPr>
            <p:ph type="sldNum" sz="quarter" idx="5"/>
          </p:nvPr>
        </p:nvSpPr>
        <p:spPr/>
        <p:txBody>
          <a:bodyPr/>
          <a:lstStyle/>
          <a:p>
            <a:fld id="{5034DD52-9E85-294E-A50A-0F845EDF1423}" type="slidenum">
              <a:rPr lang="en-US" smtClean="0"/>
              <a:t>35</a:t>
            </a:fld>
            <a:endParaRPr lang="en-US"/>
          </a:p>
        </p:txBody>
      </p:sp>
    </p:spTree>
    <p:extLst>
      <p:ext uri="{BB962C8B-B14F-4D97-AF65-F5344CB8AC3E}">
        <p14:creationId xmlns:p14="http://schemas.microsoft.com/office/powerpoint/2010/main" val="1987471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latin typeface="Calibri"/>
                <a:ea typeface="Calibri" panose="020F0502020204030204" pitchFamily="34" charset="0"/>
                <a:cs typeface="Calibri"/>
              </a:rPr>
              <a:t>Read</a:t>
            </a:r>
            <a:r>
              <a:rPr lang="en-GB" sz="1800">
                <a:effectLst/>
                <a:latin typeface="Calibri"/>
                <a:ea typeface="Calibri" panose="020F0502020204030204" pitchFamily="34" charset="0"/>
                <a:cs typeface="Calibri"/>
              </a:rPr>
              <a:t> slide</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cs typeface="Times New Roman" panose="02020603050405020304" pitchFamily="18" charset="0"/>
              </a:rPr>
              <a:t>Mobility element of PIP disregarded</a:t>
            </a:r>
          </a:p>
          <a:p>
            <a:r>
              <a:rPr lang="en-GB" sz="1800">
                <a:effectLst/>
                <a:latin typeface="Calibri" panose="020F0502020204030204" pitchFamily="34" charset="0"/>
                <a:cs typeface="Times New Roman" panose="02020603050405020304" pitchFamily="18" charset="0"/>
              </a:rPr>
              <a:t>Other disregarded income?</a:t>
            </a:r>
            <a:endParaRPr lang="en-GB"/>
          </a:p>
        </p:txBody>
      </p:sp>
      <p:sp>
        <p:nvSpPr>
          <p:cNvPr id="4" name="Slide Number Placeholder 3"/>
          <p:cNvSpPr>
            <a:spLocks noGrp="1"/>
          </p:cNvSpPr>
          <p:nvPr>
            <p:ph type="sldNum" sz="quarter" idx="5"/>
          </p:nvPr>
        </p:nvSpPr>
        <p:spPr/>
        <p:txBody>
          <a:bodyPr/>
          <a:lstStyle/>
          <a:p>
            <a:fld id="{6CB885A4-1BC4-4688-B61C-11C7DA671C73}" type="slidenum">
              <a:rPr lang="en-GB" smtClean="0"/>
              <a:t>36</a:t>
            </a:fld>
            <a:endParaRPr lang="en-GB"/>
          </a:p>
        </p:txBody>
      </p:sp>
    </p:spTree>
    <p:extLst>
      <p:ext uri="{BB962C8B-B14F-4D97-AF65-F5344CB8AC3E}">
        <p14:creationId xmlns:p14="http://schemas.microsoft.com/office/powerpoint/2010/main" val="1140546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latin typeface="Calibri"/>
                <a:ea typeface="Calibri" panose="020F0502020204030204" pitchFamily="34" charset="0"/>
                <a:cs typeface="Calibri"/>
              </a:rPr>
              <a:t>Read</a:t>
            </a:r>
            <a:r>
              <a:rPr lang="en-GB" sz="1800">
                <a:effectLst/>
                <a:latin typeface="Calibri"/>
                <a:ea typeface="Calibri" panose="020F0502020204030204" pitchFamily="34" charset="0"/>
                <a:cs typeface="Calibri"/>
              </a:rPr>
              <a:t> slide</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cs typeface="Times New Roman" panose="02020603050405020304" pitchFamily="18" charset="0"/>
              </a:rPr>
              <a:t>Mobility element of PIP disregarded</a:t>
            </a:r>
          </a:p>
          <a:p>
            <a:r>
              <a:rPr lang="en-GB" sz="1800">
                <a:effectLst/>
                <a:latin typeface="Calibri" panose="020F0502020204030204" pitchFamily="34" charset="0"/>
                <a:cs typeface="Times New Roman" panose="02020603050405020304" pitchFamily="18" charset="0"/>
              </a:rPr>
              <a:t>Other disregarded income?</a:t>
            </a:r>
            <a:endParaRPr lang="en-GB"/>
          </a:p>
        </p:txBody>
      </p:sp>
      <p:sp>
        <p:nvSpPr>
          <p:cNvPr id="4" name="Slide Number Placeholder 3"/>
          <p:cNvSpPr>
            <a:spLocks noGrp="1"/>
          </p:cNvSpPr>
          <p:nvPr>
            <p:ph type="sldNum" sz="quarter" idx="5"/>
          </p:nvPr>
        </p:nvSpPr>
        <p:spPr/>
        <p:txBody>
          <a:bodyPr/>
          <a:lstStyle/>
          <a:p>
            <a:fld id="{6CB885A4-1BC4-4688-B61C-11C7DA671C73}" type="slidenum">
              <a:rPr lang="en-GB" smtClean="0"/>
              <a:t>37</a:t>
            </a:fld>
            <a:endParaRPr lang="en-GB"/>
          </a:p>
        </p:txBody>
      </p:sp>
    </p:spTree>
    <p:extLst>
      <p:ext uri="{BB962C8B-B14F-4D97-AF65-F5344CB8AC3E}">
        <p14:creationId xmlns:p14="http://schemas.microsoft.com/office/powerpoint/2010/main" val="1571883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latin typeface="Calibri"/>
                <a:ea typeface="Calibri" panose="020F0502020204030204" pitchFamily="34" charset="0"/>
                <a:cs typeface="Calibri"/>
              </a:rPr>
              <a:t>Read</a:t>
            </a:r>
            <a:r>
              <a:rPr lang="en-GB" sz="1800">
                <a:effectLst/>
                <a:latin typeface="Calibri"/>
                <a:ea typeface="Calibri" panose="020F0502020204030204" pitchFamily="34" charset="0"/>
                <a:cs typeface="Calibri"/>
              </a:rPr>
              <a:t> slide</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cs typeface="Times New Roman" panose="02020603050405020304" pitchFamily="18" charset="0"/>
              </a:rPr>
              <a:t>Mobility element of PIP disregarded</a:t>
            </a:r>
          </a:p>
          <a:p>
            <a:r>
              <a:rPr lang="en-GB" sz="1800">
                <a:effectLst/>
                <a:latin typeface="Calibri" panose="020F0502020204030204" pitchFamily="34" charset="0"/>
                <a:cs typeface="Times New Roman" panose="02020603050405020304" pitchFamily="18" charset="0"/>
              </a:rPr>
              <a:t>Other disregarded income?</a:t>
            </a:r>
            <a:endParaRPr lang="en-GB"/>
          </a:p>
        </p:txBody>
      </p:sp>
      <p:sp>
        <p:nvSpPr>
          <p:cNvPr id="4" name="Slide Number Placeholder 3"/>
          <p:cNvSpPr>
            <a:spLocks noGrp="1"/>
          </p:cNvSpPr>
          <p:nvPr>
            <p:ph type="sldNum" sz="quarter" idx="5"/>
          </p:nvPr>
        </p:nvSpPr>
        <p:spPr/>
        <p:txBody>
          <a:bodyPr/>
          <a:lstStyle/>
          <a:p>
            <a:fld id="{6CB885A4-1BC4-4688-B61C-11C7DA671C73}" type="slidenum">
              <a:rPr lang="en-GB" smtClean="0"/>
              <a:t>38</a:t>
            </a:fld>
            <a:endParaRPr lang="en-GB"/>
          </a:p>
        </p:txBody>
      </p:sp>
    </p:spTree>
    <p:extLst>
      <p:ext uri="{BB962C8B-B14F-4D97-AF65-F5344CB8AC3E}">
        <p14:creationId xmlns:p14="http://schemas.microsoft.com/office/powerpoint/2010/main" val="467088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t>So that’s Charging in a nutshell.  We’ll now very briefly look at Stage 4, Care and Support Planning.</a:t>
            </a:r>
          </a:p>
          <a:p>
            <a:endParaRPr lang="en-GB" altLang="en-US"/>
          </a:p>
          <a:p>
            <a:r>
              <a:rPr lang="en-GB" altLang="en-US"/>
              <a:t> If following the assessment the local authority determines that there are eligible needs, it must prepare a care and support plan.  The plan must:</a:t>
            </a:r>
          </a:p>
          <a:p>
            <a:pPr marL="165261" indent="-165261">
              <a:buFont typeface="Arial" panose="020B0604020202020204" pitchFamily="34" charset="0"/>
              <a:buChar char="•"/>
            </a:pPr>
            <a:r>
              <a:rPr lang="en-GB" altLang="en-US"/>
              <a:t>Describe the person’s needs</a:t>
            </a:r>
          </a:p>
          <a:p>
            <a:pPr marL="165261" indent="-165261">
              <a:buFont typeface="Arial" panose="020B0604020202020204" pitchFamily="34" charset="0"/>
              <a:buChar char="•"/>
            </a:pPr>
            <a:r>
              <a:rPr lang="en-GB" altLang="en-US"/>
              <a:t>State which needs the local authority will meet and</a:t>
            </a:r>
          </a:p>
          <a:p>
            <a:pPr marL="165261" indent="-165261">
              <a:buFont typeface="Arial" panose="020B0604020202020204" pitchFamily="34" charset="0"/>
              <a:buChar char="•"/>
            </a:pPr>
            <a:r>
              <a:rPr lang="en-GB" altLang="en-US"/>
              <a:t>Contain a personal budget.</a:t>
            </a:r>
          </a:p>
          <a:p>
            <a:endParaRPr lang="en-GB" altLang="en-US"/>
          </a:p>
          <a:p>
            <a:pPr>
              <a:defRPr/>
            </a:pPr>
            <a:r>
              <a:rPr lang="en-GB">
                <a:solidFill>
                  <a:srgbClr val="888888"/>
                </a:solidFill>
              </a:rPr>
              <a:t>A personal budget is </a:t>
            </a:r>
            <a:r>
              <a:rPr lang="en-US" b="0" i="0">
                <a:solidFill>
                  <a:srgbClr val="111111"/>
                </a:solidFill>
                <a:effectLst/>
                <a:latin typeface="Roboto" panose="02000000000000000000" pitchFamily="2" charset="0"/>
              </a:rPr>
              <a:t>as</a:t>
            </a:r>
            <a:r>
              <a:rPr lang="en-US" b="1" i="0">
                <a:solidFill>
                  <a:srgbClr val="111111"/>
                </a:solidFill>
                <a:effectLst/>
                <a:latin typeface="Roboto" panose="02000000000000000000" pitchFamily="2" charset="0"/>
              </a:rPr>
              <a:t> </a:t>
            </a:r>
            <a:r>
              <a:rPr lang="en-US" b="0" i="0">
                <a:solidFill>
                  <a:srgbClr val="111111"/>
                </a:solidFill>
                <a:effectLst/>
                <a:latin typeface="Roboto" panose="02000000000000000000" pitchFamily="2" charset="0"/>
              </a:rPr>
              <a:t>a written statement provided to a person with Care and Support needs (or a Carer with Support needs) which specifies: The cost to the Local Authority of meeting the eligible needs it is either required to do, </a:t>
            </a:r>
            <a:r>
              <a:rPr lang="en-US" b="0" i="1">
                <a:solidFill>
                  <a:srgbClr val="111111"/>
                </a:solidFill>
                <a:effectLst/>
                <a:latin typeface="Roboto" panose="02000000000000000000" pitchFamily="2" charset="0"/>
              </a:rPr>
              <a:t>under its duty </a:t>
            </a:r>
            <a:r>
              <a:rPr lang="en-US" b="0" i="0">
                <a:solidFill>
                  <a:srgbClr val="111111"/>
                </a:solidFill>
                <a:effectLst/>
                <a:latin typeface="Roboto" panose="02000000000000000000" pitchFamily="2" charset="0"/>
              </a:rPr>
              <a:t>or decides to do </a:t>
            </a:r>
            <a:r>
              <a:rPr lang="en-US" b="0" i="1">
                <a:solidFill>
                  <a:srgbClr val="111111"/>
                </a:solidFill>
                <a:effectLst/>
                <a:latin typeface="Roboto" panose="02000000000000000000" pitchFamily="2" charset="0"/>
              </a:rPr>
              <a:t>under its powers</a:t>
            </a:r>
            <a:r>
              <a:rPr lang="en-US" b="0" i="0">
                <a:solidFill>
                  <a:srgbClr val="111111"/>
                </a:solidFill>
                <a:effectLst/>
                <a:latin typeface="Roboto" panose="02000000000000000000" pitchFamily="2" charset="0"/>
              </a:rPr>
              <a:t>;</a:t>
            </a:r>
          </a:p>
          <a:p>
            <a:pPr>
              <a:defRPr/>
            </a:pPr>
            <a:r>
              <a:rPr lang="en-GB">
                <a:solidFill>
                  <a:srgbClr val="888888"/>
                </a:solidFill>
              </a:rPr>
              <a:t>There must be a mathematical link between the amount in the budget and the cost of meeting needs</a:t>
            </a:r>
          </a:p>
          <a:p>
            <a:pPr marL="440695" indent="-440695">
              <a:buFont typeface="Arial" panose="020B0604020202020204" pitchFamily="34" charset="0"/>
              <a:buChar char="•"/>
              <a:defRPr/>
            </a:pPr>
            <a:endParaRPr lang="en-GB">
              <a:solidFill>
                <a:srgbClr val="888888"/>
              </a:solidFill>
            </a:endParaRPr>
          </a:p>
          <a:p>
            <a:pPr>
              <a:defRPr/>
            </a:pPr>
            <a:r>
              <a:rPr lang="en-GB">
                <a:solidFill>
                  <a:srgbClr val="888888"/>
                </a:solidFill>
              </a:rPr>
              <a:t>Remember a review should take place 6weeks after the care package has been set in place, and at least every 12 months thereafter.</a:t>
            </a:r>
          </a:p>
          <a:p>
            <a:pPr>
              <a:defRPr/>
            </a:pPr>
            <a:endParaRPr lang="en-GB">
              <a:solidFill>
                <a:srgbClr val="888888"/>
              </a:solidFill>
            </a:endParaRPr>
          </a:p>
          <a:p>
            <a:pPr>
              <a:defRPr/>
            </a:pPr>
            <a:r>
              <a:rPr lang="en-GB">
                <a:solidFill>
                  <a:srgbClr val="888888"/>
                </a:solidFill>
              </a:rPr>
              <a:t>If you have any concerns about anything to do with the assessment, the eligibility </a:t>
            </a:r>
            <a:r>
              <a:rPr lang="en-GB" err="1">
                <a:solidFill>
                  <a:srgbClr val="888888"/>
                </a:solidFill>
              </a:rPr>
              <a:t>determintation</a:t>
            </a:r>
            <a:r>
              <a:rPr lang="en-GB">
                <a:solidFill>
                  <a:srgbClr val="888888"/>
                </a:solidFill>
              </a:rPr>
              <a:t>, the financial assessment, and the care planning process, please get in touch with us. </a:t>
            </a:r>
          </a:p>
          <a:p>
            <a:pPr>
              <a:defRPr/>
            </a:pPr>
            <a:endParaRPr lang="en-GB">
              <a:solidFill>
                <a:srgbClr val="888888"/>
              </a:solidFill>
            </a:endParaRPr>
          </a:p>
          <a:p>
            <a:pPr marL="440695" indent="-440695">
              <a:buFont typeface="Arial" panose="020B0604020202020204" pitchFamily="34" charset="0"/>
              <a:buChar char="•"/>
              <a:defRPr/>
            </a:pPr>
            <a:endParaRPr lang="en-GB">
              <a:solidFill>
                <a:srgbClr val="888888"/>
              </a:solidFill>
            </a:endParaRPr>
          </a:p>
          <a:p>
            <a:endParaRPr lang="en-GB" altLang="en-US"/>
          </a:p>
          <a:p>
            <a:endParaRPr lang="en-GB" altLang="en-US"/>
          </a:p>
          <a:p>
            <a:pPr>
              <a:defRPr/>
            </a:pPr>
            <a:endParaRPr lang="en-GB"/>
          </a:p>
        </p:txBody>
      </p:sp>
      <p:sp>
        <p:nvSpPr>
          <p:cNvPr id="4" name="Slide Number Placeholder 3"/>
          <p:cNvSpPr>
            <a:spLocks noGrp="1"/>
          </p:cNvSpPr>
          <p:nvPr>
            <p:ph type="sldNum" sz="quarter" idx="5"/>
          </p:nvPr>
        </p:nvSpPr>
        <p:spPr/>
        <p:txBody>
          <a:bodyPr/>
          <a:lstStyle/>
          <a:p>
            <a:fld id="{5034DD52-9E85-294E-A50A-0F845EDF1423}" type="slidenum">
              <a:rPr lang="en-US" smtClean="0"/>
              <a:t>39</a:t>
            </a:fld>
            <a:endParaRPr lang="en-US"/>
          </a:p>
        </p:txBody>
      </p:sp>
    </p:spTree>
    <p:extLst>
      <p:ext uri="{BB962C8B-B14F-4D97-AF65-F5344CB8AC3E}">
        <p14:creationId xmlns:p14="http://schemas.microsoft.com/office/powerpoint/2010/main" val="31899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34DD52-9E85-294E-A50A-0F845EDF1423}" type="slidenum">
              <a:rPr lang="en-US" smtClean="0"/>
              <a:t>4</a:t>
            </a:fld>
            <a:endParaRPr lang="en-US"/>
          </a:p>
        </p:txBody>
      </p:sp>
    </p:spTree>
    <p:extLst>
      <p:ext uri="{BB962C8B-B14F-4D97-AF65-F5344CB8AC3E}">
        <p14:creationId xmlns:p14="http://schemas.microsoft.com/office/powerpoint/2010/main" val="3835590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GB" dirty="0"/>
          </a:p>
        </p:txBody>
      </p:sp>
      <p:sp>
        <p:nvSpPr>
          <p:cNvPr id="4" name="Slide Number Placeholder 3"/>
          <p:cNvSpPr>
            <a:spLocks noGrp="1"/>
          </p:cNvSpPr>
          <p:nvPr>
            <p:ph type="sldNum" sz="quarter" idx="5"/>
          </p:nvPr>
        </p:nvSpPr>
        <p:spPr/>
        <p:txBody>
          <a:bodyPr/>
          <a:lstStyle/>
          <a:p>
            <a:fld id="{5034DD52-9E85-294E-A50A-0F845EDF1423}" type="slidenum">
              <a:rPr lang="en-US" smtClean="0"/>
              <a:t>40</a:t>
            </a:fld>
            <a:endParaRPr lang="en-US"/>
          </a:p>
        </p:txBody>
      </p:sp>
    </p:spTree>
    <p:extLst>
      <p:ext uri="{BB962C8B-B14F-4D97-AF65-F5344CB8AC3E}">
        <p14:creationId xmlns:p14="http://schemas.microsoft.com/office/powerpoint/2010/main" val="3691490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GB" dirty="0"/>
              <a:t>This takes you to the end of the Access Social Care Information and Training Session. Thank you so much for taking part.  I hope that you have found the session helpful.</a:t>
            </a:r>
          </a:p>
        </p:txBody>
      </p:sp>
      <p:sp>
        <p:nvSpPr>
          <p:cNvPr id="4" name="Slide Number Placeholder 3"/>
          <p:cNvSpPr>
            <a:spLocks noGrp="1"/>
          </p:cNvSpPr>
          <p:nvPr>
            <p:ph type="sldNum" sz="quarter" idx="5"/>
          </p:nvPr>
        </p:nvSpPr>
        <p:spPr/>
        <p:txBody>
          <a:bodyPr/>
          <a:lstStyle/>
          <a:p>
            <a:fld id="{5034DD52-9E85-294E-A50A-0F845EDF1423}" type="slidenum">
              <a:rPr lang="en-US" smtClean="0"/>
              <a:t>41</a:t>
            </a:fld>
            <a:endParaRPr lang="en-US"/>
          </a:p>
        </p:txBody>
      </p:sp>
    </p:spTree>
    <p:extLst>
      <p:ext uri="{BB962C8B-B14F-4D97-AF65-F5344CB8AC3E}">
        <p14:creationId xmlns:p14="http://schemas.microsoft.com/office/powerpoint/2010/main" val="130557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34DD52-9E85-294E-A50A-0F845EDF1423}" type="slidenum">
              <a:rPr lang="en-US" smtClean="0"/>
              <a:t>5</a:t>
            </a:fld>
            <a:endParaRPr lang="en-US"/>
          </a:p>
        </p:txBody>
      </p:sp>
    </p:spTree>
    <p:extLst>
      <p:ext uri="{BB962C8B-B14F-4D97-AF65-F5344CB8AC3E}">
        <p14:creationId xmlns:p14="http://schemas.microsoft.com/office/powerpoint/2010/main" val="190153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7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34DD52-9E85-294E-A50A-0F845EDF1423}" type="slidenum">
              <a:rPr lang="en-US" smtClean="0"/>
              <a:t>6</a:t>
            </a:fld>
            <a:endParaRPr lang="en-US"/>
          </a:p>
        </p:txBody>
      </p:sp>
    </p:spTree>
    <p:extLst>
      <p:ext uri="{BB962C8B-B14F-4D97-AF65-F5344CB8AC3E}">
        <p14:creationId xmlns:p14="http://schemas.microsoft.com/office/powerpoint/2010/main" val="264064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 are Access Social Care?</a:t>
            </a:r>
          </a:p>
          <a:p>
            <a:endParaRPr lang="en-US" dirty="0"/>
          </a:p>
          <a:p>
            <a:pPr defTabSz="881390">
              <a:defRPr/>
            </a:pPr>
            <a:r>
              <a:rPr lang="en-US" dirty="0"/>
              <a:t>We are a charity </a:t>
            </a:r>
            <a:r>
              <a:rPr lang="en-GB" b="0" i="0" dirty="0">
                <a:solidFill>
                  <a:srgbClr val="FFFFFF"/>
                </a:solidFill>
                <a:effectLst/>
                <a:latin typeface="din-2014"/>
              </a:rPr>
              <a:t>and provide legal advice and support to people in England to help them get the care they are entitled</a:t>
            </a:r>
            <a:r>
              <a:rPr lang="en-US" b="0" i="0" dirty="0">
                <a:solidFill>
                  <a:srgbClr val="FFFFFF"/>
                </a:solidFill>
                <a:effectLst/>
                <a:latin typeface="din-2014"/>
              </a:rPr>
              <a:t> to.</a:t>
            </a:r>
            <a:endParaRPr lang="en-US" dirty="0"/>
          </a:p>
          <a:p>
            <a:r>
              <a:rPr lang="en-US" dirty="0"/>
              <a:t>  </a:t>
            </a:r>
            <a:endParaRPr lang="en-US" b="1" dirty="0"/>
          </a:p>
          <a:p>
            <a:pPr defTabSz="881390">
              <a:defRPr/>
            </a:pPr>
            <a:r>
              <a:rPr lang="en-US" b="0" dirty="0"/>
              <a:t>Our vision is that </a:t>
            </a:r>
            <a:r>
              <a:rPr lang="en-GB" b="0" dirty="0">
                <a:solidFill>
                  <a:schemeClr val="tx1">
                    <a:lumMod val="50000"/>
                    <a:lumOff val="50000"/>
                  </a:schemeClr>
                </a:solidFill>
              </a:rPr>
              <a:t>people get the health and social care support they need to live fulfilled lives.</a:t>
            </a:r>
          </a:p>
          <a:p>
            <a:pPr defTabSz="881390">
              <a:defRPr/>
            </a:pPr>
            <a:endParaRPr lang="en-GB" b="0" dirty="0">
              <a:solidFill>
                <a:schemeClr val="tx1">
                  <a:lumMod val="50000"/>
                  <a:lumOff val="50000"/>
                </a:schemeClr>
              </a:solidFill>
            </a:endParaRPr>
          </a:p>
          <a:p>
            <a:pPr defTabSz="881390">
              <a:defRPr/>
            </a:pPr>
            <a:r>
              <a:rPr lang="en-US" b="0" dirty="0"/>
              <a:t>Our mission is to </a:t>
            </a:r>
            <a:r>
              <a:rPr lang="en-GB" dirty="0">
                <a:solidFill>
                  <a:schemeClr val="tx1">
                    <a:lumMod val="50000"/>
                    <a:lumOff val="50000"/>
                  </a:schemeClr>
                </a:solidFill>
              </a:rPr>
              <a:t>be the leading specialist health and social care advice provider.  We collaborate, educate and challenge to drive system change and ensure rights are met</a:t>
            </a:r>
          </a:p>
          <a:p>
            <a:pPr defTabSz="881390">
              <a:defRPr/>
            </a:pPr>
            <a:endParaRPr lang="en-GB" dirty="0">
              <a:solidFill>
                <a:schemeClr val="tx1">
                  <a:lumMod val="50000"/>
                  <a:lumOff val="50000"/>
                </a:schemeClr>
              </a:solidFill>
            </a:endParaRPr>
          </a:p>
          <a:p>
            <a:endParaRPr lang="en-US" dirty="0"/>
          </a:p>
        </p:txBody>
      </p:sp>
      <p:sp>
        <p:nvSpPr>
          <p:cNvPr id="4" name="Slide Number Placeholder 3"/>
          <p:cNvSpPr>
            <a:spLocks noGrp="1"/>
          </p:cNvSpPr>
          <p:nvPr>
            <p:ph type="sldNum" sz="quarter" idx="5"/>
          </p:nvPr>
        </p:nvSpPr>
        <p:spPr/>
        <p:txBody>
          <a:bodyPr/>
          <a:lstStyle/>
          <a:p>
            <a:fld id="{5034DD52-9E85-294E-A50A-0F845EDF1423}" type="slidenum">
              <a:rPr lang="en-US" smtClean="0"/>
              <a:t>7</a:t>
            </a:fld>
            <a:endParaRPr lang="en-US"/>
          </a:p>
        </p:txBody>
      </p:sp>
    </p:spTree>
    <p:extLst>
      <p:ext uri="{BB962C8B-B14F-4D97-AF65-F5344CB8AC3E}">
        <p14:creationId xmlns:p14="http://schemas.microsoft.com/office/powerpoint/2010/main" val="58584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a:t>We want to make change for social care, and this slide shows our current strategy - what we do and will continue to do. </a:t>
            </a:r>
          </a:p>
          <a:p>
            <a:pPr>
              <a:defRPr/>
            </a:pPr>
            <a:endParaRPr lang="en-GB" altLang="en-US" dirty="0"/>
          </a:p>
          <a:p>
            <a:pPr>
              <a:defRPr/>
            </a:pPr>
            <a:r>
              <a:rPr lang="en-GB" altLang="en-US" dirty="0"/>
              <a:t>What applies here, in regards to our working relationship with you are the, Empower, Enforce, and System Change points.  For example:</a:t>
            </a:r>
          </a:p>
          <a:p>
            <a:pPr>
              <a:defRPr/>
            </a:pPr>
            <a:endParaRPr lang="en-GB" altLang="en-US" dirty="0"/>
          </a:p>
          <a:p>
            <a:pPr>
              <a:defRPr/>
            </a:pPr>
            <a:r>
              <a:rPr lang="en-GB" altLang="en-US" b="0" dirty="0"/>
              <a:t>We will empower you by providing training, such as this, so you know when to use the law. We will keep you informed about key issues, and give you access to our resources which will you learn about the law and help you to challenge injustices. </a:t>
            </a:r>
          </a:p>
          <a:p>
            <a:pPr>
              <a:defRPr/>
            </a:pPr>
            <a:endParaRPr lang="en-GB" altLang="en-US" b="0" dirty="0"/>
          </a:p>
          <a:p>
            <a:pPr defTabSz="881390">
              <a:defRPr/>
            </a:pPr>
            <a:r>
              <a:rPr lang="en-GB" altLang="en-US" b="0" dirty="0"/>
              <a:t>We will enforce by providing early legal advice as needed, to hold public bodies to account –  we will do this through our casework and our chatbot, and our place-based hubs – which we currently have in Gloucestershire and London.</a:t>
            </a:r>
          </a:p>
          <a:p>
            <a:pPr defTabSz="881390">
              <a:defRPr/>
            </a:pPr>
            <a:endParaRPr lang="en-GB" altLang="en-US" b="0" dirty="0"/>
          </a:p>
          <a:p>
            <a:pPr>
              <a:defRPr/>
            </a:pPr>
            <a:r>
              <a:rPr lang="en-GB" altLang="en-US" b="0" dirty="0"/>
              <a:t>We will push for system change by using the data we collect through our casework and chatbot to challenge, persuade and influence to improve quality, policy and practice locally and nationally. </a:t>
            </a:r>
          </a:p>
          <a:p>
            <a:pPr>
              <a:defRPr/>
            </a:pPr>
            <a:endParaRPr lang="en-GB" altLang="en-US" dirty="0"/>
          </a:p>
          <a:p>
            <a:pPr defTabSz="881390">
              <a:defRPr/>
            </a:pPr>
            <a:r>
              <a:rPr lang="en-GB" altLang="en-US" dirty="0"/>
              <a:t>By working together we can share knowledge of where the problems lie for the people you support.  You can really help us to keep in touch with the real issues on the ground, and we can use our legal knowledge to raise these issues in the most effective way. We regularly work with your executive teams to give collective responses to policy matters. </a:t>
            </a:r>
            <a:endParaRPr lang="en-GB" altLang="en-US" b="0" dirty="0"/>
          </a:p>
          <a:p>
            <a:pPr>
              <a:defRPr/>
            </a:pPr>
            <a:endParaRPr lang="en-GB" altLang="en-US" dirty="0"/>
          </a:p>
          <a:p>
            <a:pPr>
              <a:defRPr/>
            </a:pPr>
            <a:endParaRPr lang="en-GB" altLang="en-US" dirty="0">
              <a:cs typeface="Calibri"/>
            </a:endParaRPr>
          </a:p>
        </p:txBody>
      </p:sp>
      <p:sp>
        <p:nvSpPr>
          <p:cNvPr id="4" name="Slide Number Placeholder 3"/>
          <p:cNvSpPr>
            <a:spLocks noGrp="1"/>
          </p:cNvSpPr>
          <p:nvPr>
            <p:ph type="sldNum" sz="quarter" idx="5"/>
          </p:nvPr>
        </p:nvSpPr>
        <p:spPr/>
        <p:txBody>
          <a:bodyPr/>
          <a:lstStyle/>
          <a:p>
            <a:fld id="{5034DD52-9E85-294E-A50A-0F845EDF1423}" type="slidenum">
              <a:rPr lang="en-US" smtClean="0"/>
              <a:t>8</a:t>
            </a:fld>
            <a:endParaRPr lang="en-US"/>
          </a:p>
        </p:txBody>
      </p:sp>
    </p:spTree>
    <p:extLst>
      <p:ext uri="{BB962C8B-B14F-4D97-AF65-F5344CB8AC3E}">
        <p14:creationId xmlns:p14="http://schemas.microsoft.com/office/powerpoint/2010/main" val="313285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We also have a chatbot “Alice” which we are developing to help you find legal solutions on the go.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NOTE FOR TRAINING:</a:t>
            </a:r>
            <a:r>
              <a:rPr lang="en-US" b="1" baseline="0" dirty="0"/>
              <a:t>  there are two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I’m now going to show you a 2 minute video which explains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 TO TRAINER: first </a:t>
            </a:r>
            <a:r>
              <a:rPr lang="en-US" b="1" baseline="0" dirty="0" err="1"/>
              <a:t>unshare</a:t>
            </a:r>
            <a:r>
              <a:rPr lang="en-US" b="1" baseline="0" dirty="0"/>
              <a:t> and then share the </a:t>
            </a:r>
            <a:r>
              <a:rPr lang="en-US" b="1" baseline="0" dirty="0" err="1"/>
              <a:t>youtube</a:t>
            </a:r>
            <a:r>
              <a:rPr lang="en-US" b="1" baseline="0" dirty="0"/>
              <a:t> video. If using Power Point Live Teams will offer this as an option</a:t>
            </a:r>
          </a:p>
          <a:p>
            <a:endParaRPr lang="en-US" b="1" baseline="0" dirty="0"/>
          </a:p>
          <a:p>
            <a:r>
              <a:rPr lang="en-GB" dirty="0"/>
              <a:t>https://youtu.be/N8Zs_S2b0og </a:t>
            </a:r>
            <a:endParaRPr lang="en-US" b="1" baseline="0" dirty="0"/>
          </a:p>
          <a:p>
            <a:pPr marL="0" indent="0">
              <a:buNone/>
            </a:pPr>
            <a:endParaRPr lang="en-US" b="1" baseline="0" dirty="0"/>
          </a:p>
          <a:p>
            <a:pPr marL="0" indent="0">
              <a:buNone/>
            </a:pPr>
            <a:r>
              <a:rPr lang="en-US" b="1" baseline="0" dirty="0"/>
              <a:t>2.</a:t>
            </a:r>
          </a:p>
          <a:p>
            <a:pPr marL="0" indent="0">
              <a:buNone/>
            </a:pPr>
            <a:r>
              <a:rPr lang="en-US" b="1" baseline="0" dirty="0"/>
              <a:t>Or read the following statement</a:t>
            </a:r>
          </a:p>
          <a:p>
            <a:pPr marL="228600" indent="-228600">
              <a:buAutoNum type="arabicPeriod" startAt="2"/>
            </a:pPr>
            <a:endParaRPr lang="en-US" baseline="0" dirty="0"/>
          </a:p>
          <a:p>
            <a:r>
              <a:rPr lang="en-US" baseline="0" dirty="0"/>
              <a:t>The chatbot will never replace the need for humans in advice provision. </a:t>
            </a:r>
          </a:p>
          <a:p>
            <a:r>
              <a:rPr lang="en-US" baseline="0" dirty="0"/>
              <a:t>But it will enable us and the organisations we work with to become more efficient</a:t>
            </a:r>
          </a:p>
          <a:p>
            <a:endParaRPr lang="en-US" baseline="0" dirty="0"/>
          </a:p>
          <a:p>
            <a:r>
              <a:rPr lang="en-US" baseline="0" dirty="0"/>
              <a:t>It can be used directly by a person with a social care need or a family member </a:t>
            </a:r>
          </a:p>
          <a:p>
            <a:endParaRPr lang="en-US" baseline="0" dirty="0"/>
          </a:p>
          <a:p>
            <a:r>
              <a:rPr lang="en-US" baseline="0" dirty="0"/>
              <a:t>But it also helps less experienced people give more specialist advice</a:t>
            </a:r>
          </a:p>
          <a:p>
            <a:endParaRPr lang="en-US" baseline="0" dirty="0"/>
          </a:p>
          <a:p>
            <a:r>
              <a:rPr lang="en-US" baseline="0" dirty="0"/>
              <a:t>The chatbot is designed to take the user through their situation and identify a letter that they can send to the local authority to help resolve the problem they face</a:t>
            </a:r>
          </a:p>
          <a:p>
            <a:endParaRPr lang="en-US" baseline="0" dirty="0"/>
          </a:p>
          <a:p>
            <a:r>
              <a:rPr lang="en-US" baseline="0" dirty="0"/>
              <a:t>The chatbot also helps the user identify when more specialist advice is required</a:t>
            </a:r>
          </a:p>
          <a:p>
            <a:endParaRPr lang="en-US" baseline="0" dirty="0"/>
          </a:p>
          <a:p>
            <a:r>
              <a:rPr lang="en-US" baseline="0" dirty="0"/>
              <a:t>The data that comes out of the chatbot will also help us understand what legal problems people are facing and will help us target our resources.</a:t>
            </a:r>
          </a:p>
          <a:p>
            <a:endParaRPr lang="en-US" baseline="0" dirty="0"/>
          </a:p>
          <a:p>
            <a:endParaRPr lang="en-US" baseline="0" dirty="0"/>
          </a:p>
          <a:p>
            <a:endParaRPr lang="en-US" baseline="0" dirty="0"/>
          </a:p>
          <a:p>
            <a:pPr marL="165261" indent="-165261" defTabSz="881390">
              <a:buFontTx/>
              <a:buChar char="-"/>
              <a:defRPr/>
            </a:pPr>
            <a:endParaRPr lang="en-GB" dirty="0"/>
          </a:p>
          <a:p>
            <a:endParaRPr lang="en-GB" dirty="0"/>
          </a:p>
        </p:txBody>
      </p:sp>
      <p:sp>
        <p:nvSpPr>
          <p:cNvPr id="4" name="Slide Number Placeholder 3"/>
          <p:cNvSpPr>
            <a:spLocks noGrp="1"/>
          </p:cNvSpPr>
          <p:nvPr>
            <p:ph type="sldNum" sz="quarter" idx="5"/>
          </p:nvPr>
        </p:nvSpPr>
        <p:spPr/>
        <p:txBody>
          <a:bodyPr/>
          <a:lstStyle/>
          <a:p>
            <a:fld id="{5034DD52-9E85-294E-A50A-0F845EDF1423}" type="slidenum">
              <a:rPr lang="en-US" smtClean="0"/>
              <a:t>9</a:t>
            </a:fld>
            <a:endParaRPr lang="en-US"/>
          </a:p>
        </p:txBody>
      </p:sp>
    </p:spTree>
    <p:extLst>
      <p:ext uri="{BB962C8B-B14F-4D97-AF65-F5344CB8AC3E}">
        <p14:creationId xmlns:p14="http://schemas.microsoft.com/office/powerpoint/2010/main" val="89555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67A6B30-7F13-FE45-A61A-33E8EC57D404}" type="datetimeFigureOut">
              <a:rPr lang="en-US" smtClean="0"/>
              <a:t>12/6/2023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B47024F-3552-264C-B0B7-F9692D4AF5A9}" type="slidenum">
              <a:rPr lang="en-US" smtClean="0"/>
              <a:t>‹#›</a:t>
            </a:fld>
            <a:endParaRPr lang="en-US"/>
          </a:p>
        </p:txBody>
      </p:sp>
    </p:spTree>
    <p:extLst>
      <p:ext uri="{BB962C8B-B14F-4D97-AF65-F5344CB8AC3E}">
        <p14:creationId xmlns:p14="http://schemas.microsoft.com/office/powerpoint/2010/main" val="326375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A6B30-7F13-FE45-A61A-33E8EC57D40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315644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A6B30-7F13-FE45-A61A-33E8EC57D40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312769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3657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48357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80598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70541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3534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39187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08247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6833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A6B30-7F13-FE45-A61A-33E8EC57D40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674632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201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0272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3828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5645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6213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53382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9555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4162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4316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140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7A6B30-7F13-FE45-A61A-33E8EC57D40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4109578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7378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4082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66371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3820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93222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42126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40104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47951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5829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0368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7A6B30-7F13-FE45-A61A-33E8EC57D404}"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1217213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97242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65346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35655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51423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32438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32939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80847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4068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46309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68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7A6B30-7F13-FE45-A61A-33E8EC57D404}"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37727223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916180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24023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5586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46480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05703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7845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718374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19467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7910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6715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7A6B30-7F13-FE45-A61A-33E8EC57D404}"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29148350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89270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49650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10D0-0C61-4234-AFBF-F8333B85A3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2B6301-B818-487D-AAD6-BF2851BF66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9E7028-A004-47B7-9D32-6C2630988582}"/>
              </a:ext>
            </a:extLst>
          </p:cNvPr>
          <p:cNvSpPr>
            <a:spLocks noGrp="1"/>
          </p:cNvSpPr>
          <p:nvPr>
            <p:ph type="dt" sz="half" idx="10"/>
          </p:nvPr>
        </p:nvSpPr>
        <p:spPr/>
        <p:txBody>
          <a:bodyPr/>
          <a:lstStyle/>
          <a:p>
            <a:fld id="{BF0E2787-DCB2-4988-8ABD-D328D232BB26}" type="datetimeFigureOut">
              <a:rPr lang="en-GB" smtClean="0"/>
              <a:t>06/12/2023</a:t>
            </a:fld>
            <a:endParaRPr lang="en-GB"/>
          </a:p>
        </p:txBody>
      </p:sp>
      <p:sp>
        <p:nvSpPr>
          <p:cNvPr id="5" name="Footer Placeholder 4">
            <a:extLst>
              <a:ext uri="{FF2B5EF4-FFF2-40B4-BE49-F238E27FC236}">
                <a16:creationId xmlns:a16="http://schemas.microsoft.com/office/drawing/2014/main" id="{089ACF92-98E6-4C89-8D91-9BF217E9A7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BDD581-98F5-4719-8EA8-B6E5F5064073}"/>
              </a:ext>
            </a:extLst>
          </p:cNvPr>
          <p:cNvSpPr>
            <a:spLocks noGrp="1"/>
          </p:cNvSpPr>
          <p:nvPr>
            <p:ph type="sldNum" sz="quarter" idx="12"/>
          </p:nvPr>
        </p:nvSpPr>
        <p:spPr/>
        <p:txBody>
          <a:bodyPr/>
          <a:lstStyle/>
          <a:p>
            <a:fld id="{7C66E4D7-8675-4E46-BEB5-4F031830CF97}" type="slidenum">
              <a:rPr lang="en-GB" smtClean="0"/>
              <a:t>‹#›</a:t>
            </a:fld>
            <a:endParaRPr lang="en-GB"/>
          </a:p>
        </p:txBody>
      </p:sp>
    </p:spTree>
    <p:extLst>
      <p:ext uri="{BB962C8B-B14F-4D97-AF65-F5344CB8AC3E}">
        <p14:creationId xmlns:p14="http://schemas.microsoft.com/office/powerpoint/2010/main" val="153655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A6B30-7F13-FE45-A61A-33E8EC57D404}"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7024F-3552-264C-B0B7-F9692D4AF5A9}" type="slidenum">
              <a:rPr lang="en-US" smtClean="0"/>
              <a:t>‹#›</a:t>
            </a:fld>
            <a:endParaRPr lang="en-US"/>
          </a:p>
        </p:txBody>
      </p:sp>
    </p:spTree>
    <p:extLst>
      <p:ext uri="{BB962C8B-B14F-4D97-AF65-F5344CB8AC3E}">
        <p14:creationId xmlns:p14="http://schemas.microsoft.com/office/powerpoint/2010/main" val="349274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67A6B30-7F13-FE45-A61A-33E8EC57D404}"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B47024F-3552-264C-B0B7-F9692D4AF5A9}" type="slidenum">
              <a:rPr lang="en-US" smtClean="0"/>
              <a:t>‹#›</a:t>
            </a:fld>
            <a:endParaRPr lang="en-US"/>
          </a:p>
        </p:txBody>
      </p:sp>
    </p:spTree>
    <p:extLst>
      <p:ext uri="{BB962C8B-B14F-4D97-AF65-F5344CB8AC3E}">
        <p14:creationId xmlns:p14="http://schemas.microsoft.com/office/powerpoint/2010/main" val="347184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67A6B30-7F13-FE45-A61A-33E8EC57D404}" type="datetimeFigureOut">
              <a:rPr lang="en-US" smtClean="0"/>
              <a:t>12/6/2023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B47024F-3552-264C-B0B7-F9692D4AF5A9}" type="slidenum">
              <a:rPr lang="en-US" smtClean="0"/>
              <a:t>‹#›</a:t>
            </a:fld>
            <a:endParaRPr lang="en-US"/>
          </a:p>
        </p:txBody>
      </p:sp>
    </p:spTree>
    <p:extLst>
      <p:ext uri="{BB962C8B-B14F-4D97-AF65-F5344CB8AC3E}">
        <p14:creationId xmlns:p14="http://schemas.microsoft.com/office/powerpoint/2010/main" val="35379906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67A6B30-7F13-FE45-A61A-33E8EC57D404}" type="datetimeFigureOut">
              <a:rPr lang="en-US" smtClean="0"/>
              <a:t>12/6/2023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B47024F-3552-264C-B0B7-F9692D4AF5A9}" type="slidenum">
              <a:rPr lang="en-US" smtClean="0"/>
              <a:t>‹#›</a:t>
            </a:fld>
            <a:endParaRPr lang="en-US"/>
          </a:p>
        </p:txBody>
      </p:sp>
    </p:spTree>
    <p:extLst>
      <p:ext uri="{BB962C8B-B14F-4D97-AF65-F5344CB8AC3E}">
        <p14:creationId xmlns:p14="http://schemas.microsoft.com/office/powerpoint/2010/main" val="343716439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 id="2147483916" r:id="rId34"/>
    <p:sldLayoutId id="2147483917" r:id="rId35"/>
    <p:sldLayoutId id="2147483918" r:id="rId36"/>
    <p:sldLayoutId id="2147483919" r:id="rId37"/>
    <p:sldLayoutId id="2147483920" r:id="rId38"/>
    <p:sldLayoutId id="2147483921" r:id="rId39"/>
    <p:sldLayoutId id="2147483922" r:id="rId40"/>
    <p:sldLayoutId id="2147483923" r:id="rId41"/>
    <p:sldLayoutId id="2147483924" r:id="rId42"/>
    <p:sldLayoutId id="2147483925" r:id="rId43"/>
    <p:sldLayoutId id="2147483926" r:id="rId44"/>
    <p:sldLayoutId id="2147483927" r:id="rId45"/>
    <p:sldLayoutId id="2147483928" r:id="rId46"/>
    <p:sldLayoutId id="2147483929" r:id="rId47"/>
    <p:sldLayoutId id="2147483930" r:id="rId48"/>
    <p:sldLayoutId id="2147483931" r:id="rId49"/>
    <p:sldLayoutId id="2147483932" r:id="rId50"/>
    <p:sldLayoutId id="2147483933" r:id="rId51"/>
    <p:sldLayoutId id="2147483934" r:id="rId52"/>
    <p:sldLayoutId id="2147483935" r:id="rId53"/>
    <p:sldLayoutId id="2147483936" r:id="rId54"/>
    <p:sldLayoutId id="2147483937" r:id="rId55"/>
    <p:sldLayoutId id="2147483938" r:id="rId56"/>
    <p:sldLayoutId id="2147483939" r:id="rId57"/>
    <p:sldLayoutId id="2147483940" r:id="rId58"/>
    <p:sldLayoutId id="2147483941" r:id="rId59"/>
    <p:sldLayoutId id="2147483942" r:id="rId60"/>
    <p:sldLayoutId id="2147483943" r:id="rId6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A6B30-7F13-FE45-A61A-33E8EC57D404}"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7024F-3552-264C-B0B7-F9692D4AF5A9}" type="slidenum">
              <a:rPr lang="en-US" smtClean="0"/>
              <a:t>‹#›</a:t>
            </a:fld>
            <a:endParaRPr lang="en-US"/>
          </a:p>
        </p:txBody>
      </p:sp>
    </p:spTree>
    <p:extLst>
      <p:ext uri="{BB962C8B-B14F-4D97-AF65-F5344CB8AC3E}">
        <p14:creationId xmlns:p14="http://schemas.microsoft.com/office/powerpoint/2010/main" val="1787820958"/>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ideo" Target="https://www.youtube.com/embed/endjMt-VsNo?feature=oembed" TargetMode="External"/><Relationship Id="rId5" Type="http://schemas.openxmlformats.org/officeDocument/2006/relationships/image" Target="../media/image1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21.jpeg"/><Relationship Id="rId5" Type="http://schemas.openxmlformats.org/officeDocument/2006/relationships/diagramLayout" Target="../diagrams/layout1.xml"/><Relationship Id="rId10" Type="http://schemas.openxmlformats.org/officeDocument/2006/relationships/image" Target="../media/image20.jpeg"/><Relationship Id="rId4" Type="http://schemas.openxmlformats.org/officeDocument/2006/relationships/diagramData" Target="../diagrams/data1.xml"/><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mailto:Lucy.preston@accesscharity.org.uk"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RW-jakmCcCc?feature=oembed"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37E0AE-C459-7743-B0D9-4F77650374E2}"/>
              </a:ext>
            </a:extLst>
          </p:cNvPr>
          <p:cNvSpPr/>
          <p:nvPr/>
        </p:nvSpPr>
        <p:spPr>
          <a:xfrm>
            <a:off x="388108" y="1427705"/>
            <a:ext cx="11415783" cy="4507275"/>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62CC85D7-C59F-1E40-9FE7-4BE6DB764690}"/>
              </a:ext>
            </a:extLst>
          </p:cNvPr>
          <p:cNvSpPr txBox="1"/>
          <p:nvPr/>
        </p:nvSpPr>
        <p:spPr>
          <a:xfrm>
            <a:off x="572594" y="1632203"/>
            <a:ext cx="9834076" cy="1446550"/>
          </a:xfrm>
          <a:prstGeom prst="rect">
            <a:avLst/>
          </a:prstGeom>
          <a:noFill/>
        </p:spPr>
        <p:txBody>
          <a:bodyPr wrap="square" rtlCol="0">
            <a:spAutoFit/>
          </a:bodyPr>
          <a:lstStyle/>
          <a:p>
            <a:r>
              <a:rPr lang="en-GB" altLang="en-US" sz="4400" dirty="0">
                <a:solidFill>
                  <a:schemeClr val="bg1"/>
                </a:solidFill>
              </a:rPr>
              <a:t>Introducing the</a:t>
            </a:r>
          </a:p>
          <a:p>
            <a:r>
              <a:rPr lang="en-GB" altLang="en-US" sz="4400" dirty="0">
                <a:solidFill>
                  <a:schemeClr val="bg1"/>
                </a:solidFill>
              </a:rPr>
              <a:t>Care Act 2014</a:t>
            </a:r>
            <a:endParaRPr lang="en-US" altLang="en-US" sz="4400" dirty="0">
              <a:solidFill>
                <a:schemeClr val="bg1"/>
              </a:solidFill>
            </a:endParaRPr>
          </a:p>
        </p:txBody>
      </p:sp>
      <p:pic>
        <p:nvPicPr>
          <p:cNvPr id="24" name="Picture 23">
            <a:extLst>
              <a:ext uri="{FF2B5EF4-FFF2-40B4-BE49-F238E27FC236}">
                <a16:creationId xmlns:a16="http://schemas.microsoft.com/office/drawing/2014/main" id="{AB69EF03-E5C7-E24F-9665-CE650B3BF72F}"/>
              </a:ext>
            </a:extLst>
          </p:cNvPr>
          <p:cNvPicPr>
            <a:picLocks noChangeAspect="1"/>
          </p:cNvPicPr>
          <p:nvPr/>
        </p:nvPicPr>
        <p:blipFill>
          <a:blip r:embed="rId3"/>
          <a:stretch>
            <a:fillRect/>
          </a:stretch>
        </p:blipFill>
        <p:spPr>
          <a:xfrm>
            <a:off x="7121792" y="1200091"/>
            <a:ext cx="5101523" cy="4343401"/>
          </a:xfrm>
          <a:prstGeom prst="rect">
            <a:avLst/>
          </a:prstGeom>
        </p:spPr>
      </p:pic>
      <p:cxnSp>
        <p:nvCxnSpPr>
          <p:cNvPr id="27" name="Straight Connector 26">
            <a:extLst>
              <a:ext uri="{FF2B5EF4-FFF2-40B4-BE49-F238E27FC236}">
                <a16:creationId xmlns:a16="http://schemas.microsoft.com/office/drawing/2014/main" id="{A3814857-73D2-7F4E-9ACD-7342293BAAB8}"/>
              </a:ext>
            </a:extLst>
          </p:cNvPr>
          <p:cNvCxnSpPr>
            <a:cxnSpLocks/>
          </p:cNvCxnSpPr>
          <p:nvPr/>
        </p:nvCxnSpPr>
        <p:spPr>
          <a:xfrm flipH="1">
            <a:off x="261257" y="5495392"/>
            <a:ext cx="707571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D265B40-305B-0549-BE36-D9F720EEEE46}"/>
              </a:ext>
            </a:extLst>
          </p:cNvPr>
          <p:cNvSpPr txBox="1"/>
          <p:nvPr/>
        </p:nvSpPr>
        <p:spPr>
          <a:xfrm>
            <a:off x="620217" y="4856465"/>
            <a:ext cx="4449992" cy="738664"/>
          </a:xfrm>
          <a:prstGeom prst="rect">
            <a:avLst/>
          </a:prstGeom>
          <a:noFill/>
        </p:spPr>
        <p:txBody>
          <a:bodyPr wrap="square" rtlCol="0">
            <a:spAutoFit/>
          </a:bodyPr>
          <a:lstStyle/>
          <a:p>
            <a:r>
              <a:rPr lang="en-GB" sz="2400" b="1" dirty="0">
                <a:solidFill>
                  <a:schemeClr val="bg1"/>
                </a:solidFill>
              </a:rPr>
              <a:t>September 2023</a:t>
            </a:r>
          </a:p>
          <a:p>
            <a:endParaRPr lang="en-US" b="1" dirty="0">
              <a:solidFill>
                <a:schemeClr val="bg1"/>
              </a:solidFill>
            </a:endParaRPr>
          </a:p>
        </p:txBody>
      </p:sp>
      <p:pic>
        <p:nvPicPr>
          <p:cNvPr id="9" name="Picture 8">
            <a:extLst>
              <a:ext uri="{FF2B5EF4-FFF2-40B4-BE49-F238E27FC236}">
                <a16:creationId xmlns:a16="http://schemas.microsoft.com/office/drawing/2014/main" id="{9B7D1908-08AE-428C-9BD9-58D1B5C18860}"/>
              </a:ext>
            </a:extLst>
          </p:cNvPr>
          <p:cNvPicPr>
            <a:picLocks noChangeAspect="1"/>
          </p:cNvPicPr>
          <p:nvPr/>
        </p:nvPicPr>
        <p:blipFill>
          <a:blip r:embed="rId4"/>
          <a:stretch>
            <a:fillRect/>
          </a:stretch>
        </p:blipFill>
        <p:spPr>
          <a:xfrm>
            <a:off x="130059" y="190568"/>
            <a:ext cx="2553856" cy="1237137"/>
          </a:xfrm>
          <a:prstGeom prst="rect">
            <a:avLst/>
          </a:prstGeom>
        </p:spPr>
      </p:pic>
    </p:spTree>
    <p:extLst>
      <p:ext uri="{BB962C8B-B14F-4D97-AF65-F5344CB8AC3E}">
        <p14:creationId xmlns:p14="http://schemas.microsoft.com/office/powerpoint/2010/main" val="149990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B92B2D-F1CD-754B-AB25-FAE5BF8BC5D9}"/>
              </a:ext>
            </a:extLst>
          </p:cNvPr>
          <p:cNvSpPr/>
          <p:nvPr/>
        </p:nvSpPr>
        <p:spPr>
          <a:xfrm>
            <a:off x="864226" y="1153803"/>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8" name="Picture 7">
            <a:extLst>
              <a:ext uri="{FF2B5EF4-FFF2-40B4-BE49-F238E27FC236}">
                <a16:creationId xmlns:a16="http://schemas.microsoft.com/office/drawing/2014/main" id="{3A09D656-A2FD-4771-B13A-D0FA4D9B9E5D}"/>
              </a:ext>
            </a:extLst>
          </p:cNvPr>
          <p:cNvPicPr>
            <a:picLocks noChangeAspect="1"/>
          </p:cNvPicPr>
          <p:nvPr/>
        </p:nvPicPr>
        <p:blipFill>
          <a:blip r:embed="rId4"/>
          <a:stretch>
            <a:fillRect/>
          </a:stretch>
        </p:blipFill>
        <p:spPr>
          <a:xfrm>
            <a:off x="271128" y="110456"/>
            <a:ext cx="1570512" cy="760786"/>
          </a:xfrm>
          <a:prstGeom prst="rect">
            <a:avLst/>
          </a:prstGeom>
        </p:spPr>
      </p:pic>
      <p:pic>
        <p:nvPicPr>
          <p:cNvPr id="4" name="Online Media 3" title="Introducing the chatbot">
            <a:hlinkClick r:id="" action="ppaction://media"/>
            <a:extLst>
              <a:ext uri="{FF2B5EF4-FFF2-40B4-BE49-F238E27FC236}">
                <a16:creationId xmlns:a16="http://schemas.microsoft.com/office/drawing/2014/main" id="{E778B25E-EC4E-374C-1F83-DF3DAC3FCADC}"/>
              </a:ext>
            </a:extLst>
          </p:cNvPr>
          <p:cNvPicPr>
            <a:picLocks noGrp="1" noRot="1" noChangeAspect="1"/>
          </p:cNvPicPr>
          <p:nvPr>
            <p:ph idx="1"/>
            <a:videoFile r:link="rId1"/>
          </p:nvPr>
        </p:nvPicPr>
        <p:blipFill>
          <a:blip r:embed="rId5"/>
          <a:stretch>
            <a:fillRect/>
          </a:stretch>
        </p:blipFill>
        <p:spPr>
          <a:xfrm>
            <a:off x="1797678" y="1490597"/>
            <a:ext cx="8874497" cy="5014090"/>
          </a:xfrm>
          <a:prstGeom prst="rect">
            <a:avLst/>
          </a:prstGeom>
        </p:spPr>
      </p:pic>
    </p:spTree>
    <p:extLst>
      <p:ext uri="{BB962C8B-B14F-4D97-AF65-F5344CB8AC3E}">
        <p14:creationId xmlns:p14="http://schemas.microsoft.com/office/powerpoint/2010/main" val="34532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B92B2D-F1CD-754B-AB25-FAE5BF8BC5D9}"/>
              </a:ext>
            </a:extLst>
          </p:cNvPr>
          <p:cNvSpPr/>
          <p:nvPr/>
        </p:nvSpPr>
        <p:spPr>
          <a:xfrm>
            <a:off x="864226" y="134945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9" name="Picture 8">
            <a:extLst>
              <a:ext uri="{FF2B5EF4-FFF2-40B4-BE49-F238E27FC236}">
                <a16:creationId xmlns:a16="http://schemas.microsoft.com/office/drawing/2014/main" id="{68B2D676-EF19-4961-8CE1-8FEC7A07F8AF}"/>
              </a:ext>
            </a:extLst>
          </p:cNvPr>
          <p:cNvPicPr>
            <a:picLocks noChangeAspect="1"/>
          </p:cNvPicPr>
          <p:nvPr/>
        </p:nvPicPr>
        <p:blipFill>
          <a:blip r:embed="rId3"/>
          <a:stretch>
            <a:fillRect/>
          </a:stretch>
        </p:blipFill>
        <p:spPr>
          <a:xfrm>
            <a:off x="271128" y="110456"/>
            <a:ext cx="1570512" cy="760786"/>
          </a:xfrm>
          <a:prstGeom prst="rect">
            <a:avLst/>
          </a:prstGeom>
        </p:spPr>
      </p:pic>
      <p:sp>
        <p:nvSpPr>
          <p:cNvPr id="3" name="Content Placeholder 2">
            <a:extLst>
              <a:ext uri="{FF2B5EF4-FFF2-40B4-BE49-F238E27FC236}">
                <a16:creationId xmlns:a16="http://schemas.microsoft.com/office/drawing/2014/main" id="{46013E3D-62F8-82E2-51E6-86D75EE21CF0}"/>
              </a:ext>
            </a:extLst>
          </p:cNvPr>
          <p:cNvSpPr>
            <a:spLocks noGrp="1"/>
          </p:cNvSpPr>
          <p:nvPr>
            <p:ph idx="1"/>
          </p:nvPr>
        </p:nvSpPr>
        <p:spPr/>
        <p:txBody>
          <a:bodyPr vert="horz" lIns="91440" tIns="45720" rIns="91440" bIns="45720" rtlCol="0" anchor="t">
            <a:normAutofit/>
          </a:bodyPr>
          <a:lstStyle/>
          <a:p>
            <a:pPr marL="0" indent="0">
              <a:buNone/>
            </a:pPr>
            <a:br>
              <a:rPr lang="en-GB" sz="6000" b="1" dirty="0"/>
            </a:br>
            <a:r>
              <a:rPr lang="en-US" sz="6000" b="1" dirty="0">
                <a:solidFill>
                  <a:srgbClr val="DD6003"/>
                </a:solidFill>
                <a:cs typeface="Calibri"/>
              </a:rPr>
              <a:t>Part 2:</a:t>
            </a:r>
            <a:br>
              <a:rPr lang="en-US" sz="6000" b="1" dirty="0">
                <a:solidFill>
                  <a:srgbClr val="DD6003"/>
                </a:solidFill>
                <a:cs typeface="Calibri" panose="020F0502020204030204" pitchFamily="34" charset="0"/>
              </a:rPr>
            </a:br>
            <a:r>
              <a:rPr lang="en-US" sz="6000" b="1" dirty="0">
                <a:cs typeface="Calibri" panose="020F0502020204030204" pitchFamily="34" charset="0"/>
              </a:rPr>
              <a:t>how to use the Care Act to help</a:t>
            </a:r>
            <a:endParaRPr lang="en-US" sz="6000" b="1" dirty="0"/>
          </a:p>
        </p:txBody>
      </p:sp>
      <p:pic>
        <p:nvPicPr>
          <p:cNvPr id="2" name="Picture 4">
            <a:extLst>
              <a:ext uri="{FF2B5EF4-FFF2-40B4-BE49-F238E27FC236}">
                <a16:creationId xmlns:a16="http://schemas.microsoft.com/office/drawing/2014/main" id="{AB5E1001-7BB7-C252-EAC1-0EFA44730F29}"/>
              </a:ext>
            </a:extLst>
          </p:cNvPr>
          <p:cNvPicPr>
            <a:picLocks noChangeAspect="1" noChangeArrowheads="1"/>
          </p:cNvPicPr>
          <p:nvPr/>
        </p:nvPicPr>
        <p:blipFill>
          <a:blip r:embed="rId4"/>
          <a:srcRect/>
          <a:stretch/>
        </p:blipFill>
        <p:spPr bwMode="auto">
          <a:xfrm>
            <a:off x="8452616" y="347192"/>
            <a:ext cx="3135645" cy="295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01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091912-FD63-CC45-8182-617E75623D04}"/>
              </a:ext>
            </a:extLst>
          </p:cNvPr>
          <p:cNvSpPr txBox="1"/>
          <p:nvPr/>
        </p:nvSpPr>
        <p:spPr>
          <a:xfrm>
            <a:off x="337764" y="1491161"/>
            <a:ext cx="11522541" cy="523348"/>
          </a:xfrm>
          <a:prstGeom prst="rect">
            <a:avLst/>
          </a:prstGeom>
          <a:noFill/>
        </p:spPr>
        <p:txBody>
          <a:bodyPr wrap="square" rtlCol="0">
            <a:spAutoFit/>
          </a:bodyPr>
          <a:lstStyle/>
          <a:p>
            <a:r>
              <a:rPr lang="en-US" sz="2801" b="1">
                <a:solidFill>
                  <a:srgbClr val="DD6003"/>
                </a:solidFill>
                <a:cs typeface="Calibri" panose="020F0502020204030204" pitchFamily="34" charset="0"/>
              </a:rPr>
              <a:t>Objectives of part 2</a:t>
            </a:r>
          </a:p>
        </p:txBody>
      </p:sp>
      <p:sp>
        <p:nvSpPr>
          <p:cNvPr id="12" name="Rectangle 11">
            <a:extLst>
              <a:ext uri="{FF2B5EF4-FFF2-40B4-BE49-F238E27FC236}">
                <a16:creationId xmlns:a16="http://schemas.microsoft.com/office/drawing/2014/main" id="{5EB92B2D-F1CD-754B-AB25-FAE5BF8BC5D9}"/>
              </a:ext>
            </a:extLst>
          </p:cNvPr>
          <p:cNvSpPr/>
          <p:nvPr/>
        </p:nvSpPr>
        <p:spPr>
          <a:xfrm>
            <a:off x="457788" y="1398875"/>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 name="TextBox 1"/>
          <p:cNvSpPr txBox="1"/>
          <p:nvPr/>
        </p:nvSpPr>
        <p:spPr>
          <a:xfrm>
            <a:off x="6534792" y="2566391"/>
            <a:ext cx="4683967" cy="369332"/>
          </a:xfrm>
          <a:prstGeom prst="rect">
            <a:avLst/>
          </a:prstGeom>
          <a:noFill/>
        </p:spPr>
        <p:txBody>
          <a:bodyPr wrap="square" rtlCol="0">
            <a:spAutoFit/>
          </a:bodyPr>
          <a:lstStyle/>
          <a:p>
            <a:endParaRPr lang="en-GB">
              <a:solidFill>
                <a:schemeClr val="tx1">
                  <a:lumMod val="50000"/>
                  <a:lumOff val="50000"/>
                </a:schemeClr>
              </a:solidFill>
            </a:endParaRPr>
          </a:p>
        </p:txBody>
      </p:sp>
      <p:pic>
        <p:nvPicPr>
          <p:cNvPr id="11" name="Picture 10">
            <a:extLst>
              <a:ext uri="{FF2B5EF4-FFF2-40B4-BE49-F238E27FC236}">
                <a16:creationId xmlns:a16="http://schemas.microsoft.com/office/drawing/2014/main" id="{66EB784F-BAF0-4903-BE3C-CE0C3EAE4B65}"/>
              </a:ext>
            </a:extLst>
          </p:cNvPr>
          <p:cNvPicPr>
            <a:picLocks noChangeAspect="1"/>
          </p:cNvPicPr>
          <p:nvPr/>
        </p:nvPicPr>
        <p:blipFill>
          <a:blip r:embed="rId3"/>
          <a:stretch>
            <a:fillRect/>
          </a:stretch>
        </p:blipFill>
        <p:spPr>
          <a:xfrm>
            <a:off x="115414" y="83386"/>
            <a:ext cx="1570512" cy="760786"/>
          </a:xfrm>
          <a:prstGeom prst="rect">
            <a:avLst/>
          </a:prstGeom>
        </p:spPr>
      </p:pic>
      <p:sp>
        <p:nvSpPr>
          <p:cNvPr id="4" name="TextBox 3">
            <a:extLst>
              <a:ext uri="{FF2B5EF4-FFF2-40B4-BE49-F238E27FC236}">
                <a16:creationId xmlns:a16="http://schemas.microsoft.com/office/drawing/2014/main" id="{D7273F61-6775-471C-9755-754C93F50C13}"/>
              </a:ext>
            </a:extLst>
          </p:cNvPr>
          <p:cNvSpPr txBox="1"/>
          <p:nvPr/>
        </p:nvSpPr>
        <p:spPr>
          <a:xfrm>
            <a:off x="457789" y="2266950"/>
            <a:ext cx="11219862" cy="5170646"/>
          </a:xfrm>
          <a:prstGeom prst="rect">
            <a:avLst/>
          </a:prstGeom>
          <a:noFill/>
        </p:spPr>
        <p:txBody>
          <a:bodyPr wrap="square" rtlCol="0">
            <a:spAutoFit/>
          </a:bodyPr>
          <a:lstStyle/>
          <a:p>
            <a:pPr defTabSz="914400" fontAlgn="base">
              <a:defRPr/>
            </a:pPr>
            <a:r>
              <a:rPr lang="en-US" sz="2800" dirty="0">
                <a:solidFill>
                  <a:schemeClr val="tx1">
                    <a:lumMod val="75000"/>
                    <a:lumOff val="25000"/>
                  </a:schemeClr>
                </a:solidFill>
              </a:rPr>
              <a:t>At the end of this session, you will have an understanding of the </a:t>
            </a:r>
            <a:r>
              <a:rPr lang="en-US" sz="2800" b="1" dirty="0">
                <a:solidFill>
                  <a:schemeClr val="tx1">
                    <a:lumMod val="75000"/>
                    <a:lumOff val="25000"/>
                  </a:schemeClr>
                </a:solidFill>
              </a:rPr>
              <a:t>four stages of securing adult social care:</a:t>
            </a:r>
          </a:p>
          <a:p>
            <a:pPr defTabSz="914400" fontAlgn="base">
              <a:defRPr/>
            </a:pPr>
            <a:endParaRPr lang="en-US" sz="2800" b="1" dirty="0">
              <a:solidFill>
                <a:schemeClr val="tx1">
                  <a:lumMod val="75000"/>
                  <a:lumOff val="25000"/>
                </a:schemeClr>
              </a:solidFill>
            </a:endParaRPr>
          </a:p>
          <a:p>
            <a:pPr marL="514350" indent="-514350" defTabSz="914400" fontAlgn="base">
              <a:buFont typeface="+mj-lt"/>
              <a:buAutoNum type="arabicPeriod"/>
              <a:defRPr/>
            </a:pPr>
            <a:r>
              <a:rPr lang="en-US" sz="2800" dirty="0">
                <a:solidFill>
                  <a:schemeClr val="tx1">
                    <a:lumMod val="75000"/>
                    <a:lumOff val="25000"/>
                  </a:schemeClr>
                </a:solidFill>
              </a:rPr>
              <a:t>Assessment</a:t>
            </a:r>
          </a:p>
          <a:p>
            <a:pPr marL="514350" indent="-514350" defTabSz="914400" fontAlgn="base">
              <a:buFont typeface="+mj-lt"/>
              <a:buAutoNum type="arabicPeriod"/>
              <a:defRPr/>
            </a:pPr>
            <a:r>
              <a:rPr lang="en-US" sz="2800" dirty="0">
                <a:solidFill>
                  <a:schemeClr val="tx1">
                    <a:lumMod val="75000"/>
                    <a:lumOff val="25000"/>
                  </a:schemeClr>
                </a:solidFill>
              </a:rPr>
              <a:t>Eligibility</a:t>
            </a:r>
          </a:p>
          <a:p>
            <a:pPr marL="514350" indent="-514350" defTabSz="914400" fontAlgn="base">
              <a:buFont typeface="+mj-lt"/>
              <a:buAutoNum type="arabicPeriod"/>
              <a:defRPr/>
            </a:pPr>
            <a:r>
              <a:rPr lang="en-US" sz="2800" dirty="0">
                <a:solidFill>
                  <a:schemeClr val="tx1">
                    <a:lumMod val="75000"/>
                    <a:lumOff val="25000"/>
                  </a:schemeClr>
                </a:solidFill>
              </a:rPr>
              <a:t>Charging</a:t>
            </a:r>
          </a:p>
          <a:p>
            <a:pPr marL="514350" indent="-514350" defTabSz="914400" fontAlgn="base">
              <a:buFont typeface="+mj-lt"/>
              <a:buAutoNum type="arabicPeriod"/>
              <a:defRPr/>
            </a:pPr>
            <a:r>
              <a:rPr lang="en-US" sz="2800" dirty="0">
                <a:solidFill>
                  <a:schemeClr val="tx1">
                    <a:lumMod val="75000"/>
                    <a:lumOff val="25000"/>
                  </a:schemeClr>
                </a:solidFill>
              </a:rPr>
              <a:t>Care and Support Planning</a:t>
            </a:r>
          </a:p>
          <a:p>
            <a:pPr marL="514350" indent="-514350" defTabSz="914400" fontAlgn="base">
              <a:buFont typeface="+mj-lt"/>
              <a:buAutoNum type="arabicPeriod"/>
              <a:defRPr/>
            </a:pPr>
            <a:endParaRPr lang="en-US" sz="2800" b="1" dirty="0">
              <a:solidFill>
                <a:schemeClr val="tx1">
                  <a:lumMod val="75000"/>
                  <a:lumOff val="25000"/>
                </a:schemeClr>
              </a:solidFill>
            </a:endParaRPr>
          </a:p>
          <a:p>
            <a:pPr defTabSz="914400" fontAlgn="base">
              <a:defRPr/>
            </a:pPr>
            <a:endParaRPr lang="en-US" sz="2800" b="1" dirty="0">
              <a:solidFill>
                <a:schemeClr val="tx1">
                  <a:lumMod val="75000"/>
                  <a:lumOff val="25000"/>
                </a:schemeClr>
              </a:solidFill>
            </a:endParaRPr>
          </a:p>
          <a:p>
            <a:pPr defTabSz="914400" fontAlgn="base">
              <a:defRPr/>
            </a:pPr>
            <a:endParaRPr lang="en-US" sz="2800" b="1" dirty="0">
              <a:solidFill>
                <a:schemeClr val="tx1">
                  <a:lumMod val="75000"/>
                  <a:lumOff val="25000"/>
                </a:schemeClr>
              </a:solidFill>
            </a:endParaRPr>
          </a:p>
          <a:p>
            <a:pPr marL="285750" indent="-285750">
              <a:buFontTx/>
              <a:buChar char="-"/>
            </a:pPr>
            <a:endParaRPr lang="en-US" sz="3200"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115315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2EAEAE-8D10-9F4B-A806-7341A313A85D}"/>
              </a:ext>
            </a:extLst>
          </p:cNvPr>
          <p:cNvSpPr txBox="1"/>
          <p:nvPr/>
        </p:nvSpPr>
        <p:spPr>
          <a:xfrm>
            <a:off x="473201" y="1034721"/>
            <a:ext cx="6275606" cy="523220"/>
          </a:xfrm>
          <a:prstGeom prst="rect">
            <a:avLst/>
          </a:prstGeom>
          <a:noFill/>
        </p:spPr>
        <p:txBody>
          <a:bodyPr wrap="square" rtlCol="0">
            <a:spAutoFit/>
          </a:bodyPr>
          <a:lstStyle/>
          <a:p>
            <a:pPr>
              <a:defRPr/>
            </a:pPr>
            <a:r>
              <a:rPr lang="en-GB" sz="2800" b="1">
                <a:solidFill>
                  <a:srgbClr val="DD6003"/>
                </a:solidFill>
              </a:rPr>
              <a:t>Stage 1 - Assessment</a:t>
            </a:r>
          </a:p>
        </p:txBody>
      </p:sp>
      <p:sp>
        <p:nvSpPr>
          <p:cNvPr id="14" name="Rectangle 13">
            <a:extLst>
              <a:ext uri="{FF2B5EF4-FFF2-40B4-BE49-F238E27FC236}">
                <a16:creationId xmlns:a16="http://schemas.microsoft.com/office/drawing/2014/main" id="{5EB92B2D-F1CD-754B-AB25-FAE5BF8BC5D9}"/>
              </a:ext>
            </a:extLst>
          </p:cNvPr>
          <p:cNvSpPr/>
          <p:nvPr/>
        </p:nvSpPr>
        <p:spPr>
          <a:xfrm>
            <a:off x="516384" y="99541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11" name="Picture 10">
            <a:extLst>
              <a:ext uri="{FF2B5EF4-FFF2-40B4-BE49-F238E27FC236}">
                <a16:creationId xmlns:a16="http://schemas.microsoft.com/office/drawing/2014/main" id="{41CA63F1-92FE-4EB3-8F12-AB8A88B87CAE}"/>
              </a:ext>
            </a:extLst>
          </p:cNvPr>
          <p:cNvPicPr>
            <a:picLocks noChangeAspect="1"/>
          </p:cNvPicPr>
          <p:nvPr/>
        </p:nvPicPr>
        <p:blipFill>
          <a:blip r:embed="rId3"/>
          <a:stretch>
            <a:fillRect/>
          </a:stretch>
        </p:blipFill>
        <p:spPr>
          <a:xfrm>
            <a:off x="271128" y="110456"/>
            <a:ext cx="1570512" cy="760786"/>
          </a:xfrm>
          <a:prstGeom prst="rect">
            <a:avLst/>
          </a:prstGeom>
        </p:spPr>
      </p:pic>
      <p:pic>
        <p:nvPicPr>
          <p:cNvPr id="1026" name="Picture 2">
            <a:extLst>
              <a:ext uri="{FF2B5EF4-FFF2-40B4-BE49-F238E27FC236}">
                <a16:creationId xmlns:a16="http://schemas.microsoft.com/office/drawing/2014/main" id="{AF72A962-49DB-4240-873F-4B028E669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1955" y="2118360"/>
            <a:ext cx="4876844" cy="3253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6FE47D-4E55-49B1-AE50-A1DF9D2A06A3}"/>
              </a:ext>
            </a:extLst>
          </p:cNvPr>
          <p:cNvSpPr txBox="1"/>
          <p:nvPr/>
        </p:nvSpPr>
        <p:spPr>
          <a:xfrm>
            <a:off x="516384" y="1996440"/>
            <a:ext cx="5853936" cy="4093428"/>
          </a:xfrm>
          <a:prstGeom prst="rect">
            <a:avLst/>
          </a:prstGeom>
          <a:noFill/>
        </p:spPr>
        <p:txBody>
          <a:bodyPr wrap="square" rtlCol="0">
            <a:spAutoFit/>
          </a:bodyPr>
          <a:lstStyle/>
          <a:p>
            <a:pPr marL="342900" indent="-342900">
              <a:buFont typeface="Arial" panose="020B0604020202020204" pitchFamily="34" charset="0"/>
              <a:buChar char="•"/>
            </a:pPr>
            <a:r>
              <a:rPr lang="en-GB" altLang="en-US" sz="2600">
                <a:solidFill>
                  <a:schemeClr val="tx1">
                    <a:lumMod val="75000"/>
                    <a:lumOff val="25000"/>
                  </a:schemeClr>
                </a:solidFill>
                <a:latin typeface="Calibri" panose="020F0502020204030204" pitchFamily="34" charset="0"/>
                <a:cs typeface="Calibri" panose="020F0502020204030204" pitchFamily="34" charset="0"/>
              </a:rPr>
              <a:t>Local authority’s duty is to undertake an assessment for any adult with an appearance of </a:t>
            </a:r>
            <a:r>
              <a:rPr lang="en-GB" altLang="en-US" sz="2600" b="1">
                <a:solidFill>
                  <a:schemeClr val="tx1">
                    <a:lumMod val="75000"/>
                    <a:lumOff val="25000"/>
                  </a:schemeClr>
                </a:solidFill>
                <a:latin typeface="Calibri" panose="020F0502020204030204" pitchFamily="34" charset="0"/>
                <a:cs typeface="Calibri" panose="020F0502020204030204" pitchFamily="34" charset="0"/>
              </a:rPr>
              <a:t>need for care and support</a:t>
            </a:r>
            <a:endParaRPr lang="en-GB" altLang="en-US" sz="260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altLang="en-US" sz="2600">
                <a:solidFill>
                  <a:schemeClr val="tx1">
                    <a:lumMod val="75000"/>
                    <a:lumOff val="25000"/>
                  </a:schemeClr>
                </a:solidFill>
                <a:latin typeface="Calibri" panose="020F0502020204030204" pitchFamily="34" charset="0"/>
                <a:cs typeface="Calibri" panose="020F0502020204030204" pitchFamily="34" charset="0"/>
              </a:rPr>
              <a:t>This is a gateway to care </a:t>
            </a:r>
            <a:r>
              <a:rPr lang="en-GB" altLang="en-US" sz="2600" b="1">
                <a:solidFill>
                  <a:schemeClr val="tx1">
                    <a:lumMod val="75000"/>
                    <a:lumOff val="25000"/>
                  </a:schemeClr>
                </a:solidFill>
                <a:latin typeface="Calibri" panose="020F0502020204030204" pitchFamily="34" charset="0"/>
                <a:cs typeface="Calibri" panose="020F0502020204030204" pitchFamily="34" charset="0"/>
              </a:rPr>
              <a:t>AND</a:t>
            </a:r>
            <a:r>
              <a:rPr lang="en-GB" altLang="en-US" sz="2600">
                <a:solidFill>
                  <a:schemeClr val="tx1">
                    <a:lumMod val="75000"/>
                    <a:lumOff val="25000"/>
                  </a:schemeClr>
                </a:solidFill>
                <a:latin typeface="Calibri" panose="020F0502020204030204" pitchFamily="34" charset="0"/>
                <a:cs typeface="Calibri" panose="020F0502020204030204" pitchFamily="34" charset="0"/>
              </a:rPr>
              <a:t> a critical intervention</a:t>
            </a:r>
          </a:p>
          <a:p>
            <a:pPr marL="342900" indent="-342900">
              <a:buFont typeface="Arial" panose="020B0604020202020204" pitchFamily="34" charset="0"/>
              <a:buChar char="•"/>
            </a:pPr>
            <a:r>
              <a:rPr lang="en-GB" altLang="en-US" sz="2600">
                <a:solidFill>
                  <a:schemeClr val="tx1">
                    <a:lumMod val="75000"/>
                    <a:lumOff val="25000"/>
                  </a:schemeClr>
                </a:solidFill>
                <a:latin typeface="Calibri" panose="020F0502020204030204" pitchFamily="34" charset="0"/>
                <a:cs typeface="Calibri" panose="020F0502020204030204" pitchFamily="34" charset="0"/>
              </a:rPr>
              <a:t>Helps the person to understand their needs and support available</a:t>
            </a:r>
          </a:p>
          <a:p>
            <a:pPr marL="342900" indent="-342900">
              <a:buFont typeface="Arial" panose="020B0604020202020204" pitchFamily="34" charset="0"/>
              <a:buChar char="•"/>
            </a:pPr>
            <a:r>
              <a:rPr lang="en-GB" altLang="en-US" sz="2600">
                <a:solidFill>
                  <a:schemeClr val="tx1">
                    <a:lumMod val="75000"/>
                    <a:lumOff val="25000"/>
                  </a:schemeClr>
                </a:solidFill>
                <a:latin typeface="Calibri" panose="020F0502020204030204" pitchFamily="34" charset="0"/>
                <a:cs typeface="Calibri" panose="020F0502020204030204" pitchFamily="34" charset="0"/>
              </a:rPr>
              <a:t>Should take place within a “reasonable time”</a:t>
            </a:r>
          </a:p>
        </p:txBody>
      </p:sp>
    </p:spTree>
    <p:extLst>
      <p:ext uri="{BB962C8B-B14F-4D97-AF65-F5344CB8AC3E}">
        <p14:creationId xmlns:p14="http://schemas.microsoft.com/office/powerpoint/2010/main" val="400660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447645"/>
          </a:xfrm>
          <a:prstGeom prst="rect">
            <a:avLst/>
          </a:prstGeom>
        </p:spPr>
        <p:txBody>
          <a:bodyPr wrap="square">
            <a:spAutoFit/>
          </a:bodyPr>
          <a:lstStyle/>
          <a:p>
            <a:pPr>
              <a:defRPr/>
            </a:pPr>
            <a:r>
              <a:rPr lang="en-GB" altLang="en-US" sz="2800" b="1" dirty="0">
                <a:solidFill>
                  <a:schemeClr val="tx1">
                    <a:lumMod val="75000"/>
                    <a:lumOff val="25000"/>
                  </a:schemeClr>
                </a:solidFill>
                <a:latin typeface="Calibri" panose="020F0502020204030204" pitchFamily="34" charset="0"/>
                <a:cs typeface="Calibri" panose="020F0502020204030204" pitchFamily="34" charset="0"/>
              </a:rPr>
              <a:t>Assessments must:</a:t>
            </a:r>
          </a:p>
          <a:p>
            <a:pPr marL="457200" indent="-457200">
              <a:buFont typeface="Arial" panose="020B0604020202020204" pitchFamily="34" charset="0"/>
              <a:buChar char="•"/>
              <a:defRPr/>
            </a:pPr>
            <a:r>
              <a:rPr lang="en-GB" altLang="en-US" sz="2800" dirty="0">
                <a:solidFill>
                  <a:schemeClr val="tx1">
                    <a:lumMod val="75000"/>
                    <a:lumOff val="25000"/>
                  </a:schemeClr>
                </a:solidFill>
                <a:latin typeface="Calibri" panose="020F0502020204030204" pitchFamily="34" charset="0"/>
                <a:cs typeface="Calibri" panose="020F0502020204030204" pitchFamily="34" charset="0"/>
              </a:rPr>
              <a:t>Be person centred</a:t>
            </a:r>
          </a:p>
          <a:p>
            <a:pPr marL="457200" indent="-457200">
              <a:buFont typeface="Arial" panose="020B0604020202020204" pitchFamily="34" charset="0"/>
              <a:buChar char="•"/>
              <a:defRPr/>
            </a:pPr>
            <a:r>
              <a:rPr lang="en-US" altLang="en-US" sz="2800" dirty="0">
                <a:solidFill>
                  <a:schemeClr val="tx1">
                    <a:lumMod val="75000"/>
                    <a:lumOff val="25000"/>
                  </a:schemeClr>
                </a:solidFill>
                <a:latin typeface="Calibri" panose="020F0502020204030204" pitchFamily="34" charset="0"/>
                <a:cs typeface="Calibri" panose="020F0502020204030204" pitchFamily="34" charset="0"/>
              </a:rPr>
              <a:t>Focus on preventing needs increasing/reducing needs </a:t>
            </a:r>
          </a:p>
          <a:p>
            <a:pPr marL="457200" indent="-457200">
              <a:buFont typeface="Arial" panose="020B0604020202020204" pitchFamily="34" charset="0"/>
              <a:buChar char="•"/>
              <a:defRPr/>
            </a:pPr>
            <a:r>
              <a:rPr lang="en-GB" altLang="en-US" sz="2800" dirty="0">
                <a:solidFill>
                  <a:schemeClr val="tx1">
                    <a:lumMod val="75000"/>
                    <a:lumOff val="25000"/>
                  </a:schemeClr>
                </a:solidFill>
                <a:latin typeface="Calibri" panose="020F0502020204030204" pitchFamily="34" charset="0"/>
                <a:cs typeface="Calibri" panose="020F0502020204030204" pitchFamily="34" charset="0"/>
              </a:rPr>
              <a:t>Take account of fluctuating needs </a:t>
            </a:r>
          </a:p>
          <a:p>
            <a:pPr marL="457200" indent="-457200">
              <a:buFont typeface="Arial" panose="020B0604020202020204" pitchFamily="34" charset="0"/>
              <a:buChar char="•"/>
              <a:defRPr/>
            </a:pPr>
            <a:r>
              <a:rPr lang="en-GB" altLang="en-US" sz="2800" dirty="0">
                <a:solidFill>
                  <a:schemeClr val="tx1">
                    <a:lumMod val="75000"/>
                    <a:lumOff val="25000"/>
                  </a:schemeClr>
                </a:solidFill>
                <a:latin typeface="Calibri" panose="020F0502020204030204" pitchFamily="34" charset="0"/>
                <a:cs typeface="Calibri" panose="020F0502020204030204" pitchFamily="34" charset="0"/>
              </a:rPr>
              <a:t>Be carried out by a properly qualified assessor</a:t>
            </a:r>
          </a:p>
          <a:p>
            <a:pPr marL="457200" indent="-457200">
              <a:buFont typeface="Arial" panose="020B0604020202020204" pitchFamily="34" charset="0"/>
              <a:buChar char="•"/>
              <a:defRPr/>
            </a:pPr>
            <a:r>
              <a:rPr lang="en-GB" altLang="en-US" sz="2800" dirty="0">
                <a:solidFill>
                  <a:schemeClr val="tx1">
                    <a:lumMod val="75000"/>
                    <a:lumOff val="25000"/>
                  </a:schemeClr>
                </a:solidFill>
                <a:latin typeface="Calibri" panose="020F0502020204030204" pitchFamily="34" charset="0"/>
                <a:cs typeface="Calibri" panose="020F0502020204030204" pitchFamily="34" charset="0"/>
              </a:rPr>
              <a:t>Be a specialist assessment for those who are dual sensory impaired</a:t>
            </a:r>
          </a:p>
          <a:p>
            <a:pPr marL="457200" indent="-457200">
              <a:buFont typeface="Arial" panose="020B0604020202020204" pitchFamily="34" charset="0"/>
              <a:buChar char="•"/>
              <a:defRPr/>
            </a:pPr>
            <a:r>
              <a:rPr lang="en-GB" altLang="en-US" sz="2800" dirty="0">
                <a:solidFill>
                  <a:schemeClr val="tx1">
                    <a:lumMod val="75000"/>
                    <a:lumOff val="25000"/>
                  </a:schemeClr>
                </a:solidFill>
                <a:latin typeface="Calibri" panose="020F0502020204030204" pitchFamily="34" charset="0"/>
                <a:cs typeface="Calibri" panose="020F0502020204030204" pitchFamily="34" charset="0"/>
              </a:rPr>
              <a:t>Be accessible </a:t>
            </a:r>
          </a:p>
          <a:p>
            <a:pPr marL="457200" indent="-457200">
              <a:buFont typeface="Arial" panose="020B0604020202020204" pitchFamily="34" charset="0"/>
              <a:buChar char="•"/>
              <a:defRPr/>
            </a:pPr>
            <a:r>
              <a:rPr lang="en-GB" altLang="en-US" sz="2800" b="1" dirty="0">
                <a:solidFill>
                  <a:srgbClr val="DD6003"/>
                </a:solidFill>
                <a:latin typeface="Calibri" panose="020F0502020204030204" pitchFamily="34" charset="0"/>
                <a:cs typeface="Calibri" panose="020F0502020204030204" pitchFamily="34" charset="0"/>
              </a:rPr>
              <a:t>Be carer blind</a:t>
            </a:r>
          </a:p>
          <a:p>
            <a:pPr marL="457200" indent="-457200">
              <a:buFont typeface="Arial" panose="020B0604020202020204" pitchFamily="34" charset="0"/>
              <a:buChar char="•"/>
              <a:defRPr/>
            </a:pPr>
            <a:r>
              <a:rPr lang="en-GB" altLang="en-US" sz="2800" dirty="0">
                <a:solidFill>
                  <a:schemeClr val="tx1">
                    <a:lumMod val="75000"/>
                    <a:lumOff val="25000"/>
                  </a:schemeClr>
                </a:solidFill>
                <a:latin typeface="Calibri" panose="020F0502020204030204" pitchFamily="34" charset="0"/>
                <a:cs typeface="Calibri" panose="020F0502020204030204" pitchFamily="34" charset="0"/>
              </a:rPr>
              <a:t>Happen within an “appropriate and reasonable” timeframe</a:t>
            </a:r>
          </a:p>
          <a:p>
            <a:pPr marL="457200" indent="-457200">
              <a:buFont typeface="Arial" panose="020B0604020202020204" pitchFamily="34" charset="0"/>
              <a:buChar char="•"/>
              <a:defRPr/>
            </a:pPr>
            <a:r>
              <a:rPr lang="en-GB" altLang="en-US" sz="2800" dirty="0">
                <a:solidFill>
                  <a:schemeClr val="tx1">
                    <a:lumMod val="75000"/>
                    <a:lumOff val="25000"/>
                  </a:schemeClr>
                </a:solidFill>
                <a:latin typeface="Calibri" panose="020F0502020204030204" pitchFamily="34" charset="0"/>
                <a:cs typeface="Calibri" panose="020F0502020204030204" pitchFamily="34" charset="0"/>
              </a:rPr>
              <a:t>Person should be given a copy of their assessment within 10 days</a:t>
            </a:r>
          </a:p>
          <a:p>
            <a:pPr>
              <a:defRPr/>
            </a:pPr>
            <a:endParaRPr lang="en-GB" altLang="en-US" sz="2800" dirty="0">
              <a:solidFill>
                <a:schemeClr val="tx1">
                  <a:lumMod val="75000"/>
                  <a:lumOff val="25000"/>
                </a:schemeClr>
              </a:solidFill>
              <a:latin typeface="Calibri" panose="020F0502020204030204" pitchFamily="34" charset="0"/>
              <a:cs typeface="Calibri" panose="020F0502020204030204" pitchFamily="34" charset="0"/>
            </a:endParaRPr>
          </a:p>
          <a:p>
            <a:pPr>
              <a:defRPr/>
            </a:pPr>
            <a:endParaRPr lang="en-GB" altLang="en-US" sz="3200" dirty="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80" y="1119069"/>
            <a:ext cx="6275606" cy="646331"/>
          </a:xfrm>
          <a:prstGeom prst="rect">
            <a:avLst/>
          </a:prstGeom>
          <a:noFill/>
        </p:spPr>
        <p:txBody>
          <a:bodyPr wrap="square" rtlCol="0">
            <a:spAutoFit/>
          </a:bodyPr>
          <a:lstStyle/>
          <a:p>
            <a:pPr>
              <a:defRPr/>
            </a:pPr>
            <a:r>
              <a:rPr lang="en-GB" sz="3600" b="1">
                <a:solidFill>
                  <a:srgbClr val="DD6003"/>
                </a:solidFill>
              </a:rPr>
              <a:t>Stage 1 - Assessment</a:t>
            </a:r>
          </a:p>
        </p:txBody>
      </p:sp>
    </p:spTree>
    <p:extLst>
      <p:ext uri="{BB962C8B-B14F-4D97-AF65-F5344CB8AC3E}">
        <p14:creationId xmlns:p14="http://schemas.microsoft.com/office/powerpoint/2010/main" val="342184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2013227"/>
            <a:ext cx="10078024" cy="4893647"/>
          </a:xfrm>
          <a:prstGeom prst="rect">
            <a:avLst/>
          </a:prstGeom>
        </p:spPr>
        <p:txBody>
          <a:bodyPr wrap="square">
            <a:spAutoFit/>
          </a:bodyPr>
          <a:lstStyle/>
          <a:p>
            <a:pPr marL="342900" indent="-342900">
              <a:buFont typeface="Arial" panose="020B0604020202020204" pitchFamily="34" charset="0"/>
              <a:buChar char="•"/>
              <a:defRPr/>
            </a:pPr>
            <a:r>
              <a:rPr lang="en-GB" sz="2400" b="0" i="0" dirty="0">
                <a:solidFill>
                  <a:srgbClr val="0B0C0C"/>
                </a:solidFill>
                <a:effectLst/>
                <a:latin typeface="GDS Transport"/>
              </a:rPr>
              <a:t>Authorities must </a:t>
            </a:r>
            <a:r>
              <a:rPr lang="en-GB" sz="2400" b="1" i="0" dirty="0">
                <a:solidFill>
                  <a:srgbClr val="0B0C0C"/>
                </a:solidFill>
                <a:effectLst/>
                <a:latin typeface="GDS Transport"/>
              </a:rPr>
              <a:t>only</a:t>
            </a:r>
            <a:r>
              <a:rPr lang="en-GB" sz="2400" b="0" i="0" dirty="0">
                <a:solidFill>
                  <a:srgbClr val="0B0C0C"/>
                </a:solidFill>
                <a:effectLst/>
                <a:latin typeface="GDS Transport"/>
              </a:rPr>
              <a:t> take consideration of whether the adult has a carer, or what needs may be met by a carer after the eligibility determination when a care and support plan is prepared. </a:t>
            </a:r>
          </a:p>
          <a:p>
            <a:pPr marL="342900" indent="-342900">
              <a:buFont typeface="Arial" panose="020B0604020202020204" pitchFamily="34" charset="0"/>
              <a:buChar char="•"/>
              <a:defRPr/>
            </a:pPr>
            <a:r>
              <a:rPr lang="en-GB" sz="2400" b="0" i="0" dirty="0">
                <a:solidFill>
                  <a:srgbClr val="0B0C0C"/>
                </a:solidFill>
                <a:effectLst/>
                <a:latin typeface="GDS Transport"/>
              </a:rPr>
              <a:t>The determination must be </a:t>
            </a:r>
            <a:r>
              <a:rPr lang="en-GB" sz="2400" b="1" i="0" dirty="0">
                <a:solidFill>
                  <a:srgbClr val="0B0C0C"/>
                </a:solidFill>
                <a:effectLst/>
                <a:latin typeface="GDS Transport"/>
              </a:rPr>
              <a:t>based solely on the adult’s needs </a:t>
            </a:r>
            <a:r>
              <a:rPr lang="en-GB" sz="2400" b="0" i="0" dirty="0">
                <a:solidFill>
                  <a:srgbClr val="0B0C0C"/>
                </a:solidFill>
                <a:effectLst/>
                <a:latin typeface="GDS Transport"/>
              </a:rPr>
              <a:t>and if an adult does have a carer, the care they are providing will be taken into account when considering whether the needs must be met. </a:t>
            </a:r>
          </a:p>
          <a:p>
            <a:pPr marL="342900" indent="-342900">
              <a:buFont typeface="Arial" panose="020B0604020202020204" pitchFamily="34" charset="0"/>
              <a:buChar char="•"/>
              <a:defRPr/>
            </a:pPr>
            <a:r>
              <a:rPr lang="en-GB" sz="2400" b="0" i="0" dirty="0">
                <a:solidFill>
                  <a:srgbClr val="0B0C0C"/>
                </a:solidFill>
                <a:effectLst/>
                <a:latin typeface="GDS Transport"/>
              </a:rPr>
              <a:t>Local authorities are not required to meet any eligible needs which are being met by a carer, but </a:t>
            </a:r>
            <a:r>
              <a:rPr lang="en-GB" sz="2400" b="1" i="0" dirty="0">
                <a:solidFill>
                  <a:srgbClr val="0B0C0C"/>
                </a:solidFill>
                <a:effectLst/>
                <a:latin typeface="GDS Transport"/>
              </a:rPr>
              <a:t>those needs should be recognised and recorded as eligible</a:t>
            </a:r>
            <a:r>
              <a:rPr lang="en-GB" sz="2400" b="0" i="0" dirty="0">
                <a:solidFill>
                  <a:srgbClr val="0B0C0C"/>
                </a:solidFill>
                <a:effectLst/>
                <a:latin typeface="GDS Transport"/>
              </a:rPr>
              <a:t> during the assessment process. </a:t>
            </a:r>
          </a:p>
          <a:p>
            <a:pPr marL="342900" indent="-342900">
              <a:buFont typeface="Arial" panose="020B0604020202020204" pitchFamily="34" charset="0"/>
              <a:buChar char="•"/>
              <a:defRPr/>
            </a:pPr>
            <a:r>
              <a:rPr lang="en-GB" sz="2400" b="0" i="0" dirty="0">
                <a:solidFill>
                  <a:srgbClr val="0B0C0C"/>
                </a:solidFill>
                <a:effectLst/>
                <a:latin typeface="GDS Transport"/>
              </a:rPr>
              <a:t>This is to ensure that should there be a breakdown in the caring relationship, the needs are already identified as eligible, and therefore </a:t>
            </a:r>
            <a:r>
              <a:rPr lang="en-GB" sz="2400" b="1" i="0" dirty="0">
                <a:solidFill>
                  <a:srgbClr val="0B0C0C"/>
                </a:solidFill>
                <a:effectLst/>
                <a:latin typeface="GDS Transport"/>
              </a:rPr>
              <a:t>local authorities must take steps to meet them without further assessment</a:t>
            </a:r>
            <a:r>
              <a:rPr lang="en-GB" sz="2400" b="0" i="0" dirty="0">
                <a:solidFill>
                  <a:srgbClr val="0B0C0C"/>
                </a:solidFill>
                <a:effectLst/>
                <a:latin typeface="GDS Transport"/>
              </a:rPr>
              <a:t>.</a:t>
            </a:r>
          </a:p>
          <a:p>
            <a:pPr algn="r">
              <a:defRPr/>
            </a:pPr>
            <a:r>
              <a:rPr lang="en-GB" altLang="en-US" sz="2400" dirty="0">
                <a:solidFill>
                  <a:srgbClr val="0B0C0C"/>
                </a:solidFill>
                <a:latin typeface="GDS Transport"/>
                <a:cs typeface="Calibri" panose="020F0502020204030204" pitchFamily="34" charset="0"/>
              </a:rPr>
              <a:t>(Care and support statutory guidance)</a:t>
            </a:r>
            <a:endParaRPr lang="en-GB" altLang="en-US" sz="2400" dirty="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80" y="1119069"/>
            <a:ext cx="6275606" cy="646331"/>
          </a:xfrm>
          <a:prstGeom prst="rect">
            <a:avLst/>
          </a:prstGeom>
          <a:noFill/>
        </p:spPr>
        <p:txBody>
          <a:bodyPr wrap="square" rtlCol="0">
            <a:spAutoFit/>
          </a:bodyPr>
          <a:lstStyle/>
          <a:p>
            <a:pPr>
              <a:defRPr/>
            </a:pPr>
            <a:r>
              <a:rPr lang="en-GB" sz="3600" b="1" dirty="0">
                <a:solidFill>
                  <a:srgbClr val="DD6003"/>
                </a:solidFill>
              </a:rPr>
              <a:t>What does ‘carer blind’ mean?</a:t>
            </a:r>
          </a:p>
        </p:txBody>
      </p:sp>
    </p:spTree>
    <p:extLst>
      <p:ext uri="{BB962C8B-B14F-4D97-AF65-F5344CB8AC3E}">
        <p14:creationId xmlns:p14="http://schemas.microsoft.com/office/powerpoint/2010/main" val="3543747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7210D4-4A9A-6943-BCF6-7BA031ABC199}"/>
              </a:ext>
            </a:extLst>
          </p:cNvPr>
          <p:cNvSpPr/>
          <p:nvPr/>
        </p:nvSpPr>
        <p:spPr>
          <a:xfrm rot="5400000">
            <a:off x="578473" y="2520165"/>
            <a:ext cx="3782563"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0" name="Rectangle 19">
            <a:extLst>
              <a:ext uri="{FF2B5EF4-FFF2-40B4-BE49-F238E27FC236}">
                <a16:creationId xmlns:a16="http://schemas.microsoft.com/office/drawing/2014/main" id="{0D21C2E9-DCFE-D24F-B09B-19DF69F8D5A5}"/>
              </a:ext>
            </a:extLst>
          </p:cNvPr>
          <p:cNvSpPr/>
          <p:nvPr/>
        </p:nvSpPr>
        <p:spPr>
          <a:xfrm rot="5400000">
            <a:off x="1872459" y="1226177"/>
            <a:ext cx="1194586" cy="3211061"/>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3" name="TextBox 12">
            <a:extLst>
              <a:ext uri="{FF2B5EF4-FFF2-40B4-BE49-F238E27FC236}">
                <a16:creationId xmlns:a16="http://schemas.microsoft.com/office/drawing/2014/main" id="{4C2EAEAE-8D10-9F4B-A806-7341A313A85D}"/>
              </a:ext>
            </a:extLst>
          </p:cNvPr>
          <p:cNvSpPr txBox="1"/>
          <p:nvPr/>
        </p:nvSpPr>
        <p:spPr>
          <a:xfrm>
            <a:off x="786383" y="1439482"/>
            <a:ext cx="10600265" cy="954236"/>
          </a:xfrm>
          <a:prstGeom prst="rect">
            <a:avLst/>
          </a:prstGeom>
          <a:noFill/>
        </p:spPr>
        <p:txBody>
          <a:bodyPr wrap="square" rtlCol="0">
            <a:spAutoFit/>
          </a:bodyPr>
          <a:lstStyle/>
          <a:p>
            <a:r>
              <a:rPr lang="en-US" sz="2800" b="1">
                <a:solidFill>
                  <a:srgbClr val="DD6003"/>
                </a:solidFill>
              </a:rPr>
              <a:t>Assessments: Supported involvement</a:t>
            </a:r>
            <a:endParaRPr lang="en-GB" sz="2800" b="1">
              <a:solidFill>
                <a:srgbClr val="DD6003"/>
              </a:solidFill>
            </a:endParaRPr>
          </a:p>
          <a:p>
            <a:endParaRPr lang="en-US" sz="2801" b="1">
              <a:solidFill>
                <a:srgbClr val="DD6003"/>
              </a:solidFill>
              <a:cs typeface="Calibri" panose="020F0502020204030204" pitchFamily="34" charset="0"/>
            </a:endParaRPr>
          </a:p>
        </p:txBody>
      </p:sp>
      <p:sp>
        <p:nvSpPr>
          <p:cNvPr id="14" name="Rectangle 13">
            <a:extLst>
              <a:ext uri="{FF2B5EF4-FFF2-40B4-BE49-F238E27FC236}">
                <a16:creationId xmlns:a16="http://schemas.microsoft.com/office/drawing/2014/main" id="{5EB92B2D-F1CD-754B-AB25-FAE5BF8BC5D9}"/>
              </a:ext>
            </a:extLst>
          </p:cNvPr>
          <p:cNvSpPr/>
          <p:nvPr/>
        </p:nvSpPr>
        <p:spPr>
          <a:xfrm>
            <a:off x="864226" y="134945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9" name="TextBox 18">
            <a:extLst>
              <a:ext uri="{FF2B5EF4-FFF2-40B4-BE49-F238E27FC236}">
                <a16:creationId xmlns:a16="http://schemas.microsoft.com/office/drawing/2014/main" id="{85BC217A-6765-4B42-AFE5-3C9D6BDC5758}"/>
              </a:ext>
            </a:extLst>
          </p:cNvPr>
          <p:cNvSpPr txBox="1"/>
          <p:nvPr/>
        </p:nvSpPr>
        <p:spPr>
          <a:xfrm>
            <a:off x="864223" y="2328379"/>
            <a:ext cx="3211064" cy="1015663"/>
          </a:xfrm>
          <a:prstGeom prst="rect">
            <a:avLst/>
          </a:prstGeom>
          <a:noFill/>
        </p:spPr>
        <p:txBody>
          <a:bodyPr wrap="square" rtlCol="0">
            <a:spAutoFit/>
          </a:bodyPr>
          <a:lstStyle/>
          <a:p>
            <a:pPr algn="ctr"/>
            <a:r>
              <a:rPr lang="en-US" sz="2000" b="1">
                <a:solidFill>
                  <a:schemeClr val="bg1"/>
                </a:solidFill>
                <a:cs typeface="Calibri" panose="020F0502020204030204" pitchFamily="34" charset="0"/>
              </a:rPr>
              <a:t>Step 1</a:t>
            </a:r>
          </a:p>
          <a:p>
            <a:pPr algn="ctr"/>
            <a:r>
              <a:rPr lang="en-US" sz="2000" b="1">
                <a:solidFill>
                  <a:schemeClr val="bg1"/>
                </a:solidFill>
                <a:cs typeface="Calibri" panose="020F0502020204030204" pitchFamily="34" charset="0"/>
              </a:rPr>
              <a:t>Reasonable adjustments</a:t>
            </a:r>
          </a:p>
          <a:p>
            <a:pPr algn="ctr"/>
            <a:endParaRPr lang="en-US" sz="2000" b="1">
              <a:solidFill>
                <a:schemeClr val="bg1"/>
              </a:solidFill>
              <a:cs typeface="Calibri" panose="020F0502020204030204" pitchFamily="34" charset="0"/>
            </a:endParaRPr>
          </a:p>
        </p:txBody>
      </p:sp>
      <p:sp>
        <p:nvSpPr>
          <p:cNvPr id="27" name="Rectangle 26">
            <a:extLst>
              <a:ext uri="{FF2B5EF4-FFF2-40B4-BE49-F238E27FC236}">
                <a16:creationId xmlns:a16="http://schemas.microsoft.com/office/drawing/2014/main" id="{8AEA0407-B9D0-1843-90F8-57BF44D79E5C}"/>
              </a:ext>
            </a:extLst>
          </p:cNvPr>
          <p:cNvSpPr/>
          <p:nvPr/>
        </p:nvSpPr>
        <p:spPr>
          <a:xfrm rot="5400000">
            <a:off x="719977" y="4335184"/>
            <a:ext cx="1777998" cy="1489510"/>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9" name="TextBox 28">
            <a:extLst>
              <a:ext uri="{FF2B5EF4-FFF2-40B4-BE49-F238E27FC236}">
                <a16:creationId xmlns:a16="http://schemas.microsoft.com/office/drawing/2014/main" id="{43277C6B-633D-B84F-9AF0-E0FFF0FBF7AF}"/>
              </a:ext>
            </a:extLst>
          </p:cNvPr>
          <p:cNvSpPr txBox="1"/>
          <p:nvPr/>
        </p:nvSpPr>
        <p:spPr>
          <a:xfrm>
            <a:off x="989352" y="3522967"/>
            <a:ext cx="2757112" cy="2462213"/>
          </a:xfrm>
          <a:prstGeom prst="rect">
            <a:avLst/>
          </a:prstGeom>
          <a:noFill/>
        </p:spPr>
        <p:txBody>
          <a:bodyPr wrap="square" rtlCol="0">
            <a:spAutoFit/>
          </a:bodyPr>
          <a:lstStyle/>
          <a:p>
            <a:r>
              <a:rPr lang="en-GB" sz="2200">
                <a:latin typeface="Calibri" panose="020F0502020204030204" pitchFamily="34" charset="0"/>
                <a:cs typeface="Calibri" panose="020F0502020204030204" pitchFamily="34" charset="0"/>
              </a:rPr>
              <a:t>Where the person needs different provision to access the process, reasonable adjustments must be made.</a:t>
            </a:r>
            <a:endParaRPr lang="en-US" sz="220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A75799F4-7088-2B48-BBE6-59E1F52FF4A1}"/>
              </a:ext>
            </a:extLst>
          </p:cNvPr>
          <p:cNvSpPr/>
          <p:nvPr/>
        </p:nvSpPr>
        <p:spPr>
          <a:xfrm rot="5400000">
            <a:off x="4234153" y="2520165"/>
            <a:ext cx="3782563"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36" name="Rectangle 35">
            <a:extLst>
              <a:ext uri="{FF2B5EF4-FFF2-40B4-BE49-F238E27FC236}">
                <a16:creationId xmlns:a16="http://schemas.microsoft.com/office/drawing/2014/main" id="{F04E72F0-659E-CC4D-835A-0F6653DC33EB}"/>
              </a:ext>
            </a:extLst>
          </p:cNvPr>
          <p:cNvSpPr/>
          <p:nvPr/>
        </p:nvSpPr>
        <p:spPr>
          <a:xfrm rot="5400000">
            <a:off x="5528140" y="1226177"/>
            <a:ext cx="1194587" cy="3211062"/>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37" name="TextBox 36">
            <a:extLst>
              <a:ext uri="{FF2B5EF4-FFF2-40B4-BE49-F238E27FC236}">
                <a16:creationId xmlns:a16="http://schemas.microsoft.com/office/drawing/2014/main" id="{93FD81C6-B1CC-F946-BBF0-C05C9E61D696}"/>
              </a:ext>
            </a:extLst>
          </p:cNvPr>
          <p:cNvSpPr txBox="1"/>
          <p:nvPr/>
        </p:nvSpPr>
        <p:spPr>
          <a:xfrm>
            <a:off x="4519903" y="2328379"/>
            <a:ext cx="3211064" cy="1015663"/>
          </a:xfrm>
          <a:prstGeom prst="rect">
            <a:avLst/>
          </a:prstGeom>
          <a:solidFill>
            <a:srgbClr val="DD6003"/>
          </a:solidFill>
        </p:spPr>
        <p:txBody>
          <a:bodyPr wrap="square" rtlCol="0">
            <a:spAutoFit/>
          </a:bodyPr>
          <a:lstStyle/>
          <a:p>
            <a:pPr algn="ctr"/>
            <a:r>
              <a:rPr lang="en-US" sz="2000" b="1">
                <a:solidFill>
                  <a:schemeClr val="bg1"/>
                </a:solidFill>
                <a:cs typeface="Calibri" panose="020F0502020204030204" pitchFamily="34" charset="0"/>
              </a:rPr>
              <a:t>Step 2</a:t>
            </a:r>
          </a:p>
          <a:p>
            <a:pPr algn="ctr"/>
            <a:r>
              <a:rPr lang="en-US" sz="2000" b="1">
                <a:solidFill>
                  <a:schemeClr val="bg1"/>
                </a:solidFill>
                <a:cs typeface="Calibri" panose="020F0502020204030204" pitchFamily="34" charset="0"/>
              </a:rPr>
              <a:t>Substantial difficulty</a:t>
            </a:r>
          </a:p>
          <a:p>
            <a:pPr algn="ctr"/>
            <a:endParaRPr lang="en-US" sz="2000" b="1">
              <a:solidFill>
                <a:schemeClr val="bg1"/>
              </a:solidFill>
              <a:cs typeface="Calibri" panose="020F0502020204030204" pitchFamily="34" charset="0"/>
            </a:endParaRPr>
          </a:p>
        </p:txBody>
      </p:sp>
      <p:sp>
        <p:nvSpPr>
          <p:cNvPr id="38" name="TextBox 37">
            <a:extLst>
              <a:ext uri="{FF2B5EF4-FFF2-40B4-BE49-F238E27FC236}">
                <a16:creationId xmlns:a16="http://schemas.microsoft.com/office/drawing/2014/main" id="{E31D4090-44AA-224A-824D-75A4B7C13E89}"/>
              </a:ext>
            </a:extLst>
          </p:cNvPr>
          <p:cNvSpPr txBox="1"/>
          <p:nvPr/>
        </p:nvSpPr>
        <p:spPr>
          <a:xfrm>
            <a:off x="4560089" y="3522967"/>
            <a:ext cx="2968472" cy="3016210"/>
          </a:xfrm>
          <a:prstGeom prst="rect">
            <a:avLst/>
          </a:prstGeom>
          <a:noFill/>
        </p:spPr>
        <p:txBody>
          <a:bodyPr wrap="square" rtlCol="0">
            <a:spAutoFit/>
          </a:bodyPr>
          <a:lstStyle/>
          <a:p>
            <a:r>
              <a:rPr lang="en-GB" sz="2200">
                <a:latin typeface="Calibri" panose="020F0502020204030204" pitchFamily="34" charset="0"/>
                <a:cs typeface="Calibri" panose="020F0502020204030204" pitchFamily="34" charset="0"/>
              </a:rPr>
              <a:t>Difficulty</a:t>
            </a:r>
          </a:p>
          <a:p>
            <a:pPr marL="800100" lvl="1" indent="-342900">
              <a:buFont typeface="Arial" panose="020B0604020202020204" pitchFamily="34" charset="0"/>
              <a:buChar char="•"/>
            </a:pPr>
            <a:r>
              <a:rPr lang="en-GB" sz="2200">
                <a:latin typeface="Calibri" panose="020F0502020204030204" pitchFamily="34" charset="0"/>
                <a:cs typeface="Calibri" panose="020F0502020204030204" pitchFamily="34" charset="0"/>
              </a:rPr>
              <a:t>Understanding</a:t>
            </a:r>
          </a:p>
          <a:p>
            <a:pPr marL="800100" lvl="1" indent="-342900">
              <a:buFont typeface="Arial" panose="020B0604020202020204" pitchFamily="34" charset="0"/>
              <a:buChar char="•"/>
            </a:pPr>
            <a:r>
              <a:rPr lang="en-GB" sz="2200">
                <a:latin typeface="Calibri" panose="020F0502020204030204" pitchFamily="34" charset="0"/>
                <a:cs typeface="Calibri" panose="020F0502020204030204" pitchFamily="34" charset="0"/>
              </a:rPr>
              <a:t>Retaining</a:t>
            </a:r>
          </a:p>
          <a:p>
            <a:pPr marL="800100" lvl="1" indent="-342900">
              <a:buFont typeface="Arial" panose="020B0604020202020204" pitchFamily="34" charset="0"/>
              <a:buChar char="•"/>
            </a:pPr>
            <a:r>
              <a:rPr lang="en-GB" sz="2200">
                <a:latin typeface="Calibri" panose="020F0502020204030204" pitchFamily="34" charset="0"/>
                <a:cs typeface="Calibri" panose="020F0502020204030204" pitchFamily="34" charset="0"/>
              </a:rPr>
              <a:t>Weighing up</a:t>
            </a:r>
          </a:p>
          <a:p>
            <a:pPr marL="800100" lvl="1" indent="-342900">
              <a:buFont typeface="Arial" panose="020B0604020202020204" pitchFamily="34" charset="0"/>
              <a:buChar char="•"/>
            </a:pPr>
            <a:r>
              <a:rPr lang="en-GB" sz="2200">
                <a:latin typeface="Calibri" panose="020F0502020204030204" pitchFamily="34" charset="0"/>
                <a:cs typeface="Calibri" panose="020F0502020204030204" pitchFamily="34" charset="0"/>
              </a:rPr>
              <a:t>Communicating</a:t>
            </a:r>
          </a:p>
          <a:p>
            <a:r>
              <a:rPr lang="en-GB" sz="2200">
                <a:latin typeface="Calibri" panose="020F0502020204030204" pitchFamily="34" charset="0"/>
                <a:cs typeface="Calibri" panose="020F0502020204030204" pitchFamily="34" charset="0"/>
              </a:rPr>
              <a:t>information</a:t>
            </a:r>
            <a:r>
              <a:rPr lang="en-GB" sz="2400">
                <a:latin typeface="Calibri" panose="020F0502020204030204" pitchFamily="34" charset="0"/>
                <a:cs typeface="Calibri" panose="020F0502020204030204" pitchFamily="34" charset="0"/>
              </a:rPr>
              <a:t> </a:t>
            </a:r>
          </a:p>
          <a:p>
            <a:endParaRPr lang="en-GB" sz="2400">
              <a:solidFill>
                <a:srgbClr val="888888"/>
              </a:solidFill>
              <a:latin typeface="Calibri" panose="020F0502020204030204" pitchFamily="34" charset="0"/>
              <a:cs typeface="Calibri" panose="020F0502020204030204" pitchFamily="34" charset="0"/>
            </a:endParaRPr>
          </a:p>
          <a:p>
            <a:endParaRPr lang="en-US" sz="1600"/>
          </a:p>
          <a:p>
            <a:pPr marL="285750" indent="-285750">
              <a:buFont typeface="Arial" panose="020B0604020202020204" pitchFamily="34" charset="0"/>
              <a:buChar char="•"/>
            </a:pPr>
            <a:endParaRPr lang="en-US" sz="1600" b="1">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28683494-69D4-434B-9C82-CA4F54F57019}"/>
              </a:ext>
            </a:extLst>
          </p:cNvPr>
          <p:cNvSpPr/>
          <p:nvPr/>
        </p:nvSpPr>
        <p:spPr>
          <a:xfrm rot="5400000">
            <a:off x="7889836" y="2520165"/>
            <a:ext cx="3782563"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6" name="Rectangle 45">
            <a:extLst>
              <a:ext uri="{FF2B5EF4-FFF2-40B4-BE49-F238E27FC236}">
                <a16:creationId xmlns:a16="http://schemas.microsoft.com/office/drawing/2014/main" id="{6442F197-2F78-BD46-A571-8FE719618636}"/>
              </a:ext>
            </a:extLst>
          </p:cNvPr>
          <p:cNvSpPr/>
          <p:nvPr/>
        </p:nvSpPr>
        <p:spPr>
          <a:xfrm rot="5400000">
            <a:off x="9083579" y="1326422"/>
            <a:ext cx="1194588" cy="3010574"/>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7" name="TextBox 46">
            <a:extLst>
              <a:ext uri="{FF2B5EF4-FFF2-40B4-BE49-F238E27FC236}">
                <a16:creationId xmlns:a16="http://schemas.microsoft.com/office/drawing/2014/main" id="{02874DB8-1344-FD43-B347-EE13C5F48568}"/>
              </a:ext>
            </a:extLst>
          </p:cNvPr>
          <p:cNvSpPr txBox="1"/>
          <p:nvPr/>
        </p:nvSpPr>
        <p:spPr>
          <a:xfrm>
            <a:off x="8175586" y="2328379"/>
            <a:ext cx="3211064" cy="1015663"/>
          </a:xfrm>
          <a:prstGeom prst="rect">
            <a:avLst/>
          </a:prstGeom>
          <a:noFill/>
        </p:spPr>
        <p:txBody>
          <a:bodyPr wrap="square" rtlCol="0">
            <a:spAutoFit/>
          </a:bodyPr>
          <a:lstStyle/>
          <a:p>
            <a:pPr algn="ctr"/>
            <a:r>
              <a:rPr lang="en-US" sz="2000" b="1">
                <a:solidFill>
                  <a:schemeClr val="bg1"/>
                </a:solidFill>
                <a:cs typeface="Calibri" panose="020F0502020204030204" pitchFamily="34" charset="0"/>
              </a:rPr>
              <a:t>Step 3</a:t>
            </a:r>
          </a:p>
          <a:p>
            <a:pPr algn="ctr"/>
            <a:r>
              <a:rPr lang="en-US" sz="2000" b="1">
                <a:solidFill>
                  <a:schemeClr val="bg1"/>
                </a:solidFill>
                <a:cs typeface="Calibri" panose="020F0502020204030204" pitchFamily="34" charset="0"/>
              </a:rPr>
              <a:t>Supported involvement</a:t>
            </a:r>
          </a:p>
          <a:p>
            <a:pPr algn="ctr"/>
            <a:endParaRPr lang="en-US" sz="2000" b="1">
              <a:solidFill>
                <a:schemeClr val="bg1"/>
              </a:solidFill>
              <a:cs typeface="Calibri" panose="020F0502020204030204" pitchFamily="34" charset="0"/>
            </a:endParaRPr>
          </a:p>
        </p:txBody>
      </p:sp>
      <p:sp>
        <p:nvSpPr>
          <p:cNvPr id="48" name="TextBox 47">
            <a:extLst>
              <a:ext uri="{FF2B5EF4-FFF2-40B4-BE49-F238E27FC236}">
                <a16:creationId xmlns:a16="http://schemas.microsoft.com/office/drawing/2014/main" id="{3FCE21DA-B1CD-9A4C-B9B5-84E7EABF7DE0}"/>
              </a:ext>
            </a:extLst>
          </p:cNvPr>
          <p:cNvSpPr txBox="1"/>
          <p:nvPr/>
        </p:nvSpPr>
        <p:spPr>
          <a:xfrm>
            <a:off x="8215767" y="3429001"/>
            <a:ext cx="2783189" cy="2646878"/>
          </a:xfrm>
          <a:prstGeom prst="rect">
            <a:avLst/>
          </a:prstGeom>
          <a:noFill/>
        </p:spPr>
        <p:txBody>
          <a:bodyPr wrap="square" rtlCol="0">
            <a:spAutoFit/>
          </a:bodyPr>
          <a:lstStyle/>
          <a:p>
            <a:r>
              <a:rPr lang="en-GB" altLang="en-US" sz="2200"/>
              <a:t>If the person has substantial difficulty, an appropriate person or independent advocate should support them. </a:t>
            </a:r>
          </a:p>
          <a:p>
            <a:pPr marL="285750" lvl="0" indent="-285750">
              <a:buFont typeface="Arial" panose="020B0604020202020204" pitchFamily="34" charset="0"/>
              <a:buChar char="•"/>
            </a:pPr>
            <a:endParaRPr lang="en-US"/>
          </a:p>
          <a:p>
            <a:endParaRPr lang="en-US" sz="1600" b="1">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09C9AAB2-8435-4584-B952-8D1A29EDDF5B}"/>
              </a:ext>
            </a:extLst>
          </p:cNvPr>
          <p:cNvPicPr>
            <a:picLocks noChangeAspect="1"/>
          </p:cNvPicPr>
          <p:nvPr/>
        </p:nvPicPr>
        <p:blipFill>
          <a:blip r:embed="rId3"/>
          <a:stretch>
            <a:fillRect/>
          </a:stretch>
        </p:blipFill>
        <p:spPr>
          <a:xfrm>
            <a:off x="115414" y="76455"/>
            <a:ext cx="1570512" cy="760786"/>
          </a:xfrm>
          <a:prstGeom prst="rect">
            <a:avLst/>
          </a:prstGeom>
        </p:spPr>
      </p:pic>
    </p:spTree>
    <p:extLst>
      <p:ext uri="{BB962C8B-B14F-4D97-AF65-F5344CB8AC3E}">
        <p14:creationId xmlns:p14="http://schemas.microsoft.com/office/powerpoint/2010/main" val="103139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0A5E92-9453-C74E-91DC-46F6F42A35F3}"/>
              </a:ext>
            </a:extLst>
          </p:cNvPr>
          <p:cNvSpPr/>
          <p:nvPr/>
        </p:nvSpPr>
        <p:spPr>
          <a:xfrm>
            <a:off x="504058" y="108861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0" name="TextBox 9">
            <a:extLst>
              <a:ext uri="{FF2B5EF4-FFF2-40B4-BE49-F238E27FC236}">
                <a16:creationId xmlns:a16="http://schemas.microsoft.com/office/drawing/2014/main" id="{F8B73DFA-690A-C84B-8709-11DA6C3BF2DD}"/>
              </a:ext>
            </a:extLst>
          </p:cNvPr>
          <p:cNvSpPr txBox="1"/>
          <p:nvPr/>
        </p:nvSpPr>
        <p:spPr>
          <a:xfrm>
            <a:off x="271129" y="1720840"/>
            <a:ext cx="7501272" cy="6063198"/>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Supported involvement criteria:</a:t>
            </a:r>
          </a:p>
          <a:p>
            <a:r>
              <a:rPr lang="en-US" sz="2400" b="1" dirty="0">
                <a:solidFill>
                  <a:srgbClr val="DD6003"/>
                </a:solidFill>
                <a:latin typeface="Calibri" panose="020F0502020204030204" pitchFamily="34" charset="0"/>
                <a:cs typeface="Calibri" panose="020F0502020204030204" pitchFamily="34" charset="0"/>
              </a:rPr>
              <a:t>Appropriate person</a:t>
            </a:r>
            <a:endParaRPr lang="en-US" sz="2400" b="1" dirty="0">
              <a:solidFill>
                <a:srgbClr val="888888"/>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Support and represent the person’s wishes</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Facilitate the persons involvement</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Person has a choice</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Objective, involved, present and available</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Understand the process themselves</a:t>
            </a:r>
          </a:p>
          <a:p>
            <a:pPr marL="457200" indent="-457200">
              <a:buFont typeface="Arial" panose="020B0604020202020204" pitchFamily="34" charset="0"/>
              <a:buChar char="•"/>
            </a:pPr>
            <a:r>
              <a:rPr lang="en-US" sz="2400" b="1" dirty="0">
                <a:solidFill>
                  <a:srgbClr val="888888"/>
                </a:solidFill>
                <a:latin typeface="Calibri" panose="020F0502020204030204" pitchFamily="34" charset="0"/>
                <a:cs typeface="Calibri" panose="020F0502020204030204" pitchFamily="34" charset="0"/>
              </a:rPr>
              <a:t>Can’t be providing care or treatment in a professional way</a:t>
            </a:r>
          </a:p>
          <a:p>
            <a:r>
              <a:rPr lang="en-US" sz="2400" b="1" dirty="0">
                <a:solidFill>
                  <a:srgbClr val="DD6003"/>
                </a:solidFill>
                <a:latin typeface="Calibri" panose="020F0502020204030204" pitchFamily="34" charset="0"/>
                <a:cs typeface="Calibri" panose="020F0502020204030204" pitchFamily="34" charset="0"/>
              </a:rPr>
              <a:t>Independent advocate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Where there is no appropriate person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Can’t be providing care and treatment in a professional capacity</a:t>
            </a:r>
          </a:p>
          <a:p>
            <a:pPr marL="457200" indent="-457200">
              <a:buFont typeface="Arial" panose="020B0604020202020204" pitchFamily="34" charset="0"/>
              <a:buChar char="•"/>
            </a:pPr>
            <a:endParaRPr lang="en-US" sz="2400" b="1" dirty="0">
              <a:solidFill>
                <a:srgbClr val="888888"/>
              </a:solidFill>
              <a:latin typeface="Calibri" panose="020F0502020204030204" pitchFamily="34" charset="0"/>
              <a:cs typeface="Calibri" panose="020F0502020204030204" pitchFamily="34" charset="0"/>
            </a:endParaRPr>
          </a:p>
          <a:p>
            <a:br>
              <a:rPr lang="en-US" sz="2400" b="1" dirty="0">
                <a:solidFill>
                  <a:srgbClr val="888888"/>
                </a:solidFill>
                <a:latin typeface="Calibri" panose="020F0502020204030204" pitchFamily="34" charset="0"/>
                <a:cs typeface="Calibri" panose="020F0502020204030204" pitchFamily="34" charset="0"/>
              </a:rPr>
            </a:br>
            <a:endParaRPr lang="en-US" sz="2400" b="1" dirty="0">
              <a:solidFill>
                <a:srgbClr val="888888"/>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1D84D294-8B24-4E2E-8BD4-47A8144A7D9B}"/>
              </a:ext>
            </a:extLst>
          </p:cNvPr>
          <p:cNvPicPr>
            <a:picLocks noChangeAspect="1"/>
          </p:cNvPicPr>
          <p:nvPr/>
        </p:nvPicPr>
        <p:blipFill>
          <a:blip r:embed="rId3"/>
          <a:stretch>
            <a:fillRect/>
          </a:stretch>
        </p:blipFill>
        <p:spPr>
          <a:xfrm>
            <a:off x="271128" y="110456"/>
            <a:ext cx="1570512" cy="760786"/>
          </a:xfrm>
          <a:prstGeom prst="rect">
            <a:avLst/>
          </a:prstGeom>
        </p:spPr>
      </p:pic>
      <p:pic>
        <p:nvPicPr>
          <p:cNvPr id="13" name="Picture 12">
            <a:extLst>
              <a:ext uri="{FF2B5EF4-FFF2-40B4-BE49-F238E27FC236}">
                <a16:creationId xmlns:a16="http://schemas.microsoft.com/office/drawing/2014/main" id="{D191FA79-17B2-4A1C-9567-701085852D61}"/>
              </a:ext>
            </a:extLst>
          </p:cNvPr>
          <p:cNvPicPr>
            <a:picLocks noChangeAspect="1"/>
          </p:cNvPicPr>
          <p:nvPr/>
        </p:nvPicPr>
        <p:blipFill>
          <a:blip r:embed="rId4"/>
          <a:srcRect/>
          <a:stretch/>
        </p:blipFill>
        <p:spPr>
          <a:xfrm>
            <a:off x="7545608" y="2004549"/>
            <a:ext cx="4142333" cy="2760881"/>
          </a:xfrm>
          <a:prstGeom prst="rect">
            <a:avLst/>
          </a:prstGeom>
        </p:spPr>
      </p:pic>
    </p:spTree>
    <p:extLst>
      <p:ext uri="{BB962C8B-B14F-4D97-AF65-F5344CB8AC3E}">
        <p14:creationId xmlns:p14="http://schemas.microsoft.com/office/powerpoint/2010/main" val="269467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0A5E92-9453-C74E-91DC-46F6F42A35F3}"/>
              </a:ext>
            </a:extLst>
          </p:cNvPr>
          <p:cNvSpPr/>
          <p:nvPr/>
        </p:nvSpPr>
        <p:spPr>
          <a:xfrm>
            <a:off x="504058" y="108861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15" name="Picture 14">
            <a:extLst>
              <a:ext uri="{FF2B5EF4-FFF2-40B4-BE49-F238E27FC236}">
                <a16:creationId xmlns:a16="http://schemas.microsoft.com/office/drawing/2014/main" id="{1D84D294-8B24-4E2E-8BD4-47A8144A7D9B}"/>
              </a:ext>
            </a:extLst>
          </p:cNvPr>
          <p:cNvPicPr>
            <a:picLocks noChangeAspect="1"/>
          </p:cNvPicPr>
          <p:nvPr/>
        </p:nvPicPr>
        <p:blipFill>
          <a:blip r:embed="rId3"/>
          <a:stretch>
            <a:fillRect/>
          </a:stretch>
        </p:blipFill>
        <p:spPr>
          <a:xfrm>
            <a:off x="271128" y="110456"/>
            <a:ext cx="1570512" cy="760786"/>
          </a:xfrm>
          <a:prstGeom prst="rect">
            <a:avLst/>
          </a:prstGeom>
        </p:spPr>
      </p:pic>
      <p:sp>
        <p:nvSpPr>
          <p:cNvPr id="2" name="TextBox 1">
            <a:extLst>
              <a:ext uri="{FF2B5EF4-FFF2-40B4-BE49-F238E27FC236}">
                <a16:creationId xmlns:a16="http://schemas.microsoft.com/office/drawing/2014/main" id="{67237D05-3F68-445E-871C-76A0DFB16F05}"/>
              </a:ext>
            </a:extLst>
          </p:cNvPr>
          <p:cNvSpPr txBox="1"/>
          <p:nvPr/>
        </p:nvSpPr>
        <p:spPr>
          <a:xfrm>
            <a:off x="1044058" y="1142619"/>
            <a:ext cx="9484989" cy="584775"/>
          </a:xfrm>
          <a:prstGeom prst="rect">
            <a:avLst/>
          </a:prstGeom>
          <a:noFill/>
        </p:spPr>
        <p:txBody>
          <a:bodyPr wrap="square" rtlCol="0">
            <a:spAutoFit/>
          </a:bodyPr>
          <a:lstStyle/>
          <a:p>
            <a:r>
              <a:rPr lang="en-US" sz="3200" b="1">
                <a:solidFill>
                  <a:srgbClr val="DD6003"/>
                </a:solidFill>
              </a:rPr>
              <a:t>Assessments and reviews – very distinct processes</a:t>
            </a:r>
            <a:endParaRPr lang="en-GB" sz="3200" b="1">
              <a:solidFill>
                <a:srgbClr val="DD6003"/>
              </a:solidFill>
            </a:endParaRPr>
          </a:p>
        </p:txBody>
      </p:sp>
      <p:sp>
        <p:nvSpPr>
          <p:cNvPr id="4" name="TextBox 3">
            <a:extLst>
              <a:ext uri="{FF2B5EF4-FFF2-40B4-BE49-F238E27FC236}">
                <a16:creationId xmlns:a16="http://schemas.microsoft.com/office/drawing/2014/main" id="{AF8FF56E-3E92-4629-AA75-92C817D08671}"/>
              </a:ext>
            </a:extLst>
          </p:cNvPr>
          <p:cNvSpPr txBox="1"/>
          <p:nvPr/>
        </p:nvSpPr>
        <p:spPr>
          <a:xfrm>
            <a:off x="1044058" y="1781394"/>
            <a:ext cx="4518542" cy="2431435"/>
          </a:xfrm>
          <a:prstGeom prst="rect">
            <a:avLst/>
          </a:prstGeom>
          <a:solidFill>
            <a:srgbClr val="E9EBF3"/>
          </a:solidFill>
          <a:ln>
            <a:solidFill>
              <a:schemeClr val="accent1"/>
            </a:solidFill>
          </a:ln>
        </p:spPr>
        <p:txBody>
          <a:bodyPr wrap="square" rtlCol="0">
            <a:spAutoFit/>
          </a:bodyPr>
          <a:lstStyle/>
          <a:p>
            <a:r>
              <a:rPr lang="en-US" sz="3200" b="1"/>
              <a:t>Assessments</a:t>
            </a:r>
            <a:endParaRPr lang="en-US" sz="2400"/>
          </a:p>
          <a:p>
            <a:endParaRPr lang="en-US" sz="2400"/>
          </a:p>
          <a:p>
            <a:r>
              <a:rPr lang="en-US" sz="2400"/>
              <a:t>New or when needs have changed</a:t>
            </a:r>
          </a:p>
          <a:p>
            <a:endParaRPr lang="en-US" sz="2400">
              <a:solidFill>
                <a:srgbClr val="888888"/>
              </a:solidFill>
            </a:endParaRPr>
          </a:p>
          <a:p>
            <a:endParaRPr lang="en-US" sz="2400">
              <a:solidFill>
                <a:srgbClr val="DD6003"/>
              </a:solidFill>
            </a:endParaRPr>
          </a:p>
          <a:p>
            <a:endParaRPr lang="en-GB" sz="2400">
              <a:solidFill>
                <a:srgbClr val="888888"/>
              </a:solidFill>
            </a:endParaRPr>
          </a:p>
        </p:txBody>
      </p:sp>
      <p:sp>
        <p:nvSpPr>
          <p:cNvPr id="6" name="TextBox 5">
            <a:extLst>
              <a:ext uri="{FF2B5EF4-FFF2-40B4-BE49-F238E27FC236}">
                <a16:creationId xmlns:a16="http://schemas.microsoft.com/office/drawing/2014/main" id="{947AB94D-E4DD-4018-8095-BCEDB6B75A7F}"/>
              </a:ext>
            </a:extLst>
          </p:cNvPr>
          <p:cNvSpPr txBox="1"/>
          <p:nvPr/>
        </p:nvSpPr>
        <p:spPr>
          <a:xfrm>
            <a:off x="6446521" y="1727394"/>
            <a:ext cx="4506216" cy="3816429"/>
          </a:xfrm>
          <a:prstGeom prst="rect">
            <a:avLst/>
          </a:prstGeom>
          <a:solidFill>
            <a:srgbClr val="E9EBF3"/>
          </a:solidFill>
          <a:ln>
            <a:solidFill>
              <a:schemeClr val="accent1"/>
            </a:solidFill>
          </a:ln>
        </p:spPr>
        <p:txBody>
          <a:bodyPr wrap="square" rtlCol="0">
            <a:spAutoFit/>
          </a:bodyPr>
          <a:lstStyle/>
          <a:p>
            <a:r>
              <a:rPr lang="en-US" sz="3200" b="1"/>
              <a:t>Reviews</a:t>
            </a:r>
          </a:p>
          <a:p>
            <a:endParaRPr lang="en-US" sz="2400"/>
          </a:p>
          <a:p>
            <a:r>
              <a:rPr lang="en-US" sz="2400"/>
              <a:t>Check and tweak</a:t>
            </a:r>
          </a:p>
          <a:p>
            <a:endParaRPr lang="en-US" sz="2400"/>
          </a:p>
          <a:p>
            <a:r>
              <a:rPr lang="en-US" sz="2400"/>
              <a:t>6 weeks after a new package of care and then at least every 12 months</a:t>
            </a:r>
          </a:p>
          <a:p>
            <a:endParaRPr lang="en-US" sz="2400"/>
          </a:p>
          <a:p>
            <a:r>
              <a:rPr lang="en-US" sz="2400"/>
              <a:t>Any other time as necessary </a:t>
            </a:r>
          </a:p>
          <a:p>
            <a:endParaRPr lang="en-GB" b="1">
              <a:solidFill>
                <a:srgbClr val="888888"/>
              </a:solidFill>
            </a:endParaRPr>
          </a:p>
        </p:txBody>
      </p:sp>
    </p:spTree>
    <p:extLst>
      <p:ext uri="{BB962C8B-B14F-4D97-AF65-F5344CB8AC3E}">
        <p14:creationId xmlns:p14="http://schemas.microsoft.com/office/powerpoint/2010/main" val="96935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0A5E92-9453-C74E-91DC-46F6F42A35F3}"/>
              </a:ext>
            </a:extLst>
          </p:cNvPr>
          <p:cNvSpPr/>
          <p:nvPr/>
        </p:nvSpPr>
        <p:spPr>
          <a:xfrm>
            <a:off x="504058" y="108861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0" name="TextBox 9">
            <a:extLst>
              <a:ext uri="{FF2B5EF4-FFF2-40B4-BE49-F238E27FC236}">
                <a16:creationId xmlns:a16="http://schemas.microsoft.com/office/drawing/2014/main" id="{F8B73DFA-690A-C84B-8709-11DA6C3BF2DD}"/>
              </a:ext>
            </a:extLst>
          </p:cNvPr>
          <p:cNvSpPr txBox="1"/>
          <p:nvPr/>
        </p:nvSpPr>
        <p:spPr>
          <a:xfrm>
            <a:off x="271129" y="1359996"/>
            <a:ext cx="5702952" cy="830997"/>
          </a:xfrm>
          <a:prstGeom prst="rect">
            <a:avLst/>
          </a:prstGeom>
          <a:noFill/>
        </p:spPr>
        <p:txBody>
          <a:bodyPr wrap="square" rtlCol="0">
            <a:spAutoFit/>
          </a:bodyPr>
          <a:lstStyle/>
          <a:p>
            <a:r>
              <a:rPr lang="en-US" sz="4800" b="1">
                <a:solidFill>
                  <a:srgbClr val="DD6003"/>
                </a:solidFill>
                <a:latin typeface="Calibri" panose="020F0502020204030204" pitchFamily="34" charset="0"/>
                <a:cs typeface="Calibri" panose="020F0502020204030204" pitchFamily="34" charset="0"/>
              </a:rPr>
              <a:t>Stage 2 - Eligibility </a:t>
            </a:r>
          </a:p>
        </p:txBody>
      </p:sp>
      <p:pic>
        <p:nvPicPr>
          <p:cNvPr id="15" name="Picture 14">
            <a:extLst>
              <a:ext uri="{FF2B5EF4-FFF2-40B4-BE49-F238E27FC236}">
                <a16:creationId xmlns:a16="http://schemas.microsoft.com/office/drawing/2014/main" id="{1D84D294-8B24-4E2E-8BD4-47A8144A7D9B}"/>
              </a:ext>
            </a:extLst>
          </p:cNvPr>
          <p:cNvPicPr>
            <a:picLocks noChangeAspect="1"/>
          </p:cNvPicPr>
          <p:nvPr/>
        </p:nvPicPr>
        <p:blipFill>
          <a:blip r:embed="rId3"/>
          <a:stretch>
            <a:fillRect/>
          </a:stretch>
        </p:blipFill>
        <p:spPr>
          <a:xfrm>
            <a:off x="271128" y="110456"/>
            <a:ext cx="1570512" cy="760786"/>
          </a:xfrm>
          <a:prstGeom prst="rect">
            <a:avLst/>
          </a:prstGeom>
        </p:spPr>
      </p:pic>
      <p:pic>
        <p:nvPicPr>
          <p:cNvPr id="13" name="Picture 12">
            <a:extLst>
              <a:ext uri="{FF2B5EF4-FFF2-40B4-BE49-F238E27FC236}">
                <a16:creationId xmlns:a16="http://schemas.microsoft.com/office/drawing/2014/main" id="{D191FA79-17B2-4A1C-9567-701085852D61}"/>
              </a:ext>
            </a:extLst>
          </p:cNvPr>
          <p:cNvPicPr>
            <a:picLocks noChangeAspect="1"/>
          </p:cNvPicPr>
          <p:nvPr/>
        </p:nvPicPr>
        <p:blipFill>
          <a:blip r:embed="rId4"/>
          <a:srcRect/>
          <a:stretch/>
        </p:blipFill>
        <p:spPr>
          <a:xfrm>
            <a:off x="6690760" y="2467519"/>
            <a:ext cx="4997181" cy="3330641"/>
          </a:xfrm>
          <a:prstGeom prst="rect">
            <a:avLst/>
          </a:prstGeom>
        </p:spPr>
      </p:pic>
      <p:sp>
        <p:nvSpPr>
          <p:cNvPr id="2" name="TextBox 1">
            <a:extLst>
              <a:ext uri="{FF2B5EF4-FFF2-40B4-BE49-F238E27FC236}">
                <a16:creationId xmlns:a16="http://schemas.microsoft.com/office/drawing/2014/main" id="{4B8EDEE2-BC82-4309-8BBA-E8453F3EDB95}"/>
              </a:ext>
            </a:extLst>
          </p:cNvPr>
          <p:cNvSpPr txBox="1"/>
          <p:nvPr/>
        </p:nvSpPr>
        <p:spPr>
          <a:xfrm>
            <a:off x="179688" y="2333381"/>
            <a:ext cx="6068712" cy="3693319"/>
          </a:xfrm>
          <a:prstGeom prst="rect">
            <a:avLst/>
          </a:prstGeom>
          <a:noFill/>
        </p:spPr>
        <p:txBody>
          <a:bodyPr wrap="square" rtlCol="0">
            <a:spAutoFit/>
          </a:bodyPr>
          <a:lstStyle/>
          <a:p>
            <a:pPr marL="457200" indent="-457200">
              <a:buFont typeface="Arial" panose="020B0604020202020204" pitchFamily="34" charset="0"/>
              <a:buChar char="•"/>
              <a:defRPr/>
            </a:pPr>
            <a:r>
              <a:rPr lang="en-GB" altLang="en-US" sz="2400" dirty="0">
                <a:latin typeface="Calibri" panose="020F0502020204030204" pitchFamily="34" charset="0"/>
                <a:cs typeface="Calibri" panose="020F0502020204030204" pitchFamily="34" charset="0"/>
              </a:rPr>
              <a:t>The assessment identifies all of a person’s needs</a:t>
            </a:r>
            <a:br>
              <a:rPr lang="en-GB" altLang="en-US" sz="2400" dirty="0">
                <a:latin typeface="Calibri" panose="020F0502020204030204" pitchFamily="34" charset="0"/>
                <a:cs typeface="Calibri" panose="020F0502020204030204" pitchFamily="34" charset="0"/>
              </a:rPr>
            </a:br>
            <a:endParaRPr lang="en-GB" altLang="en-US"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defRPr/>
            </a:pPr>
            <a:r>
              <a:rPr lang="en-GB" altLang="en-US" sz="2400" dirty="0">
                <a:latin typeface="Calibri" panose="020F0502020204030204" pitchFamily="34" charset="0"/>
                <a:cs typeface="Calibri" panose="020F0502020204030204" pitchFamily="34" charset="0"/>
              </a:rPr>
              <a:t>However, local authorities are not required to meet all of these ‘presenting needs’ – only eligible needs</a:t>
            </a:r>
            <a:br>
              <a:rPr lang="en-GB" altLang="en-US" sz="2400" dirty="0">
                <a:latin typeface="Calibri" panose="020F0502020204030204" pitchFamily="34" charset="0"/>
                <a:cs typeface="Calibri" panose="020F0502020204030204" pitchFamily="34" charset="0"/>
              </a:rPr>
            </a:br>
            <a:endParaRPr lang="en-GB" altLang="en-US"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defRPr/>
            </a:pPr>
            <a:r>
              <a:rPr lang="en-US" altLang="en-US" sz="2400" dirty="0">
                <a:latin typeface="Calibri" panose="020F0502020204030204" pitchFamily="34" charset="0"/>
                <a:cs typeface="Calibri" panose="020F0502020204030204" pitchFamily="34" charset="0"/>
              </a:rPr>
              <a:t>Eligible needs are those needs which a local authority MUST meet</a:t>
            </a:r>
          </a:p>
          <a:p>
            <a:endParaRPr lang="en-GB" dirty="0"/>
          </a:p>
        </p:txBody>
      </p:sp>
    </p:spTree>
    <p:extLst>
      <p:ext uri="{BB962C8B-B14F-4D97-AF65-F5344CB8AC3E}">
        <p14:creationId xmlns:p14="http://schemas.microsoft.com/office/powerpoint/2010/main" val="197581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2EAEAE-8D10-9F4B-A806-7341A313A85D}"/>
              </a:ext>
            </a:extLst>
          </p:cNvPr>
          <p:cNvSpPr txBox="1"/>
          <p:nvPr/>
        </p:nvSpPr>
        <p:spPr>
          <a:xfrm>
            <a:off x="634112" y="1457719"/>
            <a:ext cx="5576915" cy="6678751"/>
          </a:xfrm>
          <a:prstGeom prst="rect">
            <a:avLst/>
          </a:prstGeom>
          <a:noFill/>
        </p:spPr>
        <p:txBody>
          <a:bodyPr wrap="square" rtlCol="0">
            <a:spAutoFit/>
          </a:bodyPr>
          <a:lstStyle/>
          <a:p>
            <a:r>
              <a:rPr lang="en-US" sz="3600" b="1" dirty="0">
                <a:cs typeface="Calibri" panose="020F0502020204030204" pitchFamily="34" charset="0"/>
              </a:rPr>
              <a:t>QUESTION:</a:t>
            </a:r>
          </a:p>
          <a:p>
            <a:endParaRPr lang="en-US" sz="3600" b="1" u="sng" dirty="0">
              <a:solidFill>
                <a:schemeClr val="accent6">
                  <a:lumMod val="75000"/>
                </a:schemeClr>
              </a:solidFill>
              <a:cs typeface="Calibri" panose="020F0502020204030204" pitchFamily="34" charset="0"/>
            </a:endParaRPr>
          </a:p>
          <a:p>
            <a:r>
              <a:rPr lang="en-GB" sz="3600" b="1" dirty="0">
                <a:solidFill>
                  <a:srgbClr val="DD6003"/>
                </a:solidFill>
                <a:cs typeface="Calibri" panose="020F0502020204030204" pitchFamily="34" charset="0"/>
              </a:rPr>
              <a:t>What is the predicted local council budget shortfall for 2023? </a:t>
            </a:r>
            <a:r>
              <a:rPr lang="en-US" sz="3600" b="1" dirty="0">
                <a:solidFill>
                  <a:srgbClr val="DD6003"/>
                </a:solidFill>
                <a:cs typeface="Calibri" panose="020F0502020204030204" pitchFamily="34" charset="0"/>
              </a:rPr>
              <a:t> </a:t>
            </a:r>
          </a:p>
          <a:p>
            <a:endParaRPr lang="en-US" sz="3600" b="1" dirty="0">
              <a:solidFill>
                <a:srgbClr val="DD6003"/>
              </a:solidFill>
              <a:cs typeface="Calibri" panose="020F0502020204030204" pitchFamily="34" charset="0"/>
            </a:endParaRPr>
          </a:p>
          <a:p>
            <a:pPr algn="l" rtl="0" fontAlgn="base"/>
            <a:r>
              <a:rPr lang="en-US" sz="3600" dirty="0">
                <a:solidFill>
                  <a:srgbClr val="DD6003"/>
                </a:solidFill>
                <a:cs typeface="Calibri" panose="020F0502020204030204" pitchFamily="34" charset="0"/>
              </a:rPr>
              <a:t>£1.8 bn </a:t>
            </a:r>
          </a:p>
          <a:p>
            <a:pPr algn="l" rtl="0" fontAlgn="base"/>
            <a:r>
              <a:rPr lang="en-US" sz="3600" dirty="0">
                <a:solidFill>
                  <a:srgbClr val="DD6003"/>
                </a:solidFill>
                <a:cs typeface="Calibri" panose="020F0502020204030204" pitchFamily="34" charset="0"/>
              </a:rPr>
              <a:t>£2.5 bn </a:t>
            </a:r>
          </a:p>
          <a:p>
            <a:pPr algn="l" rtl="0" fontAlgn="base"/>
            <a:r>
              <a:rPr lang="en-US" sz="3600" dirty="0">
                <a:solidFill>
                  <a:srgbClr val="DD6003"/>
                </a:solidFill>
                <a:cs typeface="Calibri" panose="020F0502020204030204" pitchFamily="34" charset="0"/>
              </a:rPr>
              <a:t>£3.2 bn </a:t>
            </a:r>
          </a:p>
          <a:p>
            <a:endParaRPr lang="en-US" sz="3200" dirty="0">
              <a:solidFill>
                <a:srgbClr val="888888"/>
              </a:solidFill>
              <a:cs typeface="Calibri" panose="020F0502020204030204" pitchFamily="34" charset="0"/>
            </a:endParaRPr>
          </a:p>
          <a:p>
            <a:endParaRPr lang="en-US" sz="3600" b="1" dirty="0">
              <a:solidFill>
                <a:srgbClr val="888888"/>
              </a:solidFill>
              <a:cs typeface="Calibri" panose="020F0502020204030204" pitchFamily="34" charset="0"/>
            </a:endParaRPr>
          </a:p>
          <a:p>
            <a:endParaRPr lang="en-US" sz="3600" dirty="0">
              <a:solidFill>
                <a:srgbClr val="888888"/>
              </a:solidFill>
              <a:cs typeface="Calibri" panose="020F0502020204030204" pitchFamily="34" charset="0"/>
            </a:endParaRPr>
          </a:p>
        </p:txBody>
      </p:sp>
      <p:sp>
        <p:nvSpPr>
          <p:cNvPr id="14" name="Rectangle 13">
            <a:extLst>
              <a:ext uri="{FF2B5EF4-FFF2-40B4-BE49-F238E27FC236}">
                <a16:creationId xmlns:a16="http://schemas.microsoft.com/office/drawing/2014/main" id="{5EB92B2D-F1CD-754B-AB25-FAE5BF8BC5D9}"/>
              </a:ext>
            </a:extLst>
          </p:cNvPr>
          <p:cNvSpPr/>
          <p:nvPr/>
        </p:nvSpPr>
        <p:spPr>
          <a:xfrm>
            <a:off x="864226" y="134945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2" name="Picture 1">
            <a:extLst>
              <a:ext uri="{FF2B5EF4-FFF2-40B4-BE49-F238E27FC236}">
                <a16:creationId xmlns:a16="http://schemas.microsoft.com/office/drawing/2014/main" id="{93BF05A2-9FF1-9046-A7CF-CAF9E23FE81A}"/>
              </a:ext>
            </a:extLst>
          </p:cNvPr>
          <p:cNvPicPr>
            <a:picLocks noChangeAspect="1"/>
          </p:cNvPicPr>
          <p:nvPr/>
        </p:nvPicPr>
        <p:blipFill>
          <a:blip r:embed="rId3"/>
          <a:stretch>
            <a:fillRect/>
          </a:stretch>
        </p:blipFill>
        <p:spPr>
          <a:xfrm>
            <a:off x="4339992" y="3257783"/>
            <a:ext cx="5921317" cy="2873828"/>
          </a:xfrm>
          <a:prstGeom prst="rect">
            <a:avLst/>
          </a:prstGeom>
        </p:spPr>
      </p:pic>
      <p:pic>
        <p:nvPicPr>
          <p:cNvPr id="9" name="Picture 8">
            <a:extLst>
              <a:ext uri="{FF2B5EF4-FFF2-40B4-BE49-F238E27FC236}">
                <a16:creationId xmlns:a16="http://schemas.microsoft.com/office/drawing/2014/main" id="{68B2D676-EF19-4961-8CE1-8FEC7A07F8AF}"/>
              </a:ext>
            </a:extLst>
          </p:cNvPr>
          <p:cNvPicPr>
            <a:picLocks noChangeAspect="1"/>
          </p:cNvPicPr>
          <p:nvPr/>
        </p:nvPicPr>
        <p:blipFill>
          <a:blip r:embed="rId4"/>
          <a:stretch>
            <a:fillRect/>
          </a:stretch>
        </p:blipFill>
        <p:spPr>
          <a:xfrm>
            <a:off x="271128" y="110456"/>
            <a:ext cx="1570512" cy="760786"/>
          </a:xfrm>
          <a:prstGeom prst="rect">
            <a:avLst/>
          </a:prstGeom>
        </p:spPr>
      </p:pic>
      <p:pic>
        <p:nvPicPr>
          <p:cNvPr id="1028" name="Picture 4" descr="question Icon 781758">
            <a:extLst>
              <a:ext uri="{FF2B5EF4-FFF2-40B4-BE49-F238E27FC236}">
                <a16:creationId xmlns:a16="http://schemas.microsoft.com/office/drawing/2014/main" id="{CF696775-8CCE-932B-D142-CE3908226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4407" y="133187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58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7210D4-4A9A-6943-BCF6-7BA031ABC199}"/>
              </a:ext>
            </a:extLst>
          </p:cNvPr>
          <p:cNvSpPr/>
          <p:nvPr/>
        </p:nvSpPr>
        <p:spPr>
          <a:xfrm rot="5400000">
            <a:off x="578473" y="2520165"/>
            <a:ext cx="3782563"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0" name="Rectangle 19">
            <a:extLst>
              <a:ext uri="{FF2B5EF4-FFF2-40B4-BE49-F238E27FC236}">
                <a16:creationId xmlns:a16="http://schemas.microsoft.com/office/drawing/2014/main" id="{0D21C2E9-DCFE-D24F-B09B-19DF69F8D5A5}"/>
              </a:ext>
            </a:extLst>
          </p:cNvPr>
          <p:cNvSpPr/>
          <p:nvPr/>
        </p:nvSpPr>
        <p:spPr>
          <a:xfrm rot="5400000">
            <a:off x="1872459" y="1226177"/>
            <a:ext cx="1194586" cy="3211061"/>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3" name="TextBox 12">
            <a:extLst>
              <a:ext uri="{FF2B5EF4-FFF2-40B4-BE49-F238E27FC236}">
                <a16:creationId xmlns:a16="http://schemas.microsoft.com/office/drawing/2014/main" id="{4C2EAEAE-8D10-9F4B-A806-7341A313A85D}"/>
              </a:ext>
            </a:extLst>
          </p:cNvPr>
          <p:cNvSpPr txBox="1"/>
          <p:nvPr/>
        </p:nvSpPr>
        <p:spPr>
          <a:xfrm>
            <a:off x="786383" y="1439482"/>
            <a:ext cx="10600265" cy="954236"/>
          </a:xfrm>
          <a:prstGeom prst="rect">
            <a:avLst/>
          </a:prstGeom>
          <a:noFill/>
        </p:spPr>
        <p:txBody>
          <a:bodyPr wrap="square" rtlCol="0">
            <a:spAutoFit/>
          </a:bodyPr>
          <a:lstStyle/>
          <a:p>
            <a:r>
              <a:rPr lang="en-US" sz="2800" b="1">
                <a:solidFill>
                  <a:srgbClr val="DD6003"/>
                </a:solidFill>
              </a:rPr>
              <a:t>The National Eligibility Framework – the 3-step process</a:t>
            </a:r>
            <a:endParaRPr lang="en-GB" sz="2800" b="1">
              <a:solidFill>
                <a:srgbClr val="DD6003"/>
              </a:solidFill>
            </a:endParaRPr>
          </a:p>
          <a:p>
            <a:endParaRPr lang="en-US" sz="2801" b="1">
              <a:solidFill>
                <a:srgbClr val="DD6003"/>
              </a:solidFill>
              <a:cs typeface="Calibri" panose="020F0502020204030204" pitchFamily="34" charset="0"/>
            </a:endParaRPr>
          </a:p>
        </p:txBody>
      </p:sp>
      <p:sp>
        <p:nvSpPr>
          <p:cNvPr id="14" name="Rectangle 13">
            <a:extLst>
              <a:ext uri="{FF2B5EF4-FFF2-40B4-BE49-F238E27FC236}">
                <a16:creationId xmlns:a16="http://schemas.microsoft.com/office/drawing/2014/main" id="{5EB92B2D-F1CD-754B-AB25-FAE5BF8BC5D9}"/>
              </a:ext>
            </a:extLst>
          </p:cNvPr>
          <p:cNvSpPr/>
          <p:nvPr/>
        </p:nvSpPr>
        <p:spPr>
          <a:xfrm>
            <a:off x="864226" y="134945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9" name="TextBox 18">
            <a:extLst>
              <a:ext uri="{FF2B5EF4-FFF2-40B4-BE49-F238E27FC236}">
                <a16:creationId xmlns:a16="http://schemas.microsoft.com/office/drawing/2014/main" id="{85BC217A-6765-4B42-AFE5-3C9D6BDC5758}"/>
              </a:ext>
            </a:extLst>
          </p:cNvPr>
          <p:cNvSpPr txBox="1"/>
          <p:nvPr/>
        </p:nvSpPr>
        <p:spPr>
          <a:xfrm>
            <a:off x="864223" y="2328379"/>
            <a:ext cx="3211064" cy="707886"/>
          </a:xfrm>
          <a:prstGeom prst="rect">
            <a:avLst/>
          </a:prstGeom>
          <a:noFill/>
        </p:spPr>
        <p:txBody>
          <a:bodyPr wrap="square" rtlCol="0">
            <a:spAutoFit/>
          </a:bodyPr>
          <a:lstStyle/>
          <a:p>
            <a:pPr algn="ctr"/>
            <a:r>
              <a:rPr lang="en-US" sz="2000" b="1">
                <a:solidFill>
                  <a:schemeClr val="bg1"/>
                </a:solidFill>
                <a:cs typeface="Calibri" panose="020F0502020204030204" pitchFamily="34" charset="0"/>
              </a:rPr>
              <a:t>Step 1</a:t>
            </a:r>
          </a:p>
          <a:p>
            <a:pPr algn="ctr"/>
            <a:endParaRPr lang="en-US" sz="2000" b="1">
              <a:solidFill>
                <a:schemeClr val="bg1"/>
              </a:solidFill>
              <a:cs typeface="Calibri" panose="020F0502020204030204" pitchFamily="34" charset="0"/>
            </a:endParaRPr>
          </a:p>
        </p:txBody>
      </p:sp>
      <p:sp>
        <p:nvSpPr>
          <p:cNvPr id="27" name="Rectangle 26">
            <a:extLst>
              <a:ext uri="{FF2B5EF4-FFF2-40B4-BE49-F238E27FC236}">
                <a16:creationId xmlns:a16="http://schemas.microsoft.com/office/drawing/2014/main" id="{8AEA0407-B9D0-1843-90F8-57BF44D79E5C}"/>
              </a:ext>
            </a:extLst>
          </p:cNvPr>
          <p:cNvSpPr/>
          <p:nvPr/>
        </p:nvSpPr>
        <p:spPr>
          <a:xfrm rot="5400000">
            <a:off x="719977" y="4335184"/>
            <a:ext cx="1777998" cy="1489510"/>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9" name="TextBox 28">
            <a:extLst>
              <a:ext uri="{FF2B5EF4-FFF2-40B4-BE49-F238E27FC236}">
                <a16:creationId xmlns:a16="http://schemas.microsoft.com/office/drawing/2014/main" id="{43277C6B-633D-B84F-9AF0-E0FFF0FBF7AF}"/>
              </a:ext>
            </a:extLst>
          </p:cNvPr>
          <p:cNvSpPr txBox="1"/>
          <p:nvPr/>
        </p:nvSpPr>
        <p:spPr>
          <a:xfrm>
            <a:off x="989352" y="3522967"/>
            <a:ext cx="2757112" cy="1938992"/>
          </a:xfrm>
          <a:prstGeom prst="rect">
            <a:avLst/>
          </a:prstGeom>
          <a:noFill/>
        </p:spPr>
        <p:txBody>
          <a:bodyPr wrap="square" rtlCol="0">
            <a:spAutoFit/>
          </a:bodyPr>
          <a:lstStyle/>
          <a:p>
            <a:r>
              <a:rPr lang="en-GB" altLang="en-US" sz="2400"/>
              <a:t>A person’s needs must be caused by physical or mental impairment or illness</a:t>
            </a:r>
            <a:endParaRPr lang="en-US" sz="2400" b="1">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A75799F4-7088-2B48-BBE6-59E1F52FF4A1}"/>
              </a:ext>
            </a:extLst>
          </p:cNvPr>
          <p:cNvSpPr/>
          <p:nvPr/>
        </p:nvSpPr>
        <p:spPr>
          <a:xfrm rot="5400000">
            <a:off x="4234153" y="2520165"/>
            <a:ext cx="3782563"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36" name="Rectangle 35">
            <a:extLst>
              <a:ext uri="{FF2B5EF4-FFF2-40B4-BE49-F238E27FC236}">
                <a16:creationId xmlns:a16="http://schemas.microsoft.com/office/drawing/2014/main" id="{F04E72F0-659E-CC4D-835A-0F6653DC33EB}"/>
              </a:ext>
            </a:extLst>
          </p:cNvPr>
          <p:cNvSpPr/>
          <p:nvPr/>
        </p:nvSpPr>
        <p:spPr>
          <a:xfrm rot="5400000">
            <a:off x="5528140" y="1226177"/>
            <a:ext cx="1194587" cy="3211062"/>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37" name="TextBox 36">
            <a:extLst>
              <a:ext uri="{FF2B5EF4-FFF2-40B4-BE49-F238E27FC236}">
                <a16:creationId xmlns:a16="http://schemas.microsoft.com/office/drawing/2014/main" id="{93FD81C6-B1CC-F946-BBF0-C05C9E61D696}"/>
              </a:ext>
            </a:extLst>
          </p:cNvPr>
          <p:cNvSpPr txBox="1"/>
          <p:nvPr/>
        </p:nvSpPr>
        <p:spPr>
          <a:xfrm>
            <a:off x="4519903" y="2328379"/>
            <a:ext cx="3211064" cy="707886"/>
          </a:xfrm>
          <a:prstGeom prst="rect">
            <a:avLst/>
          </a:prstGeom>
          <a:solidFill>
            <a:srgbClr val="DD6003"/>
          </a:solidFill>
        </p:spPr>
        <p:txBody>
          <a:bodyPr wrap="square" rtlCol="0">
            <a:spAutoFit/>
          </a:bodyPr>
          <a:lstStyle/>
          <a:p>
            <a:pPr algn="ctr"/>
            <a:r>
              <a:rPr lang="en-US" sz="2000" b="1">
                <a:solidFill>
                  <a:schemeClr val="bg1"/>
                </a:solidFill>
                <a:cs typeface="Calibri" panose="020F0502020204030204" pitchFamily="34" charset="0"/>
              </a:rPr>
              <a:t>Step 2</a:t>
            </a:r>
          </a:p>
          <a:p>
            <a:pPr algn="ctr"/>
            <a:endParaRPr lang="en-US" sz="2000" b="1">
              <a:solidFill>
                <a:schemeClr val="bg1"/>
              </a:solidFill>
              <a:cs typeface="Calibri" panose="020F0502020204030204" pitchFamily="34" charset="0"/>
            </a:endParaRPr>
          </a:p>
        </p:txBody>
      </p:sp>
      <p:sp>
        <p:nvSpPr>
          <p:cNvPr id="38" name="TextBox 37">
            <a:extLst>
              <a:ext uri="{FF2B5EF4-FFF2-40B4-BE49-F238E27FC236}">
                <a16:creationId xmlns:a16="http://schemas.microsoft.com/office/drawing/2014/main" id="{E31D4090-44AA-224A-824D-75A4B7C13E89}"/>
              </a:ext>
            </a:extLst>
          </p:cNvPr>
          <p:cNvSpPr txBox="1"/>
          <p:nvPr/>
        </p:nvSpPr>
        <p:spPr>
          <a:xfrm>
            <a:off x="4560089" y="3522967"/>
            <a:ext cx="2968472" cy="2431435"/>
          </a:xfrm>
          <a:prstGeom prst="rect">
            <a:avLst/>
          </a:prstGeom>
          <a:noFill/>
        </p:spPr>
        <p:txBody>
          <a:bodyPr wrap="square" rtlCol="0">
            <a:spAutoFit/>
          </a:bodyPr>
          <a:lstStyle/>
          <a:p>
            <a:r>
              <a:rPr lang="en-GB" altLang="en-US" sz="2400"/>
              <a:t>A person’s needs must stop them being able to achieve two or more specified outcomes</a:t>
            </a:r>
            <a:endParaRPr lang="en-US" sz="2400">
              <a:latin typeface="Calibri" panose="020F0502020204030204" pitchFamily="34" charset="0"/>
              <a:cs typeface="Calibri" panose="020F0502020204030204" pitchFamily="34" charset="0"/>
            </a:endParaRPr>
          </a:p>
          <a:p>
            <a:endParaRPr lang="en-US" sz="1600"/>
          </a:p>
          <a:p>
            <a:pPr marL="285750" indent="-285750">
              <a:buFont typeface="Arial" panose="020B0604020202020204" pitchFamily="34" charset="0"/>
              <a:buChar char="•"/>
            </a:pPr>
            <a:endParaRPr lang="en-US" sz="1600" b="1">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28683494-69D4-434B-9C82-CA4F54F57019}"/>
              </a:ext>
            </a:extLst>
          </p:cNvPr>
          <p:cNvSpPr/>
          <p:nvPr/>
        </p:nvSpPr>
        <p:spPr>
          <a:xfrm rot="5400000">
            <a:off x="7889836" y="2520165"/>
            <a:ext cx="3782563"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6" name="Rectangle 45">
            <a:extLst>
              <a:ext uri="{FF2B5EF4-FFF2-40B4-BE49-F238E27FC236}">
                <a16:creationId xmlns:a16="http://schemas.microsoft.com/office/drawing/2014/main" id="{6442F197-2F78-BD46-A571-8FE719618636}"/>
              </a:ext>
            </a:extLst>
          </p:cNvPr>
          <p:cNvSpPr/>
          <p:nvPr/>
        </p:nvSpPr>
        <p:spPr>
          <a:xfrm rot="5400000">
            <a:off x="9083579" y="1326422"/>
            <a:ext cx="1194588" cy="3010574"/>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7" name="TextBox 46">
            <a:extLst>
              <a:ext uri="{FF2B5EF4-FFF2-40B4-BE49-F238E27FC236}">
                <a16:creationId xmlns:a16="http://schemas.microsoft.com/office/drawing/2014/main" id="{02874DB8-1344-FD43-B347-EE13C5F48568}"/>
              </a:ext>
            </a:extLst>
          </p:cNvPr>
          <p:cNvSpPr txBox="1"/>
          <p:nvPr/>
        </p:nvSpPr>
        <p:spPr>
          <a:xfrm>
            <a:off x="8175586" y="2328379"/>
            <a:ext cx="3211064" cy="707886"/>
          </a:xfrm>
          <a:prstGeom prst="rect">
            <a:avLst/>
          </a:prstGeom>
          <a:noFill/>
        </p:spPr>
        <p:txBody>
          <a:bodyPr wrap="square" rtlCol="0">
            <a:spAutoFit/>
          </a:bodyPr>
          <a:lstStyle/>
          <a:p>
            <a:pPr algn="ctr"/>
            <a:r>
              <a:rPr lang="en-US" sz="2000" b="1">
                <a:solidFill>
                  <a:schemeClr val="bg1"/>
                </a:solidFill>
                <a:cs typeface="Calibri" panose="020F0502020204030204" pitchFamily="34" charset="0"/>
              </a:rPr>
              <a:t>Step 3</a:t>
            </a:r>
          </a:p>
          <a:p>
            <a:pPr algn="ctr"/>
            <a:endParaRPr lang="en-US" sz="2000" b="1">
              <a:solidFill>
                <a:schemeClr val="bg1"/>
              </a:solidFill>
              <a:cs typeface="Calibri" panose="020F0502020204030204" pitchFamily="34" charset="0"/>
            </a:endParaRPr>
          </a:p>
        </p:txBody>
      </p:sp>
      <p:sp>
        <p:nvSpPr>
          <p:cNvPr id="48" name="TextBox 47">
            <a:extLst>
              <a:ext uri="{FF2B5EF4-FFF2-40B4-BE49-F238E27FC236}">
                <a16:creationId xmlns:a16="http://schemas.microsoft.com/office/drawing/2014/main" id="{3FCE21DA-B1CD-9A4C-B9B5-84E7EABF7DE0}"/>
              </a:ext>
            </a:extLst>
          </p:cNvPr>
          <p:cNvSpPr txBox="1"/>
          <p:nvPr/>
        </p:nvSpPr>
        <p:spPr>
          <a:xfrm>
            <a:off x="8215767" y="3429001"/>
            <a:ext cx="2783189" cy="2985433"/>
          </a:xfrm>
          <a:prstGeom prst="rect">
            <a:avLst/>
          </a:prstGeom>
          <a:noFill/>
        </p:spPr>
        <p:txBody>
          <a:bodyPr wrap="square" rtlCol="0">
            <a:spAutoFit/>
          </a:bodyPr>
          <a:lstStyle/>
          <a:p>
            <a:r>
              <a:rPr lang="en-GB" altLang="en-US" sz="2200"/>
              <a:t>As a consequence of not being able to meet the specified outcomes there is, or is likely to be, a significant impact on their wellbeing.</a:t>
            </a:r>
          </a:p>
          <a:p>
            <a:pPr marL="285750" lvl="0" indent="-285750">
              <a:buFont typeface="Arial" panose="020B0604020202020204" pitchFamily="34" charset="0"/>
              <a:buChar char="•"/>
            </a:pPr>
            <a:endParaRPr lang="en-US"/>
          </a:p>
          <a:p>
            <a:endParaRPr lang="en-US" sz="1600" b="1">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09C9AAB2-8435-4584-B952-8D1A29EDDF5B}"/>
              </a:ext>
            </a:extLst>
          </p:cNvPr>
          <p:cNvPicPr>
            <a:picLocks noChangeAspect="1"/>
          </p:cNvPicPr>
          <p:nvPr/>
        </p:nvPicPr>
        <p:blipFill>
          <a:blip r:embed="rId3"/>
          <a:stretch>
            <a:fillRect/>
          </a:stretch>
        </p:blipFill>
        <p:spPr>
          <a:xfrm>
            <a:off x="115414" y="76455"/>
            <a:ext cx="1570512" cy="760786"/>
          </a:xfrm>
          <a:prstGeom prst="rect">
            <a:avLst/>
          </a:prstGeom>
        </p:spPr>
      </p:pic>
    </p:spTree>
    <p:extLst>
      <p:ext uri="{BB962C8B-B14F-4D97-AF65-F5344CB8AC3E}">
        <p14:creationId xmlns:p14="http://schemas.microsoft.com/office/powerpoint/2010/main" val="12349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7210D4-4A9A-6943-BCF6-7BA031ABC199}"/>
              </a:ext>
            </a:extLst>
          </p:cNvPr>
          <p:cNvSpPr/>
          <p:nvPr/>
        </p:nvSpPr>
        <p:spPr>
          <a:xfrm rot="5400000">
            <a:off x="578473" y="2520165"/>
            <a:ext cx="3782563"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0" name="Rectangle 19">
            <a:extLst>
              <a:ext uri="{FF2B5EF4-FFF2-40B4-BE49-F238E27FC236}">
                <a16:creationId xmlns:a16="http://schemas.microsoft.com/office/drawing/2014/main" id="{0D21C2E9-DCFE-D24F-B09B-19DF69F8D5A5}"/>
              </a:ext>
            </a:extLst>
          </p:cNvPr>
          <p:cNvSpPr/>
          <p:nvPr/>
        </p:nvSpPr>
        <p:spPr>
          <a:xfrm rot="5400000">
            <a:off x="1872459" y="1226177"/>
            <a:ext cx="1194586" cy="3211061"/>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3" name="TextBox 12">
            <a:extLst>
              <a:ext uri="{FF2B5EF4-FFF2-40B4-BE49-F238E27FC236}">
                <a16:creationId xmlns:a16="http://schemas.microsoft.com/office/drawing/2014/main" id="{4C2EAEAE-8D10-9F4B-A806-7341A313A85D}"/>
              </a:ext>
            </a:extLst>
          </p:cNvPr>
          <p:cNvSpPr txBox="1"/>
          <p:nvPr/>
        </p:nvSpPr>
        <p:spPr>
          <a:xfrm>
            <a:off x="786384" y="1499114"/>
            <a:ext cx="10600265" cy="954236"/>
          </a:xfrm>
          <a:prstGeom prst="rect">
            <a:avLst/>
          </a:prstGeom>
          <a:noFill/>
        </p:spPr>
        <p:txBody>
          <a:bodyPr wrap="square" rtlCol="0">
            <a:spAutoFit/>
          </a:bodyPr>
          <a:lstStyle/>
          <a:p>
            <a:r>
              <a:rPr lang="en-US" sz="2800" b="1">
                <a:solidFill>
                  <a:srgbClr val="DD6003"/>
                </a:solidFill>
              </a:rPr>
              <a:t>Step one: physical or mental impairment or illness?</a:t>
            </a:r>
            <a:endParaRPr lang="en-GB" sz="2800" b="1">
              <a:solidFill>
                <a:srgbClr val="DD6003"/>
              </a:solidFill>
            </a:endParaRPr>
          </a:p>
          <a:p>
            <a:endParaRPr lang="en-US" sz="2801" b="1">
              <a:solidFill>
                <a:srgbClr val="DD6003"/>
              </a:solidFill>
              <a:cs typeface="Calibri" panose="020F0502020204030204" pitchFamily="34" charset="0"/>
            </a:endParaRPr>
          </a:p>
        </p:txBody>
      </p:sp>
      <p:sp>
        <p:nvSpPr>
          <p:cNvPr id="14" name="Rectangle 13">
            <a:extLst>
              <a:ext uri="{FF2B5EF4-FFF2-40B4-BE49-F238E27FC236}">
                <a16:creationId xmlns:a16="http://schemas.microsoft.com/office/drawing/2014/main" id="{5EB92B2D-F1CD-754B-AB25-FAE5BF8BC5D9}"/>
              </a:ext>
            </a:extLst>
          </p:cNvPr>
          <p:cNvSpPr/>
          <p:nvPr/>
        </p:nvSpPr>
        <p:spPr>
          <a:xfrm>
            <a:off x="864226" y="134945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9" name="TextBox 18">
            <a:extLst>
              <a:ext uri="{FF2B5EF4-FFF2-40B4-BE49-F238E27FC236}">
                <a16:creationId xmlns:a16="http://schemas.microsoft.com/office/drawing/2014/main" id="{85BC217A-6765-4B42-AFE5-3C9D6BDC5758}"/>
              </a:ext>
            </a:extLst>
          </p:cNvPr>
          <p:cNvSpPr txBox="1"/>
          <p:nvPr/>
        </p:nvSpPr>
        <p:spPr>
          <a:xfrm>
            <a:off x="864223" y="2328379"/>
            <a:ext cx="3211064" cy="707886"/>
          </a:xfrm>
          <a:prstGeom prst="rect">
            <a:avLst/>
          </a:prstGeom>
          <a:noFill/>
        </p:spPr>
        <p:txBody>
          <a:bodyPr wrap="square" rtlCol="0">
            <a:spAutoFit/>
          </a:bodyPr>
          <a:lstStyle/>
          <a:p>
            <a:pPr algn="ctr"/>
            <a:r>
              <a:rPr lang="en-US" sz="2000" b="1">
                <a:solidFill>
                  <a:schemeClr val="bg1"/>
                </a:solidFill>
                <a:cs typeface="Calibri" panose="020F0502020204030204" pitchFamily="34" charset="0"/>
              </a:rPr>
              <a:t>Step 1</a:t>
            </a:r>
          </a:p>
          <a:p>
            <a:pPr algn="ctr"/>
            <a:endParaRPr lang="en-US" sz="2000" b="1">
              <a:solidFill>
                <a:schemeClr val="bg1"/>
              </a:solidFill>
              <a:cs typeface="Calibri" panose="020F0502020204030204" pitchFamily="34" charset="0"/>
            </a:endParaRPr>
          </a:p>
        </p:txBody>
      </p:sp>
      <p:sp>
        <p:nvSpPr>
          <p:cNvPr id="27" name="Rectangle 26">
            <a:extLst>
              <a:ext uri="{FF2B5EF4-FFF2-40B4-BE49-F238E27FC236}">
                <a16:creationId xmlns:a16="http://schemas.microsoft.com/office/drawing/2014/main" id="{8AEA0407-B9D0-1843-90F8-57BF44D79E5C}"/>
              </a:ext>
            </a:extLst>
          </p:cNvPr>
          <p:cNvSpPr/>
          <p:nvPr/>
        </p:nvSpPr>
        <p:spPr>
          <a:xfrm rot="5400000">
            <a:off x="719977" y="4335184"/>
            <a:ext cx="1777998" cy="1489510"/>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9" name="TextBox 28">
            <a:extLst>
              <a:ext uri="{FF2B5EF4-FFF2-40B4-BE49-F238E27FC236}">
                <a16:creationId xmlns:a16="http://schemas.microsoft.com/office/drawing/2014/main" id="{43277C6B-633D-B84F-9AF0-E0FFF0FBF7AF}"/>
              </a:ext>
            </a:extLst>
          </p:cNvPr>
          <p:cNvSpPr txBox="1"/>
          <p:nvPr/>
        </p:nvSpPr>
        <p:spPr>
          <a:xfrm>
            <a:off x="989352" y="3522967"/>
            <a:ext cx="2757112" cy="2677656"/>
          </a:xfrm>
          <a:prstGeom prst="rect">
            <a:avLst/>
          </a:prstGeom>
          <a:noFill/>
        </p:spPr>
        <p:txBody>
          <a:bodyPr wrap="square" rtlCol="0">
            <a:spAutoFit/>
          </a:bodyPr>
          <a:lstStyle/>
          <a:p>
            <a:r>
              <a:rPr lang="en-GB" altLang="en-US" sz="2400"/>
              <a:t>Includes:</a:t>
            </a:r>
          </a:p>
          <a:p>
            <a:r>
              <a:rPr lang="en-GB" sz="2400">
                <a:latin typeface="Calibri" panose="020F0502020204030204" pitchFamily="34" charset="0"/>
                <a:cs typeface="Calibri" panose="020F0502020204030204" pitchFamily="34" charset="0"/>
              </a:rPr>
              <a:t>sensory,</a:t>
            </a:r>
          </a:p>
          <a:p>
            <a:r>
              <a:rPr lang="en-GB" sz="2400">
                <a:latin typeface="Calibri" panose="020F0502020204030204" pitchFamily="34" charset="0"/>
                <a:cs typeface="Calibri" panose="020F0502020204030204" pitchFamily="34" charset="0"/>
              </a:rPr>
              <a:t>learning or cognitive disabilities,</a:t>
            </a:r>
            <a:r>
              <a:rPr lang="en-US" sz="2400">
                <a:latin typeface="Calibri" panose="020F0502020204030204" pitchFamily="34" charset="0"/>
                <a:cs typeface="Calibri" panose="020F0502020204030204" pitchFamily="34" charset="0"/>
              </a:rPr>
              <a:t> physical conditions,</a:t>
            </a:r>
            <a:endParaRPr lang="en-GB" sz="2400">
              <a:latin typeface="Calibri" panose="020F0502020204030204" pitchFamily="34" charset="0"/>
              <a:cs typeface="Calibri" panose="020F0502020204030204" pitchFamily="34" charset="0"/>
            </a:endParaRPr>
          </a:p>
          <a:p>
            <a:r>
              <a:rPr lang="en-GB" sz="2400">
                <a:latin typeface="Calibri" panose="020F0502020204030204" pitchFamily="34" charset="0"/>
                <a:cs typeface="Calibri" panose="020F0502020204030204" pitchFamily="34" charset="0"/>
              </a:rPr>
              <a:t>brain injuries,</a:t>
            </a:r>
          </a:p>
          <a:p>
            <a:r>
              <a:rPr lang="en-GB" sz="2400">
                <a:latin typeface="Calibri" panose="020F0502020204030204" pitchFamily="34" charset="0"/>
                <a:cs typeface="Calibri" panose="020F0502020204030204" pitchFamily="34" charset="0"/>
              </a:rPr>
              <a:t>substance misuse</a:t>
            </a:r>
            <a:endParaRPr lang="en-US" sz="240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A75799F4-7088-2B48-BBE6-59E1F52FF4A1}"/>
              </a:ext>
            </a:extLst>
          </p:cNvPr>
          <p:cNvSpPr/>
          <p:nvPr/>
        </p:nvSpPr>
        <p:spPr>
          <a:xfrm rot="5400000">
            <a:off x="4234153" y="2520165"/>
            <a:ext cx="3782563"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36" name="Rectangle 35">
            <a:extLst>
              <a:ext uri="{FF2B5EF4-FFF2-40B4-BE49-F238E27FC236}">
                <a16:creationId xmlns:a16="http://schemas.microsoft.com/office/drawing/2014/main" id="{F04E72F0-659E-CC4D-835A-0F6653DC33EB}"/>
              </a:ext>
            </a:extLst>
          </p:cNvPr>
          <p:cNvSpPr/>
          <p:nvPr/>
        </p:nvSpPr>
        <p:spPr>
          <a:xfrm rot="5400000">
            <a:off x="5528140" y="1226177"/>
            <a:ext cx="1194587" cy="3211062"/>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37" name="TextBox 36">
            <a:extLst>
              <a:ext uri="{FF2B5EF4-FFF2-40B4-BE49-F238E27FC236}">
                <a16:creationId xmlns:a16="http://schemas.microsoft.com/office/drawing/2014/main" id="{93FD81C6-B1CC-F946-BBF0-C05C9E61D696}"/>
              </a:ext>
            </a:extLst>
          </p:cNvPr>
          <p:cNvSpPr txBox="1"/>
          <p:nvPr/>
        </p:nvSpPr>
        <p:spPr>
          <a:xfrm>
            <a:off x="4519903" y="2328379"/>
            <a:ext cx="3211064" cy="707886"/>
          </a:xfrm>
          <a:prstGeom prst="rect">
            <a:avLst/>
          </a:prstGeom>
          <a:solidFill>
            <a:srgbClr val="DD6003"/>
          </a:solidFill>
        </p:spPr>
        <p:txBody>
          <a:bodyPr wrap="square" rtlCol="0">
            <a:spAutoFit/>
          </a:bodyPr>
          <a:lstStyle/>
          <a:p>
            <a:pPr algn="ctr"/>
            <a:endParaRPr lang="en-US" sz="2000" b="1">
              <a:solidFill>
                <a:schemeClr val="bg1"/>
              </a:solidFill>
              <a:cs typeface="Calibri" panose="020F0502020204030204" pitchFamily="34" charset="0"/>
            </a:endParaRPr>
          </a:p>
          <a:p>
            <a:pPr algn="ctr"/>
            <a:endParaRPr lang="en-US" sz="2000" b="1">
              <a:solidFill>
                <a:schemeClr val="bg1"/>
              </a:solidFill>
              <a:cs typeface="Calibri" panose="020F0502020204030204" pitchFamily="34" charset="0"/>
            </a:endParaRPr>
          </a:p>
        </p:txBody>
      </p:sp>
      <p:sp>
        <p:nvSpPr>
          <p:cNvPr id="38" name="TextBox 37">
            <a:extLst>
              <a:ext uri="{FF2B5EF4-FFF2-40B4-BE49-F238E27FC236}">
                <a16:creationId xmlns:a16="http://schemas.microsoft.com/office/drawing/2014/main" id="{E31D4090-44AA-224A-824D-75A4B7C13E89}"/>
              </a:ext>
            </a:extLst>
          </p:cNvPr>
          <p:cNvSpPr txBox="1"/>
          <p:nvPr/>
        </p:nvSpPr>
        <p:spPr>
          <a:xfrm>
            <a:off x="4560089" y="3522967"/>
            <a:ext cx="2968472" cy="584775"/>
          </a:xfrm>
          <a:prstGeom prst="rect">
            <a:avLst/>
          </a:prstGeom>
          <a:noFill/>
        </p:spPr>
        <p:txBody>
          <a:bodyPr wrap="square" rtlCol="0">
            <a:spAutoFit/>
          </a:bodyPr>
          <a:lstStyle/>
          <a:p>
            <a:endParaRPr lang="en-US" sz="1600"/>
          </a:p>
          <a:p>
            <a:pPr marL="285750" indent="-285750">
              <a:buFont typeface="Arial" panose="020B0604020202020204" pitchFamily="34" charset="0"/>
              <a:buChar char="•"/>
            </a:pPr>
            <a:endParaRPr lang="en-US" sz="1600" b="1">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28683494-69D4-434B-9C82-CA4F54F57019}"/>
              </a:ext>
            </a:extLst>
          </p:cNvPr>
          <p:cNvSpPr/>
          <p:nvPr/>
        </p:nvSpPr>
        <p:spPr>
          <a:xfrm rot="5400000">
            <a:off x="7889836" y="2520165"/>
            <a:ext cx="3782563"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6" name="Rectangle 45">
            <a:extLst>
              <a:ext uri="{FF2B5EF4-FFF2-40B4-BE49-F238E27FC236}">
                <a16:creationId xmlns:a16="http://schemas.microsoft.com/office/drawing/2014/main" id="{6442F197-2F78-BD46-A571-8FE719618636}"/>
              </a:ext>
            </a:extLst>
          </p:cNvPr>
          <p:cNvSpPr/>
          <p:nvPr/>
        </p:nvSpPr>
        <p:spPr>
          <a:xfrm rot="5400000">
            <a:off x="9083579" y="1326422"/>
            <a:ext cx="1194588" cy="3010574"/>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7" name="TextBox 46">
            <a:extLst>
              <a:ext uri="{FF2B5EF4-FFF2-40B4-BE49-F238E27FC236}">
                <a16:creationId xmlns:a16="http://schemas.microsoft.com/office/drawing/2014/main" id="{02874DB8-1344-FD43-B347-EE13C5F48568}"/>
              </a:ext>
            </a:extLst>
          </p:cNvPr>
          <p:cNvSpPr txBox="1"/>
          <p:nvPr/>
        </p:nvSpPr>
        <p:spPr>
          <a:xfrm>
            <a:off x="8175586" y="2328379"/>
            <a:ext cx="3211064" cy="707886"/>
          </a:xfrm>
          <a:prstGeom prst="rect">
            <a:avLst/>
          </a:prstGeom>
          <a:noFill/>
        </p:spPr>
        <p:txBody>
          <a:bodyPr wrap="square" rtlCol="0">
            <a:spAutoFit/>
          </a:bodyPr>
          <a:lstStyle/>
          <a:p>
            <a:pPr algn="ctr"/>
            <a:endParaRPr lang="en-US" sz="2000" b="1">
              <a:solidFill>
                <a:schemeClr val="bg1"/>
              </a:solidFill>
              <a:cs typeface="Calibri" panose="020F0502020204030204" pitchFamily="34" charset="0"/>
            </a:endParaRPr>
          </a:p>
          <a:p>
            <a:pPr algn="ctr"/>
            <a:endParaRPr lang="en-US" sz="2000" b="1">
              <a:solidFill>
                <a:schemeClr val="bg1"/>
              </a:solidFill>
              <a:cs typeface="Calibri" panose="020F0502020204030204" pitchFamily="34" charset="0"/>
            </a:endParaRPr>
          </a:p>
        </p:txBody>
      </p:sp>
      <p:pic>
        <p:nvPicPr>
          <p:cNvPr id="22" name="Picture 21">
            <a:extLst>
              <a:ext uri="{FF2B5EF4-FFF2-40B4-BE49-F238E27FC236}">
                <a16:creationId xmlns:a16="http://schemas.microsoft.com/office/drawing/2014/main" id="{09C9AAB2-8435-4584-B952-8D1A29EDDF5B}"/>
              </a:ext>
            </a:extLst>
          </p:cNvPr>
          <p:cNvPicPr>
            <a:picLocks noChangeAspect="1"/>
          </p:cNvPicPr>
          <p:nvPr/>
        </p:nvPicPr>
        <p:blipFill>
          <a:blip r:embed="rId3"/>
          <a:stretch>
            <a:fillRect/>
          </a:stretch>
        </p:blipFill>
        <p:spPr>
          <a:xfrm>
            <a:off x="115414" y="76455"/>
            <a:ext cx="1570512" cy="760786"/>
          </a:xfrm>
          <a:prstGeom prst="rect">
            <a:avLst/>
          </a:prstGeom>
        </p:spPr>
      </p:pic>
    </p:spTree>
    <p:extLst>
      <p:ext uri="{BB962C8B-B14F-4D97-AF65-F5344CB8AC3E}">
        <p14:creationId xmlns:p14="http://schemas.microsoft.com/office/powerpoint/2010/main" val="3439106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7210D4-4A9A-6943-BCF6-7BA031ABC199}"/>
              </a:ext>
            </a:extLst>
          </p:cNvPr>
          <p:cNvSpPr/>
          <p:nvPr/>
        </p:nvSpPr>
        <p:spPr>
          <a:xfrm rot="5400000">
            <a:off x="406881" y="2691756"/>
            <a:ext cx="4125745"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0" name="Rectangle 19">
            <a:extLst>
              <a:ext uri="{FF2B5EF4-FFF2-40B4-BE49-F238E27FC236}">
                <a16:creationId xmlns:a16="http://schemas.microsoft.com/office/drawing/2014/main" id="{0D21C2E9-DCFE-D24F-B09B-19DF69F8D5A5}"/>
              </a:ext>
            </a:extLst>
          </p:cNvPr>
          <p:cNvSpPr/>
          <p:nvPr/>
        </p:nvSpPr>
        <p:spPr>
          <a:xfrm rot="5400000">
            <a:off x="1872459" y="1226177"/>
            <a:ext cx="1194586" cy="3211061"/>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3" name="TextBox 12">
            <a:extLst>
              <a:ext uri="{FF2B5EF4-FFF2-40B4-BE49-F238E27FC236}">
                <a16:creationId xmlns:a16="http://schemas.microsoft.com/office/drawing/2014/main" id="{4C2EAEAE-8D10-9F4B-A806-7341A313A85D}"/>
              </a:ext>
            </a:extLst>
          </p:cNvPr>
          <p:cNvSpPr txBox="1"/>
          <p:nvPr/>
        </p:nvSpPr>
        <p:spPr>
          <a:xfrm>
            <a:off x="786383" y="931206"/>
            <a:ext cx="10541391" cy="1385123"/>
          </a:xfrm>
          <a:prstGeom prst="rect">
            <a:avLst/>
          </a:prstGeom>
          <a:noFill/>
        </p:spPr>
        <p:txBody>
          <a:bodyPr wrap="square" rtlCol="0">
            <a:spAutoFit/>
          </a:bodyPr>
          <a:lstStyle/>
          <a:p>
            <a:r>
              <a:rPr lang="en-US" sz="2800" b="1">
                <a:solidFill>
                  <a:srgbClr val="DD6003"/>
                </a:solidFill>
              </a:rPr>
              <a:t>Step two: are they unable to achieve two or more specified outcomes without these issues?</a:t>
            </a:r>
            <a:endParaRPr lang="en-GB" sz="2800" b="1">
              <a:solidFill>
                <a:srgbClr val="DD6003"/>
              </a:solidFill>
            </a:endParaRPr>
          </a:p>
          <a:p>
            <a:endParaRPr lang="en-US" sz="2801" b="1">
              <a:solidFill>
                <a:srgbClr val="DD6003"/>
              </a:solidFill>
              <a:cs typeface="Calibri" panose="020F0502020204030204" pitchFamily="34" charset="0"/>
            </a:endParaRPr>
          </a:p>
        </p:txBody>
      </p:sp>
      <p:sp>
        <p:nvSpPr>
          <p:cNvPr id="19" name="TextBox 18">
            <a:extLst>
              <a:ext uri="{FF2B5EF4-FFF2-40B4-BE49-F238E27FC236}">
                <a16:creationId xmlns:a16="http://schemas.microsoft.com/office/drawing/2014/main" id="{85BC217A-6765-4B42-AFE5-3C9D6BDC5758}"/>
              </a:ext>
            </a:extLst>
          </p:cNvPr>
          <p:cNvSpPr txBox="1"/>
          <p:nvPr/>
        </p:nvSpPr>
        <p:spPr>
          <a:xfrm>
            <a:off x="864223" y="2328379"/>
            <a:ext cx="3211064" cy="707886"/>
          </a:xfrm>
          <a:prstGeom prst="rect">
            <a:avLst/>
          </a:prstGeom>
          <a:noFill/>
        </p:spPr>
        <p:txBody>
          <a:bodyPr wrap="square" rtlCol="0">
            <a:spAutoFit/>
          </a:bodyPr>
          <a:lstStyle/>
          <a:p>
            <a:pPr algn="ctr"/>
            <a:r>
              <a:rPr lang="en-US" sz="2000" b="1">
                <a:solidFill>
                  <a:schemeClr val="bg1"/>
                </a:solidFill>
                <a:cs typeface="Calibri" panose="020F0502020204030204" pitchFamily="34" charset="0"/>
              </a:rPr>
              <a:t>Step 1</a:t>
            </a:r>
          </a:p>
          <a:p>
            <a:pPr algn="ctr"/>
            <a:endParaRPr lang="en-US" sz="2000" b="1">
              <a:solidFill>
                <a:schemeClr val="bg1"/>
              </a:solidFill>
              <a:cs typeface="Calibri" panose="020F0502020204030204" pitchFamily="34" charset="0"/>
            </a:endParaRPr>
          </a:p>
        </p:txBody>
      </p:sp>
      <p:sp>
        <p:nvSpPr>
          <p:cNvPr id="27" name="Rectangle 26">
            <a:extLst>
              <a:ext uri="{FF2B5EF4-FFF2-40B4-BE49-F238E27FC236}">
                <a16:creationId xmlns:a16="http://schemas.microsoft.com/office/drawing/2014/main" id="{8AEA0407-B9D0-1843-90F8-57BF44D79E5C}"/>
              </a:ext>
            </a:extLst>
          </p:cNvPr>
          <p:cNvSpPr/>
          <p:nvPr/>
        </p:nvSpPr>
        <p:spPr>
          <a:xfrm rot="5400000">
            <a:off x="719977" y="4335184"/>
            <a:ext cx="1777998" cy="1489510"/>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9" name="TextBox 28">
            <a:extLst>
              <a:ext uri="{FF2B5EF4-FFF2-40B4-BE49-F238E27FC236}">
                <a16:creationId xmlns:a16="http://schemas.microsoft.com/office/drawing/2014/main" id="{43277C6B-633D-B84F-9AF0-E0FFF0FBF7AF}"/>
              </a:ext>
            </a:extLst>
          </p:cNvPr>
          <p:cNvSpPr txBox="1"/>
          <p:nvPr/>
        </p:nvSpPr>
        <p:spPr>
          <a:xfrm>
            <a:off x="989352" y="3522967"/>
            <a:ext cx="2757112" cy="1200329"/>
          </a:xfrm>
          <a:prstGeom prst="rect">
            <a:avLst/>
          </a:prstGeom>
          <a:noFill/>
        </p:spPr>
        <p:txBody>
          <a:bodyPr wrap="square" rtlCol="0">
            <a:spAutoFit/>
          </a:bodyPr>
          <a:lstStyle/>
          <a:p>
            <a:r>
              <a:rPr lang="en-GB" altLang="en-US" sz="2400">
                <a:solidFill>
                  <a:srgbClr val="888888"/>
                </a:solidFill>
              </a:rPr>
              <a:t>              </a:t>
            </a:r>
          </a:p>
          <a:p>
            <a:endParaRPr lang="en-GB" altLang="en-US" sz="2400">
              <a:solidFill>
                <a:srgbClr val="888888"/>
              </a:solidFill>
            </a:endParaRPr>
          </a:p>
          <a:p>
            <a:r>
              <a:rPr lang="en-GB" altLang="en-US" sz="2400">
                <a:solidFill>
                  <a:srgbClr val="888888"/>
                </a:solidFill>
              </a:rPr>
              <a:t>                </a:t>
            </a:r>
            <a:r>
              <a:rPr lang="en-GB" altLang="en-US" sz="2400"/>
              <a:t>Yes</a:t>
            </a:r>
            <a:endParaRPr lang="en-US" sz="2400" b="1">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A75799F4-7088-2B48-BBE6-59E1F52FF4A1}"/>
              </a:ext>
            </a:extLst>
          </p:cNvPr>
          <p:cNvSpPr/>
          <p:nvPr/>
        </p:nvSpPr>
        <p:spPr>
          <a:xfrm rot="5400000">
            <a:off x="4062561" y="2691756"/>
            <a:ext cx="4125745"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36" name="Rectangle 35">
            <a:extLst>
              <a:ext uri="{FF2B5EF4-FFF2-40B4-BE49-F238E27FC236}">
                <a16:creationId xmlns:a16="http://schemas.microsoft.com/office/drawing/2014/main" id="{F04E72F0-659E-CC4D-835A-0F6653DC33EB}"/>
              </a:ext>
            </a:extLst>
          </p:cNvPr>
          <p:cNvSpPr/>
          <p:nvPr/>
        </p:nvSpPr>
        <p:spPr>
          <a:xfrm rot="5400000">
            <a:off x="5528140" y="1226177"/>
            <a:ext cx="1194587" cy="3211062"/>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37" name="TextBox 36">
            <a:extLst>
              <a:ext uri="{FF2B5EF4-FFF2-40B4-BE49-F238E27FC236}">
                <a16:creationId xmlns:a16="http://schemas.microsoft.com/office/drawing/2014/main" id="{93FD81C6-B1CC-F946-BBF0-C05C9E61D696}"/>
              </a:ext>
            </a:extLst>
          </p:cNvPr>
          <p:cNvSpPr txBox="1"/>
          <p:nvPr/>
        </p:nvSpPr>
        <p:spPr>
          <a:xfrm>
            <a:off x="4519903" y="2328379"/>
            <a:ext cx="3211064" cy="707886"/>
          </a:xfrm>
          <a:prstGeom prst="rect">
            <a:avLst/>
          </a:prstGeom>
          <a:solidFill>
            <a:srgbClr val="DD6003"/>
          </a:solidFill>
        </p:spPr>
        <p:txBody>
          <a:bodyPr wrap="square" rtlCol="0">
            <a:spAutoFit/>
          </a:bodyPr>
          <a:lstStyle/>
          <a:p>
            <a:pPr algn="ctr"/>
            <a:r>
              <a:rPr lang="en-US" sz="2000" b="1">
                <a:solidFill>
                  <a:schemeClr val="bg1"/>
                </a:solidFill>
                <a:cs typeface="Calibri" panose="020F0502020204030204" pitchFamily="34" charset="0"/>
              </a:rPr>
              <a:t>Step 2</a:t>
            </a:r>
          </a:p>
          <a:p>
            <a:pPr algn="ctr"/>
            <a:endParaRPr lang="en-US" sz="2000" b="1">
              <a:solidFill>
                <a:schemeClr val="bg1"/>
              </a:solidFill>
              <a:cs typeface="Calibri" panose="020F0502020204030204" pitchFamily="34" charset="0"/>
            </a:endParaRPr>
          </a:p>
        </p:txBody>
      </p:sp>
      <p:sp>
        <p:nvSpPr>
          <p:cNvPr id="38" name="TextBox 37">
            <a:extLst>
              <a:ext uri="{FF2B5EF4-FFF2-40B4-BE49-F238E27FC236}">
                <a16:creationId xmlns:a16="http://schemas.microsoft.com/office/drawing/2014/main" id="{E31D4090-44AA-224A-824D-75A4B7C13E89}"/>
              </a:ext>
            </a:extLst>
          </p:cNvPr>
          <p:cNvSpPr txBox="1"/>
          <p:nvPr/>
        </p:nvSpPr>
        <p:spPr>
          <a:xfrm>
            <a:off x="4560089" y="3522967"/>
            <a:ext cx="2968472" cy="3170099"/>
          </a:xfrm>
          <a:prstGeom prst="rect">
            <a:avLst/>
          </a:prstGeom>
          <a:noFill/>
        </p:spPr>
        <p:txBody>
          <a:bodyPr wrap="square" rtlCol="0">
            <a:spAutoFit/>
          </a:bodyPr>
          <a:lstStyle/>
          <a:p>
            <a:r>
              <a:rPr lang="en-GB" altLang="en-US" sz="2400"/>
              <a:t>Needing help or prompting support.</a:t>
            </a:r>
          </a:p>
          <a:p>
            <a:r>
              <a:rPr lang="en-GB" sz="2400">
                <a:latin typeface="Calibri" panose="020F0502020204030204" pitchFamily="34" charset="0"/>
                <a:cs typeface="Calibri" panose="020F0502020204030204" pitchFamily="34" charset="0"/>
              </a:rPr>
              <a:t>Causes pain, distress, anxiety?</a:t>
            </a:r>
          </a:p>
          <a:p>
            <a:r>
              <a:rPr lang="en-GB" sz="2400">
                <a:latin typeface="Calibri" panose="020F0502020204030204" pitchFamily="34" charset="0"/>
                <a:cs typeface="Calibri" panose="020F0502020204030204" pitchFamily="34" charset="0"/>
              </a:rPr>
              <a:t>Being in danger?</a:t>
            </a:r>
          </a:p>
          <a:p>
            <a:r>
              <a:rPr lang="en-GB" sz="2400">
                <a:latin typeface="Calibri" panose="020F0502020204030204" pitchFamily="34" charset="0"/>
                <a:cs typeface="Calibri" panose="020F0502020204030204" pitchFamily="34" charset="0"/>
              </a:rPr>
              <a:t>Taking significantly longer?</a:t>
            </a:r>
            <a:endParaRPr lang="en-US" sz="2400">
              <a:latin typeface="Calibri" panose="020F0502020204030204" pitchFamily="34" charset="0"/>
              <a:cs typeface="Calibri" panose="020F0502020204030204" pitchFamily="34" charset="0"/>
            </a:endParaRPr>
          </a:p>
          <a:p>
            <a:endParaRPr lang="en-US" sz="1600"/>
          </a:p>
          <a:p>
            <a:pPr marL="285750" indent="-285750">
              <a:buFont typeface="Arial" panose="020B0604020202020204" pitchFamily="34" charset="0"/>
              <a:buChar char="•"/>
            </a:pPr>
            <a:endParaRPr lang="en-US" sz="1600" b="1">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28683494-69D4-434B-9C82-CA4F54F57019}"/>
              </a:ext>
            </a:extLst>
          </p:cNvPr>
          <p:cNvSpPr/>
          <p:nvPr/>
        </p:nvSpPr>
        <p:spPr>
          <a:xfrm rot="5400000">
            <a:off x="7718244" y="2691756"/>
            <a:ext cx="4125745"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6" name="Rectangle 45">
            <a:extLst>
              <a:ext uri="{FF2B5EF4-FFF2-40B4-BE49-F238E27FC236}">
                <a16:creationId xmlns:a16="http://schemas.microsoft.com/office/drawing/2014/main" id="{6442F197-2F78-BD46-A571-8FE719618636}"/>
              </a:ext>
            </a:extLst>
          </p:cNvPr>
          <p:cNvSpPr/>
          <p:nvPr/>
        </p:nvSpPr>
        <p:spPr>
          <a:xfrm rot="5400000">
            <a:off x="9193307" y="1216693"/>
            <a:ext cx="1194588" cy="3230031"/>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7" name="TextBox 46">
            <a:extLst>
              <a:ext uri="{FF2B5EF4-FFF2-40B4-BE49-F238E27FC236}">
                <a16:creationId xmlns:a16="http://schemas.microsoft.com/office/drawing/2014/main" id="{02874DB8-1344-FD43-B347-EE13C5F48568}"/>
              </a:ext>
            </a:extLst>
          </p:cNvPr>
          <p:cNvSpPr txBox="1"/>
          <p:nvPr/>
        </p:nvSpPr>
        <p:spPr>
          <a:xfrm>
            <a:off x="8175586" y="2328379"/>
            <a:ext cx="3211064" cy="707886"/>
          </a:xfrm>
          <a:prstGeom prst="rect">
            <a:avLst/>
          </a:prstGeom>
          <a:noFill/>
        </p:spPr>
        <p:txBody>
          <a:bodyPr wrap="square" rtlCol="0">
            <a:spAutoFit/>
          </a:bodyPr>
          <a:lstStyle/>
          <a:p>
            <a:pPr algn="ctr"/>
            <a:endParaRPr lang="en-US" sz="2000" b="1">
              <a:solidFill>
                <a:schemeClr val="bg1"/>
              </a:solidFill>
              <a:cs typeface="Calibri" panose="020F0502020204030204" pitchFamily="34" charset="0"/>
            </a:endParaRPr>
          </a:p>
          <a:p>
            <a:pPr algn="ctr"/>
            <a:endParaRPr lang="en-US" sz="2000" b="1">
              <a:solidFill>
                <a:schemeClr val="bg1"/>
              </a:solidFill>
              <a:cs typeface="Calibri" panose="020F0502020204030204" pitchFamily="34" charset="0"/>
            </a:endParaRPr>
          </a:p>
        </p:txBody>
      </p:sp>
      <p:pic>
        <p:nvPicPr>
          <p:cNvPr id="22" name="Picture 21">
            <a:extLst>
              <a:ext uri="{FF2B5EF4-FFF2-40B4-BE49-F238E27FC236}">
                <a16:creationId xmlns:a16="http://schemas.microsoft.com/office/drawing/2014/main" id="{09C9AAB2-8435-4584-B952-8D1A29EDDF5B}"/>
              </a:ext>
            </a:extLst>
          </p:cNvPr>
          <p:cNvPicPr>
            <a:picLocks noChangeAspect="1"/>
          </p:cNvPicPr>
          <p:nvPr/>
        </p:nvPicPr>
        <p:blipFill>
          <a:blip r:embed="rId3"/>
          <a:stretch>
            <a:fillRect/>
          </a:stretch>
        </p:blipFill>
        <p:spPr>
          <a:xfrm>
            <a:off x="115414" y="76455"/>
            <a:ext cx="1570512" cy="760786"/>
          </a:xfrm>
          <a:prstGeom prst="rect">
            <a:avLst/>
          </a:prstGeom>
        </p:spPr>
      </p:pic>
    </p:spTree>
    <p:extLst>
      <p:ext uri="{BB962C8B-B14F-4D97-AF65-F5344CB8AC3E}">
        <p14:creationId xmlns:p14="http://schemas.microsoft.com/office/powerpoint/2010/main" val="283029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119069"/>
            <a:ext cx="11002281" cy="646331"/>
          </a:xfrm>
          <a:prstGeom prst="rect">
            <a:avLst/>
          </a:prstGeom>
          <a:noFill/>
        </p:spPr>
        <p:txBody>
          <a:bodyPr wrap="square" rtlCol="0">
            <a:spAutoFit/>
          </a:bodyPr>
          <a:lstStyle/>
          <a:p>
            <a:pPr>
              <a:defRPr/>
            </a:pPr>
            <a:r>
              <a:rPr lang="en-US" sz="3600" b="1">
                <a:solidFill>
                  <a:srgbClr val="DD6003"/>
                </a:solidFill>
              </a:rPr>
              <a:t>Step 2 – the specified outcomes</a:t>
            </a:r>
            <a:endParaRPr lang="en-GB" sz="3600" b="1">
              <a:solidFill>
                <a:srgbClr val="DD6003"/>
              </a:solidFill>
            </a:endParaRPr>
          </a:p>
        </p:txBody>
      </p:sp>
      <p:sp>
        <p:nvSpPr>
          <p:cNvPr id="6" name="TextBox 5">
            <a:extLst>
              <a:ext uri="{FF2B5EF4-FFF2-40B4-BE49-F238E27FC236}">
                <a16:creationId xmlns:a16="http://schemas.microsoft.com/office/drawing/2014/main" id="{89675A3F-6F5E-4315-BE4A-CD5086A626D0}"/>
              </a:ext>
            </a:extLst>
          </p:cNvPr>
          <p:cNvSpPr txBox="1"/>
          <p:nvPr/>
        </p:nvSpPr>
        <p:spPr>
          <a:xfrm>
            <a:off x="944880" y="1765400"/>
            <a:ext cx="10302240" cy="5804666"/>
          </a:xfrm>
          <a:prstGeom prst="rect">
            <a:avLst/>
          </a:prstGeom>
          <a:noFill/>
        </p:spPr>
        <p:txBody>
          <a:bodyPr wrap="square" rtlCol="0">
            <a:spAutoFit/>
          </a:bodyPr>
          <a:lstStyle/>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Managing and maintaining nutrition</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Maintaining personal hygiene</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Managing toilet needs</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Being appropriately clothed</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Being able to make use of the home safely</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Maintaining a habitable home environment</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Developing and maintaining family or other personal relationships</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Accessing and engaging in work, training, education or volunteering</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Making use of necessary facilities or services in the local community including public transport and recreational facilities or services </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Carrying out any caring responsibilities the adult has for a child</a:t>
            </a:r>
          </a:p>
          <a:p>
            <a:pPr lvl="0"/>
            <a:endParaRPr lang="en-US" sz="2800" dirty="0">
              <a:solidFill>
                <a:srgbClr val="888888"/>
              </a:solidFill>
            </a:endParaRPr>
          </a:p>
          <a:p>
            <a:pPr lvl="0"/>
            <a:endParaRPr lang="en-US" sz="2400" dirty="0"/>
          </a:p>
          <a:p>
            <a:pPr lvl="0" algn="ctr"/>
            <a:endParaRPr lang="en-US" sz="2800" dirty="0"/>
          </a:p>
        </p:txBody>
      </p:sp>
    </p:spTree>
    <p:extLst>
      <p:ext uri="{BB962C8B-B14F-4D97-AF65-F5344CB8AC3E}">
        <p14:creationId xmlns:p14="http://schemas.microsoft.com/office/powerpoint/2010/main" val="3371640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119069"/>
            <a:ext cx="11002281" cy="646331"/>
          </a:xfrm>
          <a:prstGeom prst="rect">
            <a:avLst/>
          </a:prstGeom>
          <a:noFill/>
        </p:spPr>
        <p:txBody>
          <a:bodyPr wrap="square" rtlCol="0">
            <a:spAutoFit/>
          </a:bodyPr>
          <a:lstStyle/>
          <a:p>
            <a:pPr>
              <a:defRPr/>
            </a:pPr>
            <a:r>
              <a:rPr lang="en-US" sz="3600" b="1">
                <a:solidFill>
                  <a:srgbClr val="DD6003"/>
                </a:solidFill>
              </a:rPr>
              <a:t>Step 2 – the specified outcomes</a:t>
            </a:r>
            <a:endParaRPr lang="en-GB" sz="3600" b="1">
              <a:solidFill>
                <a:srgbClr val="DD6003"/>
              </a:solidFill>
            </a:endParaRPr>
          </a:p>
        </p:txBody>
      </p:sp>
      <p:sp>
        <p:nvSpPr>
          <p:cNvPr id="6" name="TextBox 5">
            <a:extLst>
              <a:ext uri="{FF2B5EF4-FFF2-40B4-BE49-F238E27FC236}">
                <a16:creationId xmlns:a16="http://schemas.microsoft.com/office/drawing/2014/main" id="{89675A3F-6F5E-4315-BE4A-CD5086A626D0}"/>
              </a:ext>
            </a:extLst>
          </p:cNvPr>
          <p:cNvSpPr txBox="1"/>
          <p:nvPr/>
        </p:nvSpPr>
        <p:spPr>
          <a:xfrm>
            <a:off x="944880" y="1765400"/>
            <a:ext cx="10302240" cy="5495735"/>
          </a:xfrm>
          <a:prstGeom prst="rect">
            <a:avLst/>
          </a:prstGeom>
          <a:noFill/>
        </p:spPr>
        <p:txBody>
          <a:bodyPr wrap="square" rtlCol="0">
            <a:spAutoFit/>
          </a:bodyPr>
          <a:lstStyle/>
          <a:p>
            <a:pPr lvl="0"/>
            <a:r>
              <a:rPr lang="en-US" sz="2800" b="1"/>
              <a:t>What does unable to achieve two or more of the specified outcomes mean?</a:t>
            </a:r>
          </a:p>
          <a:p>
            <a:pPr lvl="0"/>
            <a:endParaRPr lang="en-US" sz="2800" b="1"/>
          </a:p>
          <a:p>
            <a:pPr lvl="0"/>
            <a:r>
              <a:rPr lang="en-US" sz="2800" b="1"/>
              <a:t>It includes the following:</a:t>
            </a:r>
          </a:p>
          <a:p>
            <a:pPr lvl="0"/>
            <a:endParaRPr lang="en-US" sz="2800"/>
          </a:p>
          <a:p>
            <a:pPr marL="457200" indent="-457200">
              <a:lnSpc>
                <a:spcPct val="107000"/>
              </a:lnSpc>
              <a:spcAft>
                <a:spcPts val="771"/>
              </a:spcAft>
              <a:buFont typeface="Arial" panose="020B0604020202020204" pitchFamily="34" charset="0"/>
              <a:buChar char="•"/>
            </a:pPr>
            <a:r>
              <a:rPr lang="en-US" sz="2800">
                <a:ea typeface="Calibri" panose="020F0502020204030204" pitchFamily="34" charset="0"/>
                <a:cs typeface="Times New Roman" panose="02020603050405020304" pitchFamily="18" charset="0"/>
              </a:rPr>
              <a:t>Unable to do so without assistance including prompting support</a:t>
            </a:r>
          </a:p>
          <a:p>
            <a:pPr marL="457200" indent="-457200">
              <a:lnSpc>
                <a:spcPct val="107000"/>
              </a:lnSpc>
              <a:spcAft>
                <a:spcPts val="771"/>
              </a:spcAft>
              <a:buFont typeface="Arial" panose="020B0604020202020204" pitchFamily="34" charset="0"/>
              <a:buChar char="•"/>
            </a:pPr>
            <a:r>
              <a:rPr lang="en-US" sz="2800">
                <a:ea typeface="Calibri" panose="020F0502020204030204" pitchFamily="34" charset="0"/>
                <a:cs typeface="Times New Roman" panose="02020603050405020304" pitchFamily="18" charset="0"/>
              </a:rPr>
              <a:t>Without being in significant pain distress or anxiety</a:t>
            </a:r>
          </a:p>
          <a:p>
            <a:pPr marL="457200" indent="-457200">
              <a:lnSpc>
                <a:spcPct val="107000"/>
              </a:lnSpc>
              <a:spcAft>
                <a:spcPts val="771"/>
              </a:spcAft>
              <a:buFont typeface="Arial" panose="020B0604020202020204" pitchFamily="34" charset="0"/>
              <a:buChar char="•"/>
            </a:pPr>
            <a:r>
              <a:rPr lang="en-US" sz="2800">
                <a:ea typeface="Calibri" panose="020F0502020204030204" pitchFamily="34" charset="0"/>
                <a:cs typeface="Times New Roman" panose="02020603050405020304" pitchFamily="18" charset="0"/>
              </a:rPr>
              <a:t>Without being in  danger or endangering others</a:t>
            </a:r>
          </a:p>
          <a:p>
            <a:pPr marL="457200" indent="-457200">
              <a:lnSpc>
                <a:spcPct val="107000"/>
              </a:lnSpc>
              <a:spcAft>
                <a:spcPts val="771"/>
              </a:spcAft>
              <a:buFont typeface="Arial" panose="020B0604020202020204" pitchFamily="34" charset="0"/>
              <a:buChar char="•"/>
            </a:pPr>
            <a:r>
              <a:rPr lang="en-US" sz="2800">
                <a:ea typeface="Calibri" panose="020F0502020204030204" pitchFamily="34" charset="0"/>
                <a:cs typeface="Times New Roman" panose="02020603050405020304" pitchFamily="18" charset="0"/>
              </a:rPr>
              <a:t>Without taking significantly longer to achieve the outcome</a:t>
            </a:r>
          </a:p>
          <a:p>
            <a:pPr>
              <a:lnSpc>
                <a:spcPct val="107000"/>
              </a:lnSpc>
              <a:spcAft>
                <a:spcPts val="771"/>
              </a:spcAft>
            </a:pPr>
            <a:endParaRPr lang="en-US" sz="2800">
              <a:solidFill>
                <a:srgbClr val="7030A0"/>
              </a:solidFill>
              <a:ea typeface="Calibri" panose="020F0502020204030204" pitchFamily="34" charset="0"/>
              <a:cs typeface="Times New Roman" panose="02020603050405020304" pitchFamily="18" charset="0"/>
            </a:endParaRPr>
          </a:p>
          <a:p>
            <a:pPr lvl="0" algn="ctr"/>
            <a:endParaRPr lang="en-US" sz="2800"/>
          </a:p>
        </p:txBody>
      </p:sp>
    </p:spTree>
    <p:extLst>
      <p:ext uri="{BB962C8B-B14F-4D97-AF65-F5344CB8AC3E}">
        <p14:creationId xmlns:p14="http://schemas.microsoft.com/office/powerpoint/2010/main" val="372850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119069"/>
            <a:ext cx="11002281" cy="646331"/>
          </a:xfrm>
          <a:prstGeom prst="rect">
            <a:avLst/>
          </a:prstGeom>
          <a:noFill/>
        </p:spPr>
        <p:txBody>
          <a:bodyPr wrap="square" rtlCol="0">
            <a:spAutoFit/>
          </a:bodyPr>
          <a:lstStyle/>
          <a:p>
            <a:pPr>
              <a:defRPr/>
            </a:pPr>
            <a:r>
              <a:rPr lang="en-US" sz="3600" b="1">
                <a:solidFill>
                  <a:srgbClr val="DD6003"/>
                </a:solidFill>
              </a:rPr>
              <a:t>Step 2 – the specified outcomes - there is no hierarchy</a:t>
            </a:r>
            <a:endParaRPr lang="en-GB" sz="3600" b="1">
              <a:solidFill>
                <a:srgbClr val="DD6003"/>
              </a:solidFill>
            </a:endParaRPr>
          </a:p>
        </p:txBody>
      </p:sp>
      <p:sp>
        <p:nvSpPr>
          <p:cNvPr id="6" name="TextBox 5">
            <a:extLst>
              <a:ext uri="{FF2B5EF4-FFF2-40B4-BE49-F238E27FC236}">
                <a16:creationId xmlns:a16="http://schemas.microsoft.com/office/drawing/2014/main" id="{89675A3F-6F5E-4315-BE4A-CD5086A626D0}"/>
              </a:ext>
            </a:extLst>
          </p:cNvPr>
          <p:cNvSpPr txBox="1"/>
          <p:nvPr/>
        </p:nvSpPr>
        <p:spPr>
          <a:xfrm>
            <a:off x="944880" y="1765400"/>
            <a:ext cx="10302240" cy="5804666"/>
          </a:xfrm>
          <a:prstGeom prst="rect">
            <a:avLst/>
          </a:prstGeom>
          <a:noFill/>
        </p:spPr>
        <p:txBody>
          <a:bodyPr wrap="square" rtlCol="0">
            <a:spAutoFit/>
          </a:bodyPr>
          <a:lstStyle/>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Managing and maintaining nutrition</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Maintaining personal hygiene</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Managing toilet needs</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Being appropriately clothed</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Being able to make use of the home safely</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Maintaining a habitable home environment</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Developing and maintaining family or other personal relationships</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Accessing and engaging in work, training, education or volunteering</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Making use of necessary facilities or services in the local community including public transport and recreational facilities or services </a:t>
            </a:r>
          </a:p>
          <a:p>
            <a:pPr marL="457200" indent="-457200">
              <a:lnSpc>
                <a:spcPct val="80000"/>
              </a:lnSpc>
              <a:buFont typeface="+mj-lt"/>
              <a:buAutoNum type="arabicPeriod"/>
            </a:pPr>
            <a:r>
              <a:rPr lang="en-GB" altLang="en-US" sz="2800" dirty="0">
                <a:latin typeface="Calibri" panose="020F0502020204030204" pitchFamily="34" charset="0"/>
                <a:cs typeface="Calibri" panose="020F0502020204030204" pitchFamily="34" charset="0"/>
              </a:rPr>
              <a:t>Carrying out any caring responsibilities the adult has for a child</a:t>
            </a:r>
          </a:p>
          <a:p>
            <a:pPr lvl="0"/>
            <a:endParaRPr lang="en-US" sz="2800" dirty="0">
              <a:solidFill>
                <a:srgbClr val="888888"/>
              </a:solidFill>
            </a:endParaRPr>
          </a:p>
          <a:p>
            <a:pPr lvl="0"/>
            <a:endParaRPr lang="en-US" sz="2400" dirty="0"/>
          </a:p>
          <a:p>
            <a:pPr lvl="0" algn="ctr"/>
            <a:endParaRPr lang="en-US" sz="2800" dirty="0"/>
          </a:p>
        </p:txBody>
      </p:sp>
    </p:spTree>
    <p:extLst>
      <p:ext uri="{BB962C8B-B14F-4D97-AF65-F5344CB8AC3E}">
        <p14:creationId xmlns:p14="http://schemas.microsoft.com/office/powerpoint/2010/main" val="3932891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7210D4-4A9A-6943-BCF6-7BA031ABC199}"/>
              </a:ext>
            </a:extLst>
          </p:cNvPr>
          <p:cNvSpPr/>
          <p:nvPr/>
        </p:nvSpPr>
        <p:spPr>
          <a:xfrm rot="5400000">
            <a:off x="284960" y="2813676"/>
            <a:ext cx="4369585"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0" name="Rectangle 19">
            <a:extLst>
              <a:ext uri="{FF2B5EF4-FFF2-40B4-BE49-F238E27FC236}">
                <a16:creationId xmlns:a16="http://schemas.microsoft.com/office/drawing/2014/main" id="{0D21C2E9-DCFE-D24F-B09B-19DF69F8D5A5}"/>
              </a:ext>
            </a:extLst>
          </p:cNvPr>
          <p:cNvSpPr/>
          <p:nvPr/>
        </p:nvSpPr>
        <p:spPr>
          <a:xfrm rot="5400000">
            <a:off x="1872459" y="1226177"/>
            <a:ext cx="1194586" cy="3211061"/>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3" name="TextBox 12">
            <a:extLst>
              <a:ext uri="{FF2B5EF4-FFF2-40B4-BE49-F238E27FC236}">
                <a16:creationId xmlns:a16="http://schemas.microsoft.com/office/drawing/2014/main" id="{4C2EAEAE-8D10-9F4B-A806-7341A313A85D}"/>
              </a:ext>
            </a:extLst>
          </p:cNvPr>
          <p:cNvSpPr txBox="1"/>
          <p:nvPr/>
        </p:nvSpPr>
        <p:spPr>
          <a:xfrm>
            <a:off x="727509" y="1034697"/>
            <a:ext cx="10600265" cy="1385123"/>
          </a:xfrm>
          <a:prstGeom prst="rect">
            <a:avLst/>
          </a:prstGeom>
          <a:noFill/>
        </p:spPr>
        <p:txBody>
          <a:bodyPr wrap="square" rtlCol="0">
            <a:spAutoFit/>
          </a:bodyPr>
          <a:lstStyle/>
          <a:p>
            <a:r>
              <a:rPr lang="en-US" sz="2800" b="1">
                <a:solidFill>
                  <a:srgbClr val="DD6003"/>
                </a:solidFill>
              </a:rPr>
              <a:t>Step 3: Is there a significant impact on the person’s wellbeing as a result of this?</a:t>
            </a:r>
            <a:endParaRPr lang="en-GB" sz="2800" b="1">
              <a:solidFill>
                <a:srgbClr val="DD6003"/>
              </a:solidFill>
            </a:endParaRPr>
          </a:p>
          <a:p>
            <a:endParaRPr lang="en-US" sz="2801" b="1">
              <a:solidFill>
                <a:srgbClr val="DD6003"/>
              </a:solidFill>
              <a:cs typeface="Calibri" panose="020F0502020204030204" pitchFamily="34" charset="0"/>
            </a:endParaRPr>
          </a:p>
        </p:txBody>
      </p:sp>
      <p:sp>
        <p:nvSpPr>
          <p:cNvPr id="19" name="TextBox 18">
            <a:extLst>
              <a:ext uri="{FF2B5EF4-FFF2-40B4-BE49-F238E27FC236}">
                <a16:creationId xmlns:a16="http://schemas.microsoft.com/office/drawing/2014/main" id="{85BC217A-6765-4B42-AFE5-3C9D6BDC5758}"/>
              </a:ext>
            </a:extLst>
          </p:cNvPr>
          <p:cNvSpPr txBox="1"/>
          <p:nvPr/>
        </p:nvSpPr>
        <p:spPr>
          <a:xfrm>
            <a:off x="864223" y="2328379"/>
            <a:ext cx="3211064" cy="707886"/>
          </a:xfrm>
          <a:prstGeom prst="rect">
            <a:avLst/>
          </a:prstGeom>
          <a:noFill/>
        </p:spPr>
        <p:txBody>
          <a:bodyPr wrap="square" rtlCol="0">
            <a:spAutoFit/>
          </a:bodyPr>
          <a:lstStyle/>
          <a:p>
            <a:pPr algn="ctr"/>
            <a:r>
              <a:rPr lang="en-US" sz="2000" b="1">
                <a:solidFill>
                  <a:schemeClr val="bg1"/>
                </a:solidFill>
                <a:cs typeface="Calibri" panose="020F0502020204030204" pitchFamily="34" charset="0"/>
              </a:rPr>
              <a:t>Step 1</a:t>
            </a:r>
          </a:p>
          <a:p>
            <a:pPr algn="ctr"/>
            <a:endParaRPr lang="en-US" sz="2000" b="1">
              <a:solidFill>
                <a:schemeClr val="bg1"/>
              </a:solidFill>
              <a:cs typeface="Calibri" panose="020F0502020204030204" pitchFamily="34" charset="0"/>
            </a:endParaRPr>
          </a:p>
        </p:txBody>
      </p:sp>
      <p:sp>
        <p:nvSpPr>
          <p:cNvPr id="27" name="Rectangle 26">
            <a:extLst>
              <a:ext uri="{FF2B5EF4-FFF2-40B4-BE49-F238E27FC236}">
                <a16:creationId xmlns:a16="http://schemas.microsoft.com/office/drawing/2014/main" id="{8AEA0407-B9D0-1843-90F8-57BF44D79E5C}"/>
              </a:ext>
            </a:extLst>
          </p:cNvPr>
          <p:cNvSpPr/>
          <p:nvPr/>
        </p:nvSpPr>
        <p:spPr>
          <a:xfrm rot="5400000">
            <a:off x="719977" y="4335184"/>
            <a:ext cx="1777998" cy="1489510"/>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9" name="TextBox 28">
            <a:extLst>
              <a:ext uri="{FF2B5EF4-FFF2-40B4-BE49-F238E27FC236}">
                <a16:creationId xmlns:a16="http://schemas.microsoft.com/office/drawing/2014/main" id="{43277C6B-633D-B84F-9AF0-E0FFF0FBF7AF}"/>
              </a:ext>
            </a:extLst>
          </p:cNvPr>
          <p:cNvSpPr txBox="1"/>
          <p:nvPr/>
        </p:nvSpPr>
        <p:spPr>
          <a:xfrm>
            <a:off x="989352" y="3522967"/>
            <a:ext cx="2757112" cy="1015663"/>
          </a:xfrm>
          <a:prstGeom prst="rect">
            <a:avLst/>
          </a:prstGeom>
          <a:noFill/>
        </p:spPr>
        <p:txBody>
          <a:bodyPr wrap="square" rtlCol="0">
            <a:spAutoFit/>
          </a:bodyPr>
          <a:lstStyle/>
          <a:p>
            <a:endParaRPr lang="en-GB" sz="3600" b="1">
              <a:solidFill>
                <a:srgbClr val="888888"/>
              </a:solidFill>
              <a:latin typeface="Calibri" panose="020F0502020204030204" pitchFamily="34" charset="0"/>
              <a:cs typeface="Calibri" panose="020F0502020204030204" pitchFamily="34" charset="0"/>
            </a:endParaRPr>
          </a:p>
          <a:p>
            <a:pPr algn="ctr"/>
            <a:r>
              <a:rPr lang="en-GB" sz="2400">
                <a:latin typeface="Calibri" panose="020F0502020204030204" pitchFamily="34" charset="0"/>
                <a:cs typeface="Calibri" panose="020F0502020204030204" pitchFamily="34" charset="0"/>
              </a:rPr>
              <a:t>Yes</a:t>
            </a:r>
            <a:endParaRPr lang="en-US" sz="2400">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A75799F4-7088-2B48-BBE6-59E1F52FF4A1}"/>
              </a:ext>
            </a:extLst>
          </p:cNvPr>
          <p:cNvSpPr/>
          <p:nvPr/>
        </p:nvSpPr>
        <p:spPr>
          <a:xfrm rot="5400000">
            <a:off x="3940640" y="2813676"/>
            <a:ext cx="4369585"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36" name="Rectangle 35">
            <a:extLst>
              <a:ext uri="{FF2B5EF4-FFF2-40B4-BE49-F238E27FC236}">
                <a16:creationId xmlns:a16="http://schemas.microsoft.com/office/drawing/2014/main" id="{F04E72F0-659E-CC4D-835A-0F6653DC33EB}"/>
              </a:ext>
            </a:extLst>
          </p:cNvPr>
          <p:cNvSpPr/>
          <p:nvPr/>
        </p:nvSpPr>
        <p:spPr>
          <a:xfrm rot="5400000">
            <a:off x="5528140" y="1226177"/>
            <a:ext cx="1194587" cy="3211062"/>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37" name="TextBox 36">
            <a:extLst>
              <a:ext uri="{FF2B5EF4-FFF2-40B4-BE49-F238E27FC236}">
                <a16:creationId xmlns:a16="http://schemas.microsoft.com/office/drawing/2014/main" id="{93FD81C6-B1CC-F946-BBF0-C05C9E61D696}"/>
              </a:ext>
            </a:extLst>
          </p:cNvPr>
          <p:cNvSpPr txBox="1"/>
          <p:nvPr/>
        </p:nvSpPr>
        <p:spPr>
          <a:xfrm>
            <a:off x="4519903" y="2328379"/>
            <a:ext cx="3211064" cy="707886"/>
          </a:xfrm>
          <a:prstGeom prst="rect">
            <a:avLst/>
          </a:prstGeom>
          <a:solidFill>
            <a:srgbClr val="DD6003"/>
          </a:solidFill>
        </p:spPr>
        <p:txBody>
          <a:bodyPr wrap="square" rtlCol="0">
            <a:spAutoFit/>
          </a:bodyPr>
          <a:lstStyle/>
          <a:p>
            <a:pPr algn="ctr"/>
            <a:r>
              <a:rPr lang="en-US" sz="2000" b="1">
                <a:solidFill>
                  <a:schemeClr val="bg1"/>
                </a:solidFill>
                <a:cs typeface="Calibri" panose="020F0502020204030204" pitchFamily="34" charset="0"/>
              </a:rPr>
              <a:t>Step 2</a:t>
            </a:r>
          </a:p>
          <a:p>
            <a:pPr algn="ctr"/>
            <a:endParaRPr lang="en-US" sz="2000" b="1">
              <a:solidFill>
                <a:schemeClr val="bg1"/>
              </a:solidFill>
              <a:cs typeface="Calibri" panose="020F0502020204030204" pitchFamily="34" charset="0"/>
            </a:endParaRPr>
          </a:p>
        </p:txBody>
      </p:sp>
      <p:sp>
        <p:nvSpPr>
          <p:cNvPr id="38" name="TextBox 37">
            <a:extLst>
              <a:ext uri="{FF2B5EF4-FFF2-40B4-BE49-F238E27FC236}">
                <a16:creationId xmlns:a16="http://schemas.microsoft.com/office/drawing/2014/main" id="{E31D4090-44AA-224A-824D-75A4B7C13E89}"/>
              </a:ext>
            </a:extLst>
          </p:cNvPr>
          <p:cNvSpPr txBox="1"/>
          <p:nvPr/>
        </p:nvSpPr>
        <p:spPr>
          <a:xfrm>
            <a:off x="4560089" y="3522967"/>
            <a:ext cx="2968472" cy="1508105"/>
          </a:xfrm>
          <a:prstGeom prst="rect">
            <a:avLst/>
          </a:prstGeom>
          <a:noFill/>
        </p:spPr>
        <p:txBody>
          <a:bodyPr wrap="square" rtlCol="0">
            <a:spAutoFit/>
          </a:bodyPr>
          <a:lstStyle/>
          <a:p>
            <a:pPr algn="ctr"/>
            <a:endParaRPr lang="en-GB" sz="3600" b="1">
              <a:solidFill>
                <a:srgbClr val="888888"/>
              </a:solidFill>
              <a:latin typeface="Calibri" panose="020F0502020204030204" pitchFamily="34" charset="0"/>
              <a:cs typeface="Calibri" panose="020F0502020204030204" pitchFamily="34" charset="0"/>
            </a:endParaRPr>
          </a:p>
          <a:p>
            <a:pPr algn="ctr"/>
            <a:r>
              <a:rPr lang="en-GB" sz="2400">
                <a:latin typeface="Calibri" panose="020F0502020204030204" pitchFamily="34" charset="0"/>
                <a:cs typeface="Calibri" panose="020F0502020204030204" pitchFamily="34" charset="0"/>
              </a:rPr>
              <a:t>Yes</a:t>
            </a:r>
            <a:r>
              <a:rPr lang="en-GB" sz="2400">
                <a:solidFill>
                  <a:srgbClr val="888888"/>
                </a:solidFill>
                <a:latin typeface="Calibri" panose="020F0502020204030204" pitchFamily="34" charset="0"/>
                <a:cs typeface="Calibri" panose="020F0502020204030204" pitchFamily="34" charset="0"/>
              </a:rPr>
              <a:t> </a:t>
            </a:r>
            <a:endParaRPr lang="en-US" sz="2400">
              <a:latin typeface="Calibri" panose="020F0502020204030204" pitchFamily="34" charset="0"/>
              <a:cs typeface="Calibri" panose="020F0502020204030204" pitchFamily="34" charset="0"/>
            </a:endParaRPr>
          </a:p>
          <a:p>
            <a:endParaRPr lang="en-US" sz="1600"/>
          </a:p>
          <a:p>
            <a:pPr marL="285750" indent="-285750">
              <a:buFont typeface="Arial" panose="020B0604020202020204" pitchFamily="34" charset="0"/>
              <a:buChar char="•"/>
            </a:pPr>
            <a:endParaRPr lang="en-US" sz="1600" b="1">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28683494-69D4-434B-9C82-CA4F54F57019}"/>
              </a:ext>
            </a:extLst>
          </p:cNvPr>
          <p:cNvSpPr/>
          <p:nvPr/>
        </p:nvSpPr>
        <p:spPr>
          <a:xfrm rot="5400000">
            <a:off x="7596323" y="2813676"/>
            <a:ext cx="4369585" cy="3211063"/>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6" name="Rectangle 45">
            <a:extLst>
              <a:ext uri="{FF2B5EF4-FFF2-40B4-BE49-F238E27FC236}">
                <a16:creationId xmlns:a16="http://schemas.microsoft.com/office/drawing/2014/main" id="{6442F197-2F78-BD46-A571-8FE719618636}"/>
              </a:ext>
            </a:extLst>
          </p:cNvPr>
          <p:cNvSpPr/>
          <p:nvPr/>
        </p:nvSpPr>
        <p:spPr>
          <a:xfrm rot="5400000">
            <a:off x="9083579" y="1326422"/>
            <a:ext cx="1194588" cy="3010574"/>
          </a:xfrm>
          <a:prstGeom prst="rect">
            <a:avLst/>
          </a:prstGeom>
          <a:solidFill>
            <a:srgbClr val="DD6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7" name="TextBox 46">
            <a:extLst>
              <a:ext uri="{FF2B5EF4-FFF2-40B4-BE49-F238E27FC236}">
                <a16:creationId xmlns:a16="http://schemas.microsoft.com/office/drawing/2014/main" id="{02874DB8-1344-FD43-B347-EE13C5F48568}"/>
              </a:ext>
            </a:extLst>
          </p:cNvPr>
          <p:cNvSpPr txBox="1"/>
          <p:nvPr/>
        </p:nvSpPr>
        <p:spPr>
          <a:xfrm>
            <a:off x="8175586" y="2328379"/>
            <a:ext cx="3211064" cy="707886"/>
          </a:xfrm>
          <a:prstGeom prst="rect">
            <a:avLst/>
          </a:prstGeom>
          <a:noFill/>
        </p:spPr>
        <p:txBody>
          <a:bodyPr wrap="square" rtlCol="0">
            <a:spAutoFit/>
          </a:bodyPr>
          <a:lstStyle/>
          <a:p>
            <a:pPr algn="ctr"/>
            <a:r>
              <a:rPr lang="en-US" sz="2000" b="1">
                <a:solidFill>
                  <a:schemeClr val="bg1"/>
                </a:solidFill>
                <a:cs typeface="Calibri" panose="020F0502020204030204" pitchFamily="34" charset="0"/>
              </a:rPr>
              <a:t>Step 3</a:t>
            </a:r>
          </a:p>
          <a:p>
            <a:pPr algn="ctr"/>
            <a:endParaRPr lang="en-US" sz="2000" b="1">
              <a:solidFill>
                <a:schemeClr val="bg1"/>
              </a:solidFill>
              <a:cs typeface="Calibri" panose="020F0502020204030204" pitchFamily="34" charset="0"/>
            </a:endParaRPr>
          </a:p>
        </p:txBody>
      </p:sp>
      <p:sp>
        <p:nvSpPr>
          <p:cNvPr id="48" name="TextBox 47">
            <a:extLst>
              <a:ext uri="{FF2B5EF4-FFF2-40B4-BE49-F238E27FC236}">
                <a16:creationId xmlns:a16="http://schemas.microsoft.com/office/drawing/2014/main" id="{3FCE21DA-B1CD-9A4C-B9B5-84E7EABF7DE0}"/>
              </a:ext>
            </a:extLst>
          </p:cNvPr>
          <p:cNvSpPr txBox="1"/>
          <p:nvPr/>
        </p:nvSpPr>
        <p:spPr>
          <a:xfrm>
            <a:off x="8215767" y="3429001"/>
            <a:ext cx="2783189" cy="3662541"/>
          </a:xfrm>
          <a:prstGeom prst="rect">
            <a:avLst/>
          </a:prstGeom>
          <a:noFill/>
        </p:spPr>
        <p:txBody>
          <a:bodyPr wrap="square" rtlCol="0">
            <a:spAutoFit/>
          </a:bodyPr>
          <a:lstStyle/>
          <a:p>
            <a:r>
              <a:rPr lang="en-GB" altLang="en-US" sz="2200"/>
              <a:t>Includes: </a:t>
            </a:r>
            <a:br>
              <a:rPr lang="en-GB" altLang="en-US" sz="2200"/>
            </a:br>
            <a:r>
              <a:rPr lang="en-GB" altLang="en-US" sz="2200"/>
              <a:t>Personal dignity</a:t>
            </a:r>
          </a:p>
          <a:p>
            <a:r>
              <a:rPr lang="en-GB" altLang="en-US" sz="2200"/>
              <a:t>Physical and mental health and emotional wellbeing</a:t>
            </a:r>
          </a:p>
          <a:p>
            <a:r>
              <a:rPr lang="en-GB" altLang="en-US" sz="2200"/>
              <a:t>Protection from abuse</a:t>
            </a:r>
          </a:p>
          <a:p>
            <a:r>
              <a:rPr lang="en-GB" altLang="en-US" sz="2200"/>
              <a:t>Participation in work, education, training and recreation</a:t>
            </a:r>
          </a:p>
          <a:p>
            <a:pPr marL="285750" lvl="0" indent="-285750">
              <a:buFont typeface="Arial" panose="020B0604020202020204" pitchFamily="34" charset="0"/>
              <a:buChar char="•"/>
            </a:pPr>
            <a:endParaRPr lang="en-US"/>
          </a:p>
          <a:p>
            <a:endParaRPr lang="en-US" sz="1600" b="1">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09C9AAB2-8435-4584-B952-8D1A29EDDF5B}"/>
              </a:ext>
            </a:extLst>
          </p:cNvPr>
          <p:cNvPicPr>
            <a:picLocks noChangeAspect="1"/>
          </p:cNvPicPr>
          <p:nvPr/>
        </p:nvPicPr>
        <p:blipFill>
          <a:blip r:embed="rId3"/>
          <a:stretch>
            <a:fillRect/>
          </a:stretch>
        </p:blipFill>
        <p:spPr>
          <a:xfrm>
            <a:off x="115414" y="76455"/>
            <a:ext cx="1570512" cy="760786"/>
          </a:xfrm>
          <a:prstGeom prst="rect">
            <a:avLst/>
          </a:prstGeom>
        </p:spPr>
      </p:pic>
    </p:spTree>
    <p:extLst>
      <p:ext uri="{BB962C8B-B14F-4D97-AF65-F5344CB8AC3E}">
        <p14:creationId xmlns:p14="http://schemas.microsoft.com/office/powerpoint/2010/main" val="3680155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119069"/>
            <a:ext cx="11002281" cy="646331"/>
          </a:xfrm>
          <a:prstGeom prst="rect">
            <a:avLst/>
          </a:prstGeom>
          <a:noFill/>
        </p:spPr>
        <p:txBody>
          <a:bodyPr wrap="square" rtlCol="0">
            <a:spAutoFit/>
          </a:bodyPr>
          <a:lstStyle/>
          <a:p>
            <a:pPr>
              <a:defRPr/>
            </a:pPr>
            <a:r>
              <a:rPr lang="en-US" sz="3600" b="1">
                <a:solidFill>
                  <a:srgbClr val="DD6003"/>
                </a:solidFill>
              </a:rPr>
              <a:t>Step 3 -  Significant impact on the person’s wellbeing?</a:t>
            </a:r>
            <a:endParaRPr lang="en-GB" sz="3600" b="1">
              <a:solidFill>
                <a:srgbClr val="DD6003"/>
              </a:solidFill>
            </a:endParaRPr>
          </a:p>
        </p:txBody>
      </p:sp>
      <p:sp>
        <p:nvSpPr>
          <p:cNvPr id="6" name="TextBox 5">
            <a:extLst>
              <a:ext uri="{FF2B5EF4-FFF2-40B4-BE49-F238E27FC236}">
                <a16:creationId xmlns:a16="http://schemas.microsoft.com/office/drawing/2014/main" id="{89675A3F-6F5E-4315-BE4A-CD5086A626D0}"/>
              </a:ext>
            </a:extLst>
          </p:cNvPr>
          <p:cNvSpPr txBox="1"/>
          <p:nvPr/>
        </p:nvSpPr>
        <p:spPr>
          <a:xfrm>
            <a:off x="944880" y="1607138"/>
            <a:ext cx="10302240" cy="6555641"/>
          </a:xfrm>
          <a:prstGeom prst="rect">
            <a:avLst/>
          </a:prstGeom>
          <a:noFill/>
        </p:spPr>
        <p:txBody>
          <a:bodyPr wrap="square" lIns="91440" tIns="45720" rIns="91440" bIns="45720" rtlCol="0" anchor="t">
            <a:spAutoFit/>
          </a:bodyPr>
          <a:lstStyle/>
          <a:p>
            <a:pPr lvl="0"/>
            <a:r>
              <a:rPr lang="en-US" sz="2800" b="1"/>
              <a:t>Significant impact is not defined by the regulations</a:t>
            </a:r>
          </a:p>
          <a:p>
            <a:pPr lvl="0"/>
            <a:endParaRPr lang="en-US" sz="2800" b="1"/>
          </a:p>
          <a:p>
            <a:pPr lvl="0"/>
            <a:r>
              <a:rPr lang="en-US" sz="2800" b="1"/>
              <a:t>This is subjective – everyone is unique!</a:t>
            </a:r>
          </a:p>
          <a:p>
            <a:pPr lvl="0"/>
            <a:endParaRPr lang="en-US" sz="2800" b="1"/>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800" b="1"/>
              <a:t>A person's wellbeing includes: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2800"/>
              <a:t>personal dignity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2800"/>
              <a:t>physical and mental health and emotional wellbeing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2800"/>
              <a:t>protection from abuse and neglect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2800"/>
              <a:t>control over</a:t>
            </a:r>
            <a:r>
              <a:rPr lang="en-GB" altLang="en-US" sz="2800" dirty="0"/>
              <a:t> own day to day life</a:t>
            </a:r>
            <a:endParaRPr lang="en-GB" altLang="en-US" sz="2800" dirty="0">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2800"/>
              <a:t>participation in work, education, training or recreation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2800"/>
              <a:t>suitability of living accommodation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2800"/>
              <a:t>contribution to society</a:t>
            </a:r>
          </a:p>
          <a:p>
            <a:pPr lvl="0"/>
            <a:endParaRPr lang="en-US" sz="2800" b="1">
              <a:solidFill>
                <a:schemeClr val="tx1">
                  <a:lumMod val="65000"/>
                  <a:lumOff val="35000"/>
                </a:schemeClr>
              </a:solidFill>
            </a:endParaRPr>
          </a:p>
          <a:p>
            <a:pPr lvl="0"/>
            <a:endParaRPr lang="en-US" sz="2800" b="1">
              <a:solidFill>
                <a:schemeClr val="tx1">
                  <a:lumMod val="65000"/>
                  <a:lumOff val="35000"/>
                </a:schemeClr>
              </a:solidFill>
            </a:endParaRPr>
          </a:p>
          <a:p>
            <a:pPr lvl="0" algn="ctr"/>
            <a:endParaRPr lang="en-US" sz="2800"/>
          </a:p>
        </p:txBody>
      </p:sp>
    </p:spTree>
    <p:extLst>
      <p:ext uri="{BB962C8B-B14F-4D97-AF65-F5344CB8AC3E}">
        <p14:creationId xmlns:p14="http://schemas.microsoft.com/office/powerpoint/2010/main" val="1016361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119069"/>
            <a:ext cx="11002281" cy="1200329"/>
          </a:xfrm>
          <a:prstGeom prst="rect">
            <a:avLst/>
          </a:prstGeom>
          <a:noFill/>
        </p:spPr>
        <p:txBody>
          <a:bodyPr wrap="square" rtlCol="0">
            <a:spAutoFit/>
          </a:bodyPr>
          <a:lstStyle/>
          <a:p>
            <a:pPr>
              <a:defRPr/>
            </a:pPr>
            <a:r>
              <a:rPr lang="en-US" sz="3600" b="1"/>
              <a:t>DISCUSSION:</a:t>
            </a:r>
            <a:r>
              <a:rPr lang="en-US" sz="3600" b="1">
                <a:solidFill>
                  <a:srgbClr val="DD6003"/>
                </a:solidFill>
              </a:rPr>
              <a:t> what is involved in managing and maintaining nutrition?</a:t>
            </a:r>
            <a:endParaRPr lang="en-GB" sz="3600" b="1">
              <a:solidFill>
                <a:srgbClr val="DD6003"/>
              </a:solidFill>
            </a:endParaRPr>
          </a:p>
        </p:txBody>
      </p:sp>
      <p:graphicFrame>
        <p:nvGraphicFramePr>
          <p:cNvPr id="2" name="Diagram 1">
            <a:extLst>
              <a:ext uri="{FF2B5EF4-FFF2-40B4-BE49-F238E27FC236}">
                <a16:creationId xmlns:a16="http://schemas.microsoft.com/office/drawing/2014/main" id="{9D093144-A495-4266-858C-D7F51A3EC574}"/>
              </a:ext>
            </a:extLst>
          </p:cNvPr>
          <p:cNvGraphicFramePr/>
          <p:nvPr>
            <p:extLst>
              <p:ext uri="{D42A27DB-BD31-4B8C-83A1-F6EECF244321}">
                <p14:modId xmlns:p14="http://schemas.microsoft.com/office/powerpoint/2010/main" val="4145358919"/>
              </p:ext>
            </p:extLst>
          </p:nvPr>
        </p:nvGraphicFramePr>
        <p:xfrm>
          <a:off x="3866147" y="871242"/>
          <a:ext cx="7487653" cy="32676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See the source image">
            <a:extLst>
              <a:ext uri="{FF2B5EF4-FFF2-40B4-BE49-F238E27FC236}">
                <a16:creationId xmlns:a16="http://schemas.microsoft.com/office/drawing/2014/main" id="{27677D3C-4574-4D85-92B6-C2AB1B5319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422" y="2695073"/>
            <a:ext cx="3365043" cy="33650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10;&#10;Description automatically generated">
            <a:extLst>
              <a:ext uri="{FF2B5EF4-FFF2-40B4-BE49-F238E27FC236}">
                <a16:creationId xmlns:a16="http://schemas.microsoft.com/office/drawing/2014/main" id="{50CD9744-510A-4E3C-A199-840042B29FCC}"/>
              </a:ext>
            </a:extLst>
          </p:cNvPr>
          <p:cNvPicPr>
            <a:picLocks noChangeAspect="1"/>
          </p:cNvPicPr>
          <p:nvPr/>
        </p:nvPicPr>
        <p:blipFill>
          <a:blip r:embed="rId10"/>
          <a:stretch>
            <a:fillRect/>
          </a:stretch>
        </p:blipFill>
        <p:spPr>
          <a:xfrm>
            <a:off x="3812819" y="3257658"/>
            <a:ext cx="4673042" cy="1849846"/>
          </a:xfrm>
          <a:prstGeom prst="rect">
            <a:avLst/>
          </a:prstGeom>
        </p:spPr>
      </p:pic>
      <p:pic>
        <p:nvPicPr>
          <p:cNvPr id="1028" name="Picture 4" descr="See the source image">
            <a:extLst>
              <a:ext uri="{FF2B5EF4-FFF2-40B4-BE49-F238E27FC236}">
                <a16:creationId xmlns:a16="http://schemas.microsoft.com/office/drawing/2014/main" id="{AE4548FF-5C75-46C0-AF48-1DA89C003A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13559" y="3585058"/>
            <a:ext cx="3075887" cy="30758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indoor, set&#10;&#10;Description automatically generated">
            <a:extLst>
              <a:ext uri="{FF2B5EF4-FFF2-40B4-BE49-F238E27FC236}">
                <a16:creationId xmlns:a16="http://schemas.microsoft.com/office/drawing/2014/main" id="{206F8C41-6CEE-42CF-AB96-3DC93AD4B414}"/>
              </a:ext>
            </a:extLst>
          </p:cNvPr>
          <p:cNvPicPr>
            <a:picLocks noChangeAspect="1"/>
          </p:cNvPicPr>
          <p:nvPr/>
        </p:nvPicPr>
        <p:blipFill>
          <a:blip r:embed="rId12"/>
          <a:stretch>
            <a:fillRect/>
          </a:stretch>
        </p:blipFill>
        <p:spPr>
          <a:xfrm>
            <a:off x="4186988" y="4860758"/>
            <a:ext cx="3711873" cy="1887704"/>
          </a:xfrm>
          <a:prstGeom prst="rect">
            <a:avLst/>
          </a:prstGeom>
        </p:spPr>
      </p:pic>
    </p:spTree>
    <p:extLst>
      <p:ext uri="{BB962C8B-B14F-4D97-AF65-F5344CB8AC3E}">
        <p14:creationId xmlns:p14="http://schemas.microsoft.com/office/powerpoint/2010/main" val="1810844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119069"/>
            <a:ext cx="11002281" cy="1200329"/>
          </a:xfrm>
          <a:prstGeom prst="rect">
            <a:avLst/>
          </a:prstGeom>
          <a:noFill/>
        </p:spPr>
        <p:txBody>
          <a:bodyPr wrap="square" rtlCol="0">
            <a:spAutoFit/>
          </a:bodyPr>
          <a:lstStyle/>
          <a:p>
            <a:pPr>
              <a:defRPr/>
            </a:pPr>
            <a:r>
              <a:rPr lang="en-US" sz="3600" b="1">
                <a:solidFill>
                  <a:srgbClr val="DD6003"/>
                </a:solidFill>
              </a:rPr>
              <a:t>Managing and maintaining nutrition – what a good assessor should be asking</a:t>
            </a:r>
            <a:endParaRPr lang="en-GB" sz="3600" b="1">
              <a:solidFill>
                <a:srgbClr val="DD6003"/>
              </a:solidFill>
            </a:endParaRPr>
          </a:p>
        </p:txBody>
      </p:sp>
      <p:sp>
        <p:nvSpPr>
          <p:cNvPr id="6" name="TextBox 5">
            <a:extLst>
              <a:ext uri="{FF2B5EF4-FFF2-40B4-BE49-F238E27FC236}">
                <a16:creationId xmlns:a16="http://schemas.microsoft.com/office/drawing/2014/main" id="{89675A3F-6F5E-4315-BE4A-CD5086A626D0}"/>
              </a:ext>
            </a:extLst>
          </p:cNvPr>
          <p:cNvSpPr txBox="1"/>
          <p:nvPr/>
        </p:nvSpPr>
        <p:spPr>
          <a:xfrm>
            <a:off x="944880" y="2013228"/>
            <a:ext cx="10408920" cy="4708981"/>
          </a:xfrm>
          <a:prstGeom prst="rect">
            <a:avLst/>
          </a:prstGeom>
          <a:noFill/>
        </p:spPr>
        <p:txBody>
          <a:bodyPr wrap="square" rtlCol="0">
            <a:spAutoFit/>
          </a:bodyPr>
          <a:lstStyle/>
          <a:p>
            <a:pPr lvl="0"/>
            <a:endParaRPr lang="en-US" sz="2000">
              <a:solidFill>
                <a:srgbClr val="888888"/>
              </a:solidFill>
            </a:endParaRPr>
          </a:p>
          <a:p>
            <a:pPr marL="342900" indent="-342900">
              <a:buFont typeface="Arial" panose="020B0604020202020204" pitchFamily="34" charset="0"/>
              <a:buChar char="•"/>
            </a:pPr>
            <a:r>
              <a:rPr lang="en-US" sz="2800">
                <a:solidFill>
                  <a:schemeClr val="tx1">
                    <a:lumMod val="75000"/>
                    <a:lumOff val="25000"/>
                  </a:schemeClr>
                </a:solidFill>
              </a:rPr>
              <a:t> </a:t>
            </a:r>
            <a:r>
              <a:rPr lang="en-US" sz="2800"/>
              <a:t>Does the person know how to budget for food across the month and manage their money accordingly?</a:t>
            </a:r>
          </a:p>
          <a:p>
            <a:endParaRPr lang="en-US" sz="2800"/>
          </a:p>
          <a:p>
            <a:pPr marL="457200" lvl="0" indent="-457200">
              <a:buFont typeface="Arial" panose="020B0604020202020204" pitchFamily="34" charset="0"/>
              <a:buChar char="•"/>
            </a:pPr>
            <a:r>
              <a:rPr lang="en-US" sz="2800"/>
              <a:t>Do they know what a nutritious diet looks like for them, taking account of any allergies/dietary requirements?</a:t>
            </a:r>
          </a:p>
          <a:p>
            <a:pPr marL="457200" lvl="0" indent="-457200">
              <a:buFont typeface="Arial" panose="020B0604020202020204" pitchFamily="34" charset="0"/>
              <a:buChar char="•"/>
            </a:pPr>
            <a:endParaRPr lang="en-US" sz="2800"/>
          </a:p>
          <a:p>
            <a:pPr marL="457200" lvl="0" indent="-457200">
              <a:buFont typeface="Arial" panose="020B0604020202020204" pitchFamily="34" charset="0"/>
              <a:buChar char="•"/>
            </a:pPr>
            <a:r>
              <a:rPr lang="en-US" sz="2800"/>
              <a:t>How to plan a shopping list of ingredients/quantities?</a:t>
            </a:r>
          </a:p>
          <a:p>
            <a:pPr marL="457200" lvl="0" indent="-457200">
              <a:buFont typeface="Arial" panose="020B0604020202020204" pitchFamily="34" charset="0"/>
              <a:buChar char="•"/>
            </a:pPr>
            <a:endParaRPr lang="en-US" sz="2800"/>
          </a:p>
          <a:p>
            <a:pPr marL="457200" lvl="0" indent="-457200">
              <a:buFont typeface="Arial" panose="020B0604020202020204" pitchFamily="34" charset="0"/>
              <a:buChar char="•"/>
            </a:pPr>
            <a:r>
              <a:rPr lang="en-US" sz="2800"/>
              <a:t>How to navigate safely to the shops?</a:t>
            </a:r>
          </a:p>
          <a:p>
            <a:pPr marL="457200" lvl="0" indent="-457200">
              <a:buFont typeface="Arial" panose="020B0604020202020204" pitchFamily="34" charset="0"/>
              <a:buChar char="•"/>
            </a:pPr>
            <a:endParaRPr lang="en-US" sz="2800">
              <a:solidFill>
                <a:schemeClr val="tx1">
                  <a:lumMod val="75000"/>
                  <a:lumOff val="25000"/>
                </a:schemeClr>
              </a:solidFill>
            </a:endParaRPr>
          </a:p>
        </p:txBody>
      </p:sp>
    </p:spTree>
    <p:extLst>
      <p:ext uri="{BB962C8B-B14F-4D97-AF65-F5344CB8AC3E}">
        <p14:creationId xmlns:p14="http://schemas.microsoft.com/office/powerpoint/2010/main" val="181202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B05C679-2B01-3E47-9AF3-54FCBE6E97E0}"/>
              </a:ext>
            </a:extLst>
          </p:cNvPr>
          <p:cNvPicPr>
            <a:picLocks noChangeAspect="1"/>
          </p:cNvPicPr>
          <p:nvPr/>
        </p:nvPicPr>
        <p:blipFill>
          <a:blip r:embed="rId3"/>
          <a:stretch>
            <a:fillRect/>
          </a:stretch>
        </p:blipFill>
        <p:spPr>
          <a:xfrm>
            <a:off x="0" y="-1132114"/>
            <a:ext cx="12192000" cy="8229600"/>
          </a:xfrm>
          <a:prstGeom prst="rect">
            <a:avLst/>
          </a:prstGeom>
        </p:spPr>
      </p:pic>
      <p:sp>
        <p:nvSpPr>
          <p:cNvPr id="3" name="TextBox 2">
            <a:extLst>
              <a:ext uri="{FF2B5EF4-FFF2-40B4-BE49-F238E27FC236}">
                <a16:creationId xmlns:a16="http://schemas.microsoft.com/office/drawing/2014/main" id="{6E091912-FD63-CC45-8182-617E75623D04}"/>
              </a:ext>
            </a:extLst>
          </p:cNvPr>
          <p:cNvSpPr txBox="1"/>
          <p:nvPr/>
        </p:nvSpPr>
        <p:spPr>
          <a:xfrm>
            <a:off x="365760" y="-701458"/>
            <a:ext cx="5730240" cy="8956298"/>
          </a:xfrm>
          <a:prstGeom prst="rect">
            <a:avLst/>
          </a:prstGeom>
          <a:noFill/>
        </p:spPr>
        <p:txBody>
          <a:bodyPr wrap="square" rtlCol="0">
            <a:spAutoFit/>
          </a:bodyPr>
          <a:lstStyle/>
          <a:p>
            <a:r>
              <a:rPr lang="en-US" sz="2400" b="1" dirty="0">
                <a:solidFill>
                  <a:schemeClr val="bg1"/>
                </a:solidFill>
                <a:cs typeface="Calibri" panose="020F0502020204030204" pitchFamily="34" charset="0"/>
              </a:rPr>
              <a:t>Predicted local government funding shortfall of £3.2 billion in 2023</a:t>
            </a:r>
          </a:p>
          <a:p>
            <a:endParaRPr lang="en-US" sz="2400" b="1" dirty="0">
              <a:solidFill>
                <a:schemeClr val="bg1"/>
              </a:solidFill>
              <a:cs typeface="Calibri" panose="020F0502020204030204" pitchFamily="34" charset="0"/>
            </a:endParaRPr>
          </a:p>
          <a:p>
            <a:r>
              <a:rPr lang="en-GB" altLang="en-US" sz="2400" b="1" dirty="0">
                <a:solidFill>
                  <a:srgbClr val="DD6003"/>
                </a:solidFill>
                <a:cs typeface="Calibri" panose="020F0502020204030204" pitchFamily="34" charset="0"/>
              </a:rPr>
              <a:t>71% of local authorities have said that they are not confident they have the funds to deliver what is required in this financial year</a:t>
            </a:r>
            <a:endParaRPr lang="en-US" sz="2400" b="1" dirty="0">
              <a:solidFill>
                <a:srgbClr val="DD6003"/>
              </a:solidFill>
              <a:cs typeface="Calibri" panose="020F0502020204030204" pitchFamily="34" charset="0"/>
            </a:endParaRPr>
          </a:p>
          <a:p>
            <a:endParaRPr lang="en-US" sz="2400" b="1" dirty="0">
              <a:solidFill>
                <a:srgbClr val="DD6003"/>
              </a:solidFill>
              <a:cs typeface="Calibri" panose="020F0502020204030204" pitchFamily="34" charset="0"/>
            </a:endParaRPr>
          </a:p>
          <a:p>
            <a:r>
              <a:rPr lang="en-US" sz="2400" b="1" dirty="0">
                <a:solidFill>
                  <a:schemeClr val="bg1"/>
                </a:solidFill>
                <a:cs typeface="Calibri" panose="020F0502020204030204" pitchFamily="34" charset="0"/>
              </a:rPr>
              <a:t>In 2021-2022 over two million home care hours which were needed by older and disabled people were not able to be delivered</a:t>
            </a:r>
          </a:p>
          <a:p>
            <a:pPr defTabSz="881390">
              <a:defRPr/>
            </a:pPr>
            <a:endParaRPr lang="en-GB" sz="2400" b="1" dirty="0">
              <a:solidFill>
                <a:srgbClr val="DD6003"/>
              </a:solidFill>
            </a:endParaRPr>
          </a:p>
          <a:p>
            <a:r>
              <a:rPr lang="en-US" sz="2400" b="1" dirty="0">
                <a:solidFill>
                  <a:srgbClr val="DD6003"/>
                </a:solidFill>
                <a:cs typeface="Calibri" panose="020F0502020204030204" pitchFamily="34" charset="0"/>
              </a:rPr>
              <a:t>There are two million older people with an unmet social care need.</a:t>
            </a:r>
          </a:p>
          <a:p>
            <a:endParaRPr lang="en-US" sz="2400" b="1" dirty="0">
              <a:solidFill>
                <a:srgbClr val="DD6003"/>
              </a:solidFill>
              <a:cs typeface="Calibri" panose="020F0502020204030204" pitchFamily="34" charset="0"/>
            </a:endParaRPr>
          </a:p>
          <a:p>
            <a:r>
              <a:rPr lang="en-US" sz="2400" b="1" dirty="0">
                <a:solidFill>
                  <a:schemeClr val="bg1"/>
                </a:solidFill>
                <a:cs typeface="Calibri" panose="020F0502020204030204" pitchFamily="34" charset="0"/>
              </a:rPr>
              <a:t>More than half a million people are on a waiting list to get social care.</a:t>
            </a:r>
          </a:p>
          <a:p>
            <a:endParaRPr lang="en-US" sz="2400" b="1" dirty="0">
              <a:solidFill>
                <a:schemeClr val="bg1"/>
              </a:solidFill>
              <a:cs typeface="Calibri" panose="020F0502020204030204" pitchFamily="34" charset="0"/>
            </a:endParaRPr>
          </a:p>
          <a:p>
            <a:endParaRPr lang="en-US" sz="2400" b="1" dirty="0">
              <a:solidFill>
                <a:schemeClr val="bg1"/>
              </a:solidFill>
              <a:cs typeface="Calibri" panose="020F0502020204030204" pitchFamily="34" charset="0"/>
            </a:endParaRPr>
          </a:p>
          <a:p>
            <a:pPr marL="342900" indent="-342900">
              <a:buFont typeface="Arial" panose="020B0604020202020204" pitchFamily="34" charset="0"/>
              <a:buChar char="•"/>
            </a:pPr>
            <a:endParaRPr lang="en-US" sz="2400" b="1" dirty="0">
              <a:solidFill>
                <a:srgbClr val="888888"/>
              </a:solidFill>
              <a:cs typeface="Calibri" panose="020F0502020204030204" pitchFamily="34" charset="0"/>
            </a:endParaRPr>
          </a:p>
          <a:p>
            <a:endParaRPr lang="en-GB" sz="2400" b="1" dirty="0">
              <a:solidFill>
                <a:srgbClr val="DD6003"/>
              </a:solidFill>
            </a:endParaRPr>
          </a:p>
          <a:p>
            <a:endParaRPr lang="en-GB" sz="2400" b="1" dirty="0">
              <a:solidFill>
                <a:schemeClr val="bg1"/>
              </a:solidFill>
              <a:latin typeface="Lexia XBold" panose="020B0604020202020204" charset="0"/>
              <a:cs typeface="Calibri" panose="020F0502020204030204" pitchFamily="34" charset="0"/>
            </a:endParaRPr>
          </a:p>
          <a:p>
            <a:endParaRPr lang="en-GB" sz="2400" b="1" dirty="0">
              <a:solidFill>
                <a:schemeClr val="bg1"/>
              </a:solidFill>
              <a:latin typeface="Lexia XBold" panose="020B0604020202020204" charset="0"/>
              <a:cs typeface="Calibri" panose="020F0502020204030204" pitchFamily="34" charset="0"/>
            </a:endParaRPr>
          </a:p>
        </p:txBody>
      </p:sp>
    </p:spTree>
    <p:extLst>
      <p:ext uri="{BB962C8B-B14F-4D97-AF65-F5344CB8AC3E}">
        <p14:creationId xmlns:p14="http://schemas.microsoft.com/office/powerpoint/2010/main" val="2469100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119069"/>
            <a:ext cx="11002281" cy="1200329"/>
          </a:xfrm>
          <a:prstGeom prst="rect">
            <a:avLst/>
          </a:prstGeom>
          <a:noFill/>
        </p:spPr>
        <p:txBody>
          <a:bodyPr wrap="square" rtlCol="0">
            <a:spAutoFit/>
          </a:bodyPr>
          <a:lstStyle/>
          <a:p>
            <a:pPr>
              <a:defRPr/>
            </a:pPr>
            <a:r>
              <a:rPr lang="en-US" sz="3600" b="1">
                <a:solidFill>
                  <a:srgbClr val="DD6003"/>
                </a:solidFill>
              </a:rPr>
              <a:t>Managing and maintaining nutrition – what a good assessor should be asking</a:t>
            </a:r>
            <a:endParaRPr lang="en-GB" sz="3600" b="1">
              <a:solidFill>
                <a:srgbClr val="DD6003"/>
              </a:solidFill>
            </a:endParaRPr>
          </a:p>
        </p:txBody>
      </p:sp>
      <p:sp>
        <p:nvSpPr>
          <p:cNvPr id="6" name="TextBox 5">
            <a:extLst>
              <a:ext uri="{FF2B5EF4-FFF2-40B4-BE49-F238E27FC236}">
                <a16:creationId xmlns:a16="http://schemas.microsoft.com/office/drawing/2014/main" id="{89675A3F-6F5E-4315-BE4A-CD5086A626D0}"/>
              </a:ext>
            </a:extLst>
          </p:cNvPr>
          <p:cNvSpPr txBox="1"/>
          <p:nvPr/>
        </p:nvSpPr>
        <p:spPr>
          <a:xfrm>
            <a:off x="944880" y="2013228"/>
            <a:ext cx="10408920" cy="4401205"/>
          </a:xfrm>
          <a:prstGeom prst="rect">
            <a:avLst/>
          </a:prstGeom>
          <a:noFill/>
        </p:spPr>
        <p:txBody>
          <a:bodyPr wrap="square" rtlCol="0">
            <a:spAutoFit/>
          </a:bodyPr>
          <a:lstStyle/>
          <a:p>
            <a:pPr lvl="0"/>
            <a:endParaRPr lang="en-US" sz="2800"/>
          </a:p>
          <a:p>
            <a:pPr marL="457200" lvl="0" indent="-457200">
              <a:buFont typeface="Arial" panose="020B0604020202020204" pitchFamily="34" charset="0"/>
              <a:buChar char="•"/>
            </a:pPr>
            <a:r>
              <a:rPr lang="en-US" sz="2800"/>
              <a:t>How to find items and check for use by dates?</a:t>
            </a:r>
          </a:p>
          <a:p>
            <a:pPr marL="457200" lvl="0" indent="-457200">
              <a:buFont typeface="Arial" panose="020B0604020202020204" pitchFamily="34" charset="0"/>
              <a:buChar char="•"/>
            </a:pPr>
            <a:endParaRPr lang="en-US" sz="2800"/>
          </a:p>
          <a:p>
            <a:pPr marL="457200" lvl="0" indent="-457200">
              <a:buFont typeface="Arial" panose="020B0604020202020204" pitchFamily="34" charset="0"/>
              <a:buChar char="•"/>
            </a:pPr>
            <a:r>
              <a:rPr lang="en-US" sz="2800"/>
              <a:t>Are they likely to stick to the list or be influenced by special offers and buy unnecessarily?</a:t>
            </a:r>
          </a:p>
          <a:p>
            <a:pPr marL="457200" lvl="0" indent="-457200">
              <a:buFont typeface="Arial" panose="020B0604020202020204" pitchFamily="34" charset="0"/>
              <a:buChar char="•"/>
            </a:pPr>
            <a:endParaRPr lang="en-US" sz="2800"/>
          </a:p>
          <a:p>
            <a:pPr marL="457200" lvl="0" indent="-457200">
              <a:buFont typeface="Arial" panose="020B0604020202020204" pitchFamily="34" charset="0"/>
              <a:buChar char="•"/>
            </a:pPr>
            <a:r>
              <a:rPr lang="en-US" sz="2800"/>
              <a:t>Does the person know how to store, prepare and cook the food safely?</a:t>
            </a:r>
          </a:p>
          <a:p>
            <a:pPr marL="457200" lvl="0" indent="-457200">
              <a:buFont typeface="Arial" panose="020B0604020202020204" pitchFamily="34" charset="0"/>
              <a:buChar char="•"/>
            </a:pPr>
            <a:endParaRPr lang="en-US" sz="2800"/>
          </a:p>
          <a:p>
            <a:pPr marL="457200" lvl="0" indent="-457200">
              <a:buFont typeface="Arial" panose="020B0604020202020204" pitchFamily="34" charset="0"/>
              <a:buChar char="•"/>
            </a:pPr>
            <a:r>
              <a:rPr lang="en-US" sz="2800"/>
              <a:t>Can the person eat without support?</a:t>
            </a:r>
          </a:p>
        </p:txBody>
      </p:sp>
    </p:spTree>
    <p:extLst>
      <p:ext uri="{BB962C8B-B14F-4D97-AF65-F5344CB8AC3E}">
        <p14:creationId xmlns:p14="http://schemas.microsoft.com/office/powerpoint/2010/main" val="2610910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119069"/>
            <a:ext cx="11002281" cy="646331"/>
          </a:xfrm>
          <a:prstGeom prst="rect">
            <a:avLst/>
          </a:prstGeom>
          <a:noFill/>
        </p:spPr>
        <p:txBody>
          <a:bodyPr wrap="square" rtlCol="0">
            <a:spAutoFit/>
          </a:bodyPr>
          <a:lstStyle/>
          <a:p>
            <a:pPr>
              <a:defRPr/>
            </a:pPr>
            <a:r>
              <a:rPr lang="en-US" sz="3600" b="1">
                <a:solidFill>
                  <a:srgbClr val="DD6003"/>
                </a:solidFill>
              </a:rPr>
              <a:t>Duty to meet needs – section 18 of the Care Act 2014</a:t>
            </a:r>
            <a:endParaRPr lang="en-GB" sz="3600" b="1">
              <a:solidFill>
                <a:srgbClr val="DD6003"/>
              </a:solidFill>
            </a:endParaRPr>
          </a:p>
        </p:txBody>
      </p:sp>
      <p:sp>
        <p:nvSpPr>
          <p:cNvPr id="6" name="TextBox 5">
            <a:extLst>
              <a:ext uri="{FF2B5EF4-FFF2-40B4-BE49-F238E27FC236}">
                <a16:creationId xmlns:a16="http://schemas.microsoft.com/office/drawing/2014/main" id="{89675A3F-6F5E-4315-BE4A-CD5086A626D0}"/>
              </a:ext>
            </a:extLst>
          </p:cNvPr>
          <p:cNvSpPr txBox="1"/>
          <p:nvPr/>
        </p:nvSpPr>
        <p:spPr>
          <a:xfrm>
            <a:off x="944880" y="2013228"/>
            <a:ext cx="10408920" cy="4278094"/>
          </a:xfrm>
          <a:prstGeom prst="rect">
            <a:avLst/>
          </a:prstGeom>
          <a:noFill/>
        </p:spPr>
        <p:txBody>
          <a:bodyPr wrap="square" rtlCol="0">
            <a:spAutoFit/>
          </a:bodyPr>
          <a:lstStyle/>
          <a:p>
            <a:pPr lvl="0"/>
            <a:endParaRPr lang="en-US" sz="2000">
              <a:solidFill>
                <a:srgbClr val="888888"/>
              </a:solidFill>
            </a:endParaRPr>
          </a:p>
          <a:p>
            <a:pPr marL="342900" indent="-342900">
              <a:buFont typeface="Arial" panose="020B0604020202020204" pitchFamily="34" charset="0"/>
              <a:buChar char="•"/>
            </a:pPr>
            <a:r>
              <a:rPr lang="en-US" sz="2800"/>
              <a:t> The person is ordinarily resident in the area</a:t>
            </a:r>
          </a:p>
          <a:p>
            <a:endParaRPr lang="en-US" sz="2800"/>
          </a:p>
          <a:p>
            <a:pPr marL="457200" lvl="0" indent="-457200">
              <a:buFont typeface="Arial" panose="020B0604020202020204" pitchFamily="34" charset="0"/>
              <a:buChar char="•"/>
            </a:pPr>
            <a:r>
              <a:rPr lang="en-US" sz="2800"/>
              <a:t>The person is present in the local authority area and of no settled residence</a:t>
            </a:r>
          </a:p>
          <a:p>
            <a:pPr marL="457200" lvl="0" indent="-457200">
              <a:buFont typeface="Arial" panose="020B0604020202020204" pitchFamily="34" charset="0"/>
              <a:buChar char="•"/>
            </a:pPr>
            <a:endParaRPr lang="en-US" sz="2800"/>
          </a:p>
          <a:p>
            <a:pPr marL="457200" lvl="0" indent="-457200">
              <a:buFont typeface="Arial" panose="020B0604020202020204" pitchFamily="34" charset="0"/>
              <a:buChar char="•"/>
            </a:pPr>
            <a:r>
              <a:rPr lang="en-US" sz="2800"/>
              <a:t>The person consents to the local authority meeting their needs </a:t>
            </a:r>
          </a:p>
          <a:p>
            <a:pPr marL="457200" lvl="0" indent="-457200">
              <a:buFont typeface="Arial" panose="020B0604020202020204" pitchFamily="34" charset="0"/>
              <a:buChar char="•"/>
            </a:pPr>
            <a:endParaRPr lang="en-US" sz="2800"/>
          </a:p>
          <a:p>
            <a:pPr marL="457200" lvl="0" indent="-457200">
              <a:buFont typeface="Arial" panose="020B0604020202020204" pitchFamily="34" charset="0"/>
              <a:buChar char="•"/>
            </a:pPr>
            <a:r>
              <a:rPr lang="en-US" sz="2800"/>
              <a:t>Best Interests decision where the person lacks capacity</a:t>
            </a:r>
          </a:p>
          <a:p>
            <a:pPr marL="457200" lvl="0" indent="-457200">
              <a:buFont typeface="Arial" panose="020B0604020202020204" pitchFamily="34" charset="0"/>
              <a:buChar char="•"/>
            </a:pPr>
            <a:endParaRPr lang="en-US" sz="2800">
              <a:solidFill>
                <a:schemeClr val="tx1">
                  <a:lumMod val="75000"/>
                  <a:lumOff val="25000"/>
                </a:schemeClr>
              </a:solidFill>
            </a:endParaRPr>
          </a:p>
        </p:txBody>
      </p:sp>
    </p:spTree>
    <p:extLst>
      <p:ext uri="{BB962C8B-B14F-4D97-AF65-F5344CB8AC3E}">
        <p14:creationId xmlns:p14="http://schemas.microsoft.com/office/powerpoint/2010/main" val="2621563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838200" y="926708"/>
            <a:ext cx="11002281" cy="1200329"/>
          </a:xfrm>
          <a:prstGeom prst="rect">
            <a:avLst/>
          </a:prstGeom>
          <a:noFill/>
        </p:spPr>
        <p:txBody>
          <a:bodyPr wrap="square" rtlCol="0">
            <a:spAutoFit/>
          </a:bodyPr>
          <a:lstStyle/>
          <a:p>
            <a:pPr>
              <a:defRPr/>
            </a:pPr>
            <a:r>
              <a:rPr lang="en-US" sz="3600" b="1">
                <a:solidFill>
                  <a:srgbClr val="DD6003"/>
                </a:solidFill>
              </a:rPr>
              <a:t>Typical quotes from poor assessors during an assessment</a:t>
            </a:r>
            <a:endParaRPr lang="en-GB" sz="3600" b="1">
              <a:solidFill>
                <a:srgbClr val="DD6003"/>
              </a:solidFill>
            </a:endParaRPr>
          </a:p>
        </p:txBody>
      </p:sp>
      <p:sp>
        <p:nvSpPr>
          <p:cNvPr id="6" name="TextBox 5">
            <a:extLst>
              <a:ext uri="{FF2B5EF4-FFF2-40B4-BE49-F238E27FC236}">
                <a16:creationId xmlns:a16="http://schemas.microsoft.com/office/drawing/2014/main" id="{89675A3F-6F5E-4315-BE4A-CD5086A626D0}"/>
              </a:ext>
            </a:extLst>
          </p:cNvPr>
          <p:cNvSpPr txBox="1"/>
          <p:nvPr/>
        </p:nvSpPr>
        <p:spPr>
          <a:xfrm>
            <a:off x="838200" y="2182504"/>
            <a:ext cx="10408920" cy="4893647"/>
          </a:xfrm>
          <a:prstGeom prst="rect">
            <a:avLst/>
          </a:prstGeom>
          <a:noFill/>
        </p:spPr>
        <p:txBody>
          <a:bodyPr wrap="square" rtlCol="0">
            <a:spAutoFit/>
          </a:bodyPr>
          <a:lstStyle/>
          <a:p>
            <a:r>
              <a:rPr lang="en-GB" altLang="en-US" sz="2400"/>
              <a:t>“Prompting support doesn’t count.“</a:t>
            </a:r>
            <a:br>
              <a:rPr lang="en-GB" altLang="en-US" sz="2400"/>
            </a:br>
            <a:endParaRPr lang="en-GB" altLang="en-US" sz="2400"/>
          </a:p>
          <a:p>
            <a:r>
              <a:rPr lang="en-GB" altLang="en-US" sz="2400"/>
              <a:t>“We don’t provide support with leisure activities – recreational activities are non-essential.”</a:t>
            </a:r>
            <a:br>
              <a:rPr lang="en-GB" altLang="en-US" sz="2400"/>
            </a:br>
            <a:r>
              <a:rPr lang="en-GB" altLang="en-US" sz="2400"/>
              <a:t> </a:t>
            </a:r>
          </a:p>
          <a:p>
            <a:r>
              <a:rPr lang="en-GB" altLang="en-US" sz="2400"/>
              <a:t>“The assessment won’t cover managing finances, it is not an eligible need.”</a:t>
            </a:r>
            <a:br>
              <a:rPr lang="en-GB" altLang="en-US" sz="2400"/>
            </a:br>
            <a:endParaRPr lang="en-GB" altLang="en-US" sz="2400"/>
          </a:p>
          <a:p>
            <a:r>
              <a:rPr lang="en-GB" altLang="en-US" sz="2400"/>
              <a:t>“We won’t cover cleaning, it is non-essential.”</a:t>
            </a:r>
            <a:br>
              <a:rPr lang="en-GB" altLang="en-US" sz="2400"/>
            </a:br>
            <a:endParaRPr lang="en-GB" altLang="en-US" sz="2400"/>
          </a:p>
          <a:p>
            <a:r>
              <a:rPr lang="en-GB" altLang="en-US" sz="2400"/>
              <a:t>“We don’t need to think just now about how Molly’s needs change in the winter.”</a:t>
            </a:r>
          </a:p>
          <a:p>
            <a:pPr marL="457200" lvl="0" indent="-457200">
              <a:buFont typeface="Arial" panose="020B0604020202020204" pitchFamily="34" charset="0"/>
              <a:buChar char="•"/>
            </a:pPr>
            <a:endParaRPr lang="en-US" sz="2400">
              <a:solidFill>
                <a:srgbClr val="888888"/>
              </a:solidFill>
            </a:endParaRPr>
          </a:p>
          <a:p>
            <a:pPr marL="457200" lvl="0" indent="-457200">
              <a:buFont typeface="Arial" panose="020B0604020202020204" pitchFamily="34" charset="0"/>
              <a:buChar char="•"/>
            </a:pPr>
            <a:endParaRPr lang="en-US" sz="2400">
              <a:solidFill>
                <a:srgbClr val="888888"/>
              </a:solidFill>
            </a:endParaRPr>
          </a:p>
          <a:p>
            <a:pPr marL="457200" lvl="0" indent="-457200" algn="ctr">
              <a:buFont typeface="Arial" panose="020B0604020202020204" pitchFamily="34" charset="0"/>
              <a:buChar char="•"/>
            </a:pPr>
            <a:endParaRPr lang="en-US" sz="2400">
              <a:solidFill>
                <a:srgbClr val="888888"/>
              </a:solidFill>
            </a:endParaRPr>
          </a:p>
        </p:txBody>
      </p:sp>
    </p:spTree>
    <p:extLst>
      <p:ext uri="{BB962C8B-B14F-4D97-AF65-F5344CB8AC3E}">
        <p14:creationId xmlns:p14="http://schemas.microsoft.com/office/powerpoint/2010/main" val="2847634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0A5E92-9453-C74E-91DC-46F6F42A35F3}"/>
              </a:ext>
            </a:extLst>
          </p:cNvPr>
          <p:cNvSpPr/>
          <p:nvPr/>
        </p:nvSpPr>
        <p:spPr>
          <a:xfrm>
            <a:off x="504058" y="108861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0" name="TextBox 9">
            <a:extLst>
              <a:ext uri="{FF2B5EF4-FFF2-40B4-BE49-F238E27FC236}">
                <a16:creationId xmlns:a16="http://schemas.microsoft.com/office/drawing/2014/main" id="{F8B73DFA-690A-C84B-8709-11DA6C3BF2DD}"/>
              </a:ext>
            </a:extLst>
          </p:cNvPr>
          <p:cNvSpPr txBox="1"/>
          <p:nvPr/>
        </p:nvSpPr>
        <p:spPr>
          <a:xfrm>
            <a:off x="271129" y="1359996"/>
            <a:ext cx="5702952" cy="830997"/>
          </a:xfrm>
          <a:prstGeom prst="rect">
            <a:avLst/>
          </a:prstGeom>
          <a:noFill/>
        </p:spPr>
        <p:txBody>
          <a:bodyPr wrap="square" rtlCol="0">
            <a:spAutoFit/>
          </a:bodyPr>
          <a:lstStyle/>
          <a:p>
            <a:r>
              <a:rPr lang="en-US" sz="4800" b="1">
                <a:solidFill>
                  <a:srgbClr val="DD6003"/>
                </a:solidFill>
                <a:latin typeface="Calibri" panose="020F0502020204030204" pitchFamily="34" charset="0"/>
                <a:cs typeface="Calibri" panose="020F0502020204030204" pitchFamily="34" charset="0"/>
              </a:rPr>
              <a:t>Stage 3 - Charging </a:t>
            </a:r>
          </a:p>
        </p:txBody>
      </p:sp>
      <p:pic>
        <p:nvPicPr>
          <p:cNvPr id="15" name="Picture 14">
            <a:extLst>
              <a:ext uri="{FF2B5EF4-FFF2-40B4-BE49-F238E27FC236}">
                <a16:creationId xmlns:a16="http://schemas.microsoft.com/office/drawing/2014/main" id="{1D84D294-8B24-4E2E-8BD4-47A8144A7D9B}"/>
              </a:ext>
            </a:extLst>
          </p:cNvPr>
          <p:cNvPicPr>
            <a:picLocks noChangeAspect="1"/>
          </p:cNvPicPr>
          <p:nvPr/>
        </p:nvPicPr>
        <p:blipFill>
          <a:blip r:embed="rId3"/>
          <a:stretch>
            <a:fillRect/>
          </a:stretch>
        </p:blipFill>
        <p:spPr>
          <a:xfrm>
            <a:off x="271128" y="110456"/>
            <a:ext cx="1570512" cy="760786"/>
          </a:xfrm>
          <a:prstGeom prst="rect">
            <a:avLst/>
          </a:prstGeom>
        </p:spPr>
      </p:pic>
      <p:sp>
        <p:nvSpPr>
          <p:cNvPr id="2" name="TextBox 1">
            <a:extLst>
              <a:ext uri="{FF2B5EF4-FFF2-40B4-BE49-F238E27FC236}">
                <a16:creationId xmlns:a16="http://schemas.microsoft.com/office/drawing/2014/main" id="{4B8EDEE2-BC82-4309-8BBA-E8453F3EDB95}"/>
              </a:ext>
            </a:extLst>
          </p:cNvPr>
          <p:cNvSpPr txBox="1"/>
          <p:nvPr/>
        </p:nvSpPr>
        <p:spPr>
          <a:xfrm>
            <a:off x="179687" y="2333381"/>
            <a:ext cx="8753297" cy="2523768"/>
          </a:xfrm>
          <a:prstGeom prst="rect">
            <a:avLst/>
          </a:prstGeom>
          <a:noFill/>
        </p:spPr>
        <p:txBody>
          <a:bodyPr wrap="square" rtlCol="0">
            <a:spAutoFit/>
          </a:bodyPr>
          <a:lstStyle/>
          <a:p>
            <a:pPr>
              <a:defRPr/>
            </a:pPr>
            <a:r>
              <a:rPr lang="en-GB" altLang="en-US" sz="2800">
                <a:latin typeface="Calibri" panose="020F0502020204030204" pitchFamily="34" charset="0"/>
                <a:cs typeface="Calibri" panose="020F0502020204030204" pitchFamily="34" charset="0"/>
              </a:rPr>
              <a:t>Social care is not </a:t>
            </a:r>
            <a:r>
              <a:rPr lang="en-GB" altLang="en-US" sz="2800" b="1">
                <a:latin typeface="Calibri" panose="020F0502020204030204" pitchFamily="34" charset="0"/>
                <a:cs typeface="Calibri" panose="020F0502020204030204" pitchFamily="34" charset="0"/>
              </a:rPr>
              <a:t>usually</a:t>
            </a:r>
            <a:r>
              <a:rPr lang="en-GB" altLang="en-US" sz="2800">
                <a:latin typeface="Calibri" panose="020F0502020204030204" pitchFamily="34" charset="0"/>
                <a:cs typeface="Calibri" panose="020F0502020204030204" pitchFamily="34" charset="0"/>
              </a:rPr>
              <a:t> free of charge (unlike health care)</a:t>
            </a:r>
            <a:br>
              <a:rPr lang="en-GB" altLang="en-US" sz="2800">
                <a:latin typeface="Calibri" panose="020F0502020204030204" pitchFamily="34" charset="0"/>
                <a:cs typeface="Calibri" panose="020F0502020204030204" pitchFamily="34" charset="0"/>
              </a:rPr>
            </a:br>
            <a:endParaRPr lang="en-GB" altLang="en-US" sz="2800">
              <a:latin typeface="Calibri" panose="020F0502020204030204" pitchFamily="34" charset="0"/>
              <a:cs typeface="Calibri" panose="020F0502020204030204" pitchFamily="34" charset="0"/>
            </a:endParaRPr>
          </a:p>
          <a:p>
            <a:pPr>
              <a:defRPr/>
            </a:pPr>
            <a:r>
              <a:rPr lang="en-GB" altLang="en-US" sz="2800">
                <a:latin typeface="Calibri" panose="020F0502020204030204" pitchFamily="34" charset="0"/>
                <a:cs typeface="Calibri" panose="020F0502020204030204" pitchFamily="34" charset="0"/>
              </a:rPr>
              <a:t>A local authority determines how much they and the individual will contribute by carrying out a financial assessment (of their capital and income). </a:t>
            </a:r>
          </a:p>
          <a:p>
            <a:endParaRPr lang="en-GB"/>
          </a:p>
        </p:txBody>
      </p:sp>
      <p:pic>
        <p:nvPicPr>
          <p:cNvPr id="5122" name="Picture 2" descr="pound wallet Icon 761364">
            <a:extLst>
              <a:ext uri="{FF2B5EF4-FFF2-40B4-BE49-F238E27FC236}">
                <a16:creationId xmlns:a16="http://schemas.microsoft.com/office/drawing/2014/main" id="{4A248571-470E-77B8-EF48-AD274DFA7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639" y="108861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582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004615"/>
            <a:ext cx="10987291" cy="646331"/>
          </a:xfrm>
          <a:prstGeom prst="rect">
            <a:avLst/>
          </a:prstGeom>
          <a:noFill/>
        </p:spPr>
        <p:txBody>
          <a:bodyPr wrap="square" rtlCol="0">
            <a:spAutoFit/>
          </a:bodyPr>
          <a:lstStyle/>
          <a:p>
            <a:pPr>
              <a:defRPr/>
            </a:pPr>
            <a:r>
              <a:rPr lang="en-US" sz="3600" b="1">
                <a:solidFill>
                  <a:srgbClr val="DD6003"/>
                </a:solidFill>
              </a:rPr>
              <a:t>Stage 3 - Financial assessments</a:t>
            </a:r>
            <a:endParaRPr lang="en-GB" sz="3600" b="1">
              <a:solidFill>
                <a:srgbClr val="DD6003"/>
              </a:solidFill>
            </a:endParaRPr>
          </a:p>
        </p:txBody>
      </p:sp>
      <p:sp>
        <p:nvSpPr>
          <p:cNvPr id="6" name="TextBox 5">
            <a:extLst>
              <a:ext uri="{FF2B5EF4-FFF2-40B4-BE49-F238E27FC236}">
                <a16:creationId xmlns:a16="http://schemas.microsoft.com/office/drawing/2014/main" id="{89675A3F-6F5E-4315-BE4A-CD5086A626D0}"/>
              </a:ext>
            </a:extLst>
          </p:cNvPr>
          <p:cNvSpPr txBox="1"/>
          <p:nvPr/>
        </p:nvSpPr>
        <p:spPr>
          <a:xfrm>
            <a:off x="838200" y="1588957"/>
            <a:ext cx="10089630" cy="4154984"/>
          </a:xfrm>
          <a:prstGeom prst="rect">
            <a:avLst/>
          </a:prstGeom>
          <a:noFill/>
        </p:spPr>
        <p:txBody>
          <a:bodyPr wrap="square" rtlCol="0">
            <a:spAutoFit/>
          </a:bodyPr>
          <a:lstStyle/>
          <a:p>
            <a:r>
              <a:rPr lang="en-US" sz="2400" dirty="0"/>
              <a:t>Local authorities not entitled to charge if after the deduction of the charge the person will fall below the amount as specified in the Care and Support (Charging and Assessment of Resources) Regulations 2014</a:t>
            </a:r>
          </a:p>
          <a:p>
            <a:endParaRPr lang="en-US" sz="2400" dirty="0">
              <a:cs typeface="Calibri"/>
            </a:endParaRPr>
          </a:p>
          <a:p>
            <a:r>
              <a:rPr lang="en-US" sz="2400" dirty="0"/>
              <a:t>People receiving non-residential care, should be left with the Minimum Income Guarantee </a:t>
            </a:r>
            <a:r>
              <a:rPr lang="en-US" sz="2400" b="1" dirty="0"/>
              <a:t>MIG</a:t>
            </a:r>
            <a:r>
              <a:rPr lang="en-US" sz="2400" dirty="0"/>
              <a:t> the amount will depend on the individual's circumstances. </a:t>
            </a:r>
          </a:p>
          <a:p>
            <a:endParaRPr lang="en-US" sz="2400" dirty="0"/>
          </a:p>
          <a:p>
            <a:pPr marL="0" indent="0">
              <a:buNone/>
            </a:pPr>
            <a:r>
              <a:rPr lang="en-US" sz="2400" dirty="0"/>
              <a:t>Local authorities</a:t>
            </a:r>
            <a:r>
              <a:rPr lang="en-US" sz="2400" b="0" i="0" u="none" strike="noStrike" dirty="0">
                <a:effectLst/>
              </a:rPr>
              <a:t> must disregard the cost of a person’s  Disability Related Expenses </a:t>
            </a:r>
            <a:r>
              <a:rPr lang="en-US" sz="2400" b="1" i="0" u="none" strike="noStrike" dirty="0">
                <a:effectLst/>
              </a:rPr>
              <a:t>DRE</a:t>
            </a:r>
            <a:r>
              <a:rPr lang="en-US" sz="2400" b="0" i="0" u="none" strike="noStrike" dirty="0">
                <a:effectLst/>
              </a:rPr>
              <a:t> when they are calculating how much income that person has available to pay for their social care charges. </a:t>
            </a:r>
            <a:endParaRPr lang="en-US" sz="2400" b="1" i="0" dirty="0">
              <a:effectLst/>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116252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119069"/>
            <a:ext cx="11002281" cy="646331"/>
          </a:xfrm>
          <a:prstGeom prst="rect">
            <a:avLst/>
          </a:prstGeom>
          <a:noFill/>
        </p:spPr>
        <p:txBody>
          <a:bodyPr wrap="square" rtlCol="0">
            <a:spAutoFit/>
          </a:bodyPr>
          <a:lstStyle/>
          <a:p>
            <a:pPr>
              <a:defRPr/>
            </a:pPr>
            <a:r>
              <a:rPr lang="en-US" sz="3600" b="1">
                <a:solidFill>
                  <a:srgbClr val="DD6003"/>
                </a:solidFill>
              </a:rPr>
              <a:t>Stage 3  - Disability Related Expenditure (DRE) examples</a:t>
            </a:r>
            <a:endParaRPr lang="en-GB" sz="3600" b="1">
              <a:solidFill>
                <a:srgbClr val="DD6003"/>
              </a:solidFill>
            </a:endParaRPr>
          </a:p>
        </p:txBody>
      </p:sp>
      <p:sp>
        <p:nvSpPr>
          <p:cNvPr id="6" name="TextBox 5">
            <a:extLst>
              <a:ext uri="{FF2B5EF4-FFF2-40B4-BE49-F238E27FC236}">
                <a16:creationId xmlns:a16="http://schemas.microsoft.com/office/drawing/2014/main" id="{89675A3F-6F5E-4315-BE4A-CD5086A626D0}"/>
              </a:ext>
            </a:extLst>
          </p:cNvPr>
          <p:cNvSpPr txBox="1"/>
          <p:nvPr/>
        </p:nvSpPr>
        <p:spPr>
          <a:xfrm>
            <a:off x="838200" y="2013227"/>
            <a:ext cx="10295022" cy="4524315"/>
          </a:xfrm>
          <a:prstGeom prst="rect">
            <a:avLst/>
          </a:prstGeom>
          <a:noFill/>
        </p:spPr>
        <p:txBody>
          <a:bodyPr wrap="square" lIns="91440" tIns="45720" rIns="91440" bIns="45720" rtlCol="0" anchor="t">
            <a:spAutoFit/>
          </a:bodyPr>
          <a:lstStyle/>
          <a:p>
            <a:pPr marL="457200" indent="-457200" algn="l">
              <a:buFont typeface="+mj-lt"/>
              <a:buAutoNum type="arabicPeriod"/>
            </a:pPr>
            <a:r>
              <a:rPr lang="en-US" sz="2400" b="1" i="0">
                <a:effectLst/>
                <a:latin typeface="Calibri" panose="020F0502020204030204" pitchFamily="34" charset="0"/>
                <a:cs typeface="Calibri" panose="020F0502020204030204" pitchFamily="34" charset="0"/>
              </a:rPr>
              <a:t>Costs of any privately arranged care services, including respite care.</a:t>
            </a:r>
          </a:p>
          <a:p>
            <a:pPr marL="457200" indent="-457200">
              <a:buFont typeface="+mj-lt"/>
              <a:buAutoNum type="arabicPeriod"/>
            </a:pPr>
            <a:r>
              <a:rPr lang="en-US" sz="2400" b="1" i="0">
                <a:effectLst/>
                <a:latin typeface="Calibri"/>
                <a:cs typeface="Calibri"/>
              </a:rPr>
              <a:t>Costs of any items</a:t>
            </a:r>
            <a:r>
              <a:rPr lang="en-US" sz="2400" b="1">
                <a:latin typeface="Calibri"/>
                <a:cs typeface="Calibri"/>
              </a:rPr>
              <a:t> where need is</a:t>
            </a:r>
            <a:r>
              <a:rPr lang="en-US" sz="2400" b="1" i="0">
                <a:effectLst/>
                <a:latin typeface="Calibri"/>
                <a:cs typeface="Calibri"/>
              </a:rPr>
              <a:t> caused by a disability – for example:</a:t>
            </a:r>
          </a:p>
          <a:p>
            <a:pPr marL="742950" lvl="1" indent="-285750">
              <a:buFont typeface="Arial" panose="020B0604020202020204" pitchFamily="34" charset="0"/>
              <a:buChar char="•"/>
            </a:pPr>
            <a:r>
              <a:rPr lang="en-US" sz="2400" b="0" i="0">
                <a:effectLst/>
                <a:latin typeface="Calibri"/>
                <a:cs typeface="Calibri"/>
              </a:rPr>
              <a:t>above average gas/electricity/water costs, for example because of the need to wash bedding more often or the need to keep the house at a warmer temperature</a:t>
            </a:r>
            <a:endParaRPr lang="en-US" sz="2400" b="0" i="0">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400" b="0" i="0">
                <a:effectLst/>
                <a:latin typeface="Calibri" panose="020F0502020204030204" pitchFamily="34" charset="0"/>
                <a:cs typeface="Calibri" panose="020F0502020204030204" pitchFamily="34" charset="0"/>
              </a:rPr>
              <a:t>special clothing or footwear, for example where this needs to be specially made, or additional wear and tear to clothing and footwear caused by disability</a:t>
            </a:r>
          </a:p>
          <a:p>
            <a:pPr marL="742950" lvl="1" indent="-285750">
              <a:buFont typeface="Arial" panose="020B0604020202020204" pitchFamily="34" charset="0"/>
              <a:buChar char="•"/>
            </a:pPr>
            <a:r>
              <a:rPr lang="en-US" sz="2400" b="0" i="0">
                <a:effectLst/>
                <a:latin typeface="Calibri"/>
                <a:cs typeface="Calibri"/>
              </a:rPr>
              <a:t>special washing powders or </a:t>
            </a:r>
            <a:r>
              <a:rPr lang="en-US" sz="2400">
                <a:latin typeface="Calibri"/>
                <a:cs typeface="Calibri"/>
              </a:rPr>
              <a:t>extra laundry</a:t>
            </a:r>
            <a:endParaRPr lang="en-US" sz="2400" b="0" i="0">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400" b="0" i="0">
                <a:effectLst/>
                <a:latin typeface="Calibri" panose="020F0502020204030204" pitchFamily="34" charset="0"/>
                <a:cs typeface="Calibri" panose="020F0502020204030204" pitchFamily="34" charset="0"/>
              </a:rPr>
              <a:t>additional costs of bedding, for example because of incontinence</a:t>
            </a:r>
          </a:p>
          <a:p>
            <a:pPr marL="742950" lvl="1" indent="-285750" algn="l">
              <a:buFont typeface="Arial" panose="020B0604020202020204" pitchFamily="34" charset="0"/>
              <a:buChar char="•"/>
            </a:pPr>
            <a:r>
              <a:rPr lang="en-US" sz="2400" b="0" i="0">
                <a:effectLst/>
                <a:latin typeface="Calibri" panose="020F0502020204030204" pitchFamily="34" charset="0"/>
                <a:cs typeface="Calibri" panose="020F0502020204030204" pitchFamily="34" charset="0"/>
              </a:rPr>
              <a:t>costs of basic cleaning, garden maintenance or other domestic help, if needed because of disability and not met by social services</a:t>
            </a:r>
          </a:p>
        </p:txBody>
      </p:sp>
    </p:spTree>
    <p:extLst>
      <p:ext uri="{BB962C8B-B14F-4D97-AF65-F5344CB8AC3E}">
        <p14:creationId xmlns:p14="http://schemas.microsoft.com/office/powerpoint/2010/main" val="2273193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0589-99B6-4B96-BA30-096E93289CFA}"/>
              </a:ext>
            </a:extLst>
          </p:cNvPr>
          <p:cNvSpPr>
            <a:spLocks noGrp="1"/>
          </p:cNvSpPr>
          <p:nvPr>
            <p:ph type="title"/>
          </p:nvPr>
        </p:nvSpPr>
        <p:spPr>
          <a:xfrm>
            <a:off x="1136428" y="627564"/>
            <a:ext cx="7474172" cy="620665"/>
          </a:xfrm>
        </p:spPr>
        <p:txBody>
          <a:bodyPr>
            <a:normAutofit fontScale="90000"/>
          </a:bodyPr>
          <a:lstStyle/>
          <a:p>
            <a:r>
              <a:rPr lang="en-US" dirty="0"/>
              <a:t>Minimum Income Guarantee</a:t>
            </a:r>
            <a:endParaRPr lang="en-GB" dirty="0"/>
          </a:p>
        </p:txBody>
      </p:sp>
      <p:sp>
        <p:nvSpPr>
          <p:cNvPr id="3" name="Content Placeholder 2">
            <a:extLst>
              <a:ext uri="{FF2B5EF4-FFF2-40B4-BE49-F238E27FC236}">
                <a16:creationId xmlns:a16="http://schemas.microsoft.com/office/drawing/2014/main" id="{A116056A-8F7C-4D06-B8D1-E1709A1DB647}"/>
              </a:ext>
            </a:extLst>
          </p:cNvPr>
          <p:cNvSpPr>
            <a:spLocks noGrp="1"/>
          </p:cNvSpPr>
          <p:nvPr>
            <p:ph idx="1"/>
          </p:nvPr>
        </p:nvSpPr>
        <p:spPr>
          <a:xfrm>
            <a:off x="1136429" y="1451429"/>
            <a:ext cx="8118013" cy="5080000"/>
          </a:xfrm>
        </p:spPr>
        <p:txBody>
          <a:bodyPr anchor="ctr">
            <a:normAutofit lnSpcReduction="10000"/>
          </a:bodyPr>
          <a:lstStyle/>
          <a:p>
            <a:pPr marL="0" marR="0" lvl="0" indent="0" defTabSz="914400" rtl="0" eaLnBrk="0" fontAlgn="base" latinLnBrk="0" hangingPunct="0">
              <a:spcBef>
                <a:spcPct val="0"/>
              </a:spcBef>
              <a:spcAft>
                <a:spcPct val="0"/>
              </a:spcAft>
              <a:buClrTx/>
              <a:buSzTx/>
              <a:buFontTx/>
              <a:buNone/>
              <a:tabLst/>
            </a:pPr>
            <a:r>
              <a:rPr kumimoji="0" lang="en-US" altLang="en-US" sz="1600" b="0" i="0" u="none" strike="noStrike" cap="none" normalizeH="0" baseline="0" dirty="0">
                <a:ln>
                  <a:noFill/>
                </a:ln>
                <a:effectLst/>
                <a:latin typeface="nta"/>
              </a:rPr>
              <a:t>For the next financial year (2021 to 2022), the rates of the MIG will remain at their current levels as follows:</a:t>
            </a:r>
            <a:endParaRPr kumimoji="0" lang="en-US" altLang="en-US" sz="1600"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7(1)(b) where the adult concerned is responsible for, and a member of, the same household as a child, the amount of £83.65 in respect of each child</a:t>
            </a:r>
          </a:p>
          <a:p>
            <a:pPr marL="0" marR="0" lvl="0"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7(2) where the adult concerned is a single person and:</a:t>
            </a:r>
          </a:p>
          <a:p>
            <a:pPr marL="457200" marR="0" lvl="1"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is aged 18 or older but less than 25, the amount of £72.40</a:t>
            </a:r>
          </a:p>
          <a:p>
            <a:pPr marL="457200" marR="0" lvl="1"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is aged 25 or older but less than pension credit age, the amount of £91.40</a:t>
            </a:r>
          </a:p>
          <a:p>
            <a:pPr marL="457200" marR="0" lvl="1"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has attained pension credit age, the amount of £189.00</a:t>
            </a:r>
          </a:p>
          <a:p>
            <a:pPr marL="0" marR="0" lvl="0"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7(3) where the adult concerned is a lone parent aged 18 or over, the amount of £91.40</a:t>
            </a:r>
          </a:p>
          <a:p>
            <a:pPr marL="0" marR="0" lvl="0"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7(4) where the adult concerned is a member of a couple and:</a:t>
            </a:r>
          </a:p>
          <a:p>
            <a:pPr marL="457200" marR="0" lvl="1"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one or both are aged 18 or over, the amount of £71.80</a:t>
            </a:r>
          </a:p>
          <a:p>
            <a:pPr marL="457200" marR="0" lvl="1"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one or both have attained pension credit age, the amount of £144.30</a:t>
            </a:r>
          </a:p>
          <a:p>
            <a:pPr marL="0" marR="0" lvl="0"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7(5) where the adult concerned is a single person who is in receipt of, or the local authority considers would, if in receipt of income support, be in receipt of:</a:t>
            </a:r>
          </a:p>
          <a:p>
            <a:pPr marL="457200" marR="0" lvl="1"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disability premium, the amount of the applicable premium is £40.35</a:t>
            </a:r>
          </a:p>
          <a:p>
            <a:pPr marL="457200" marR="0" lvl="1"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enhanced disability premium, the amount of the applicable premium is £19.70</a:t>
            </a:r>
          </a:p>
          <a:p>
            <a:pPr marL="0" marR="0" lvl="0"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7(6) where the adult concerned is a member of a couple and one member of that couple is in receipt of, or the local authority considers would, if in receipt of income support, be in receipt of:</a:t>
            </a:r>
          </a:p>
          <a:p>
            <a:pPr marL="457200" marR="0" lvl="1"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disability premium, the amount of the applicable premium is £28.75</a:t>
            </a:r>
          </a:p>
          <a:p>
            <a:pPr marL="457200" marR="0" lvl="1"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enhanced disability premium, the amount of the applicable premium is £14.15</a:t>
            </a:r>
          </a:p>
          <a:p>
            <a:pPr marL="0" marR="0" lvl="0" indent="0" defTabSz="914400" rtl="0" eaLnBrk="0" fontAlgn="base" latinLnBrk="0" hangingPunct="0">
              <a:spcBef>
                <a:spcPct val="0"/>
              </a:spcBef>
              <a:spcAft>
                <a:spcPct val="0"/>
              </a:spcAft>
              <a:buClrTx/>
              <a:buSzTx/>
              <a:buFontTx/>
              <a:buChar char="•"/>
              <a:tabLst/>
            </a:pPr>
            <a:r>
              <a:rPr kumimoji="0" lang="en-US" altLang="en-US" sz="1600" b="0" i="0" u="none" strike="noStrike" cap="none" normalizeH="0" baseline="0" dirty="0">
                <a:ln>
                  <a:noFill/>
                </a:ln>
                <a:effectLst/>
                <a:latin typeface="nta"/>
              </a:rPr>
              <a:t>7(7) where the adult concerned is in receipt of, or the local authority considers would, if in receipt of income support be in receipt of, carer premium, the amount of the applicable premium is £43.25</a:t>
            </a:r>
          </a:p>
          <a:p>
            <a:endParaRPr lang="en-GB" sz="1100" dirty="0"/>
          </a:p>
        </p:txBody>
      </p:sp>
      <p:pic>
        <p:nvPicPr>
          <p:cNvPr id="4" name="Picture 3">
            <a:extLst>
              <a:ext uri="{FF2B5EF4-FFF2-40B4-BE49-F238E27FC236}">
                <a16:creationId xmlns:a16="http://schemas.microsoft.com/office/drawing/2014/main" id="{E75E26CB-B698-442A-8AF9-BFD0F415BCD6}"/>
              </a:ext>
            </a:extLst>
          </p:cNvPr>
          <p:cNvPicPr>
            <a:picLocks noChangeAspect="1"/>
          </p:cNvPicPr>
          <p:nvPr/>
        </p:nvPicPr>
        <p:blipFill>
          <a:blip r:embed="rId3"/>
          <a:stretch>
            <a:fillRect/>
          </a:stretch>
        </p:blipFill>
        <p:spPr>
          <a:xfrm>
            <a:off x="9254442" y="3072559"/>
            <a:ext cx="1462088" cy="712881"/>
          </a:xfrm>
          <a:prstGeom prst="rect">
            <a:avLst/>
          </a:prstGeom>
        </p:spPr>
      </p:pic>
    </p:spTree>
    <p:extLst>
      <p:ext uri="{BB962C8B-B14F-4D97-AF65-F5344CB8AC3E}">
        <p14:creationId xmlns:p14="http://schemas.microsoft.com/office/powerpoint/2010/main" val="145834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0589-99B6-4B96-BA30-096E93289CFA}"/>
              </a:ext>
            </a:extLst>
          </p:cNvPr>
          <p:cNvSpPr>
            <a:spLocks noGrp="1"/>
          </p:cNvSpPr>
          <p:nvPr>
            <p:ph type="title"/>
          </p:nvPr>
        </p:nvSpPr>
        <p:spPr>
          <a:xfrm>
            <a:off x="1136428" y="627565"/>
            <a:ext cx="7474172" cy="707750"/>
          </a:xfrm>
        </p:spPr>
        <p:txBody>
          <a:bodyPr>
            <a:normAutofit/>
          </a:bodyPr>
          <a:lstStyle/>
          <a:p>
            <a:r>
              <a:rPr lang="en-US" dirty="0"/>
              <a:t>Minimum Income Guarantee</a:t>
            </a:r>
            <a:endParaRPr lang="en-GB" dirty="0"/>
          </a:p>
        </p:txBody>
      </p:sp>
      <p:graphicFrame>
        <p:nvGraphicFramePr>
          <p:cNvPr id="6" name="Table 6">
            <a:extLst>
              <a:ext uri="{FF2B5EF4-FFF2-40B4-BE49-F238E27FC236}">
                <a16:creationId xmlns:a16="http://schemas.microsoft.com/office/drawing/2014/main" id="{921363FC-F9A1-49BB-9BAE-F4BFE7F0AC42}"/>
              </a:ext>
            </a:extLst>
          </p:cNvPr>
          <p:cNvGraphicFramePr>
            <a:graphicFrameLocks noGrp="1"/>
          </p:cNvGraphicFramePr>
          <p:nvPr>
            <p:ph idx="1"/>
            <p:extLst>
              <p:ext uri="{D42A27DB-BD31-4B8C-83A1-F6EECF244321}">
                <p14:modId xmlns:p14="http://schemas.microsoft.com/office/powerpoint/2010/main" val="3955273228"/>
              </p:ext>
            </p:extLst>
          </p:nvPr>
        </p:nvGraphicFramePr>
        <p:xfrm>
          <a:off x="580674" y="1335315"/>
          <a:ext cx="8476240" cy="4819966"/>
        </p:xfrm>
        <a:graphic>
          <a:graphicData uri="http://schemas.openxmlformats.org/drawingml/2006/table">
            <a:tbl>
              <a:tblPr firstRow="1" bandRow="1">
                <a:tableStyleId>{5C22544A-7EE6-4342-B048-85BDC9FD1C3A}</a:tableStyleId>
              </a:tblPr>
              <a:tblGrid>
                <a:gridCol w="5527393">
                  <a:extLst>
                    <a:ext uri="{9D8B030D-6E8A-4147-A177-3AD203B41FA5}">
                      <a16:colId xmlns:a16="http://schemas.microsoft.com/office/drawing/2014/main" val="3355507716"/>
                    </a:ext>
                  </a:extLst>
                </a:gridCol>
                <a:gridCol w="2948847">
                  <a:extLst>
                    <a:ext uri="{9D8B030D-6E8A-4147-A177-3AD203B41FA5}">
                      <a16:colId xmlns:a16="http://schemas.microsoft.com/office/drawing/2014/main" val="2530672770"/>
                    </a:ext>
                  </a:extLst>
                </a:gridCol>
              </a:tblGrid>
              <a:tr h="4819966">
                <a:tc>
                  <a:txBody>
                    <a:bodyPr/>
                    <a:lstStyle/>
                    <a:p>
                      <a:r>
                        <a:rPr lang="en-GB" sz="2000" dirty="0" err="1"/>
                        <a:t>Eg</a:t>
                      </a:r>
                      <a:r>
                        <a:rPr lang="en-GB" sz="2000" dirty="0"/>
                        <a:t> a 22 </a:t>
                      </a:r>
                      <a:r>
                        <a:rPr lang="en-GB" sz="2000" dirty="0" err="1"/>
                        <a:t>yr</a:t>
                      </a:r>
                      <a:r>
                        <a:rPr lang="en-GB" sz="2000" dirty="0"/>
                        <a:t> old single man with severe learning disabilities in support group for old style ESA (last years figures for illustrative purposes only)</a:t>
                      </a:r>
                    </a:p>
                    <a:p>
                      <a:pPr lvl="0">
                        <a:buNone/>
                      </a:pPr>
                      <a:endParaRPr lang="en-GB" sz="2000" dirty="0"/>
                    </a:p>
                    <a:p>
                      <a:pPr lvl="0">
                        <a:buNone/>
                      </a:pPr>
                      <a:r>
                        <a:rPr lang="en-GB" sz="2000" dirty="0"/>
                        <a:t>Care package total costs</a:t>
                      </a:r>
                    </a:p>
                    <a:p>
                      <a:pPr lvl="0">
                        <a:buNone/>
                      </a:pPr>
                      <a:r>
                        <a:rPr lang="en-GB" sz="2000" dirty="0"/>
                        <a:t>Higher rate PIP care (not mobility element)</a:t>
                      </a:r>
                    </a:p>
                    <a:p>
                      <a:pPr lvl="0">
                        <a:buNone/>
                      </a:pPr>
                      <a:r>
                        <a:rPr lang="en-GB" sz="2000" dirty="0"/>
                        <a:t>ESA</a:t>
                      </a:r>
                    </a:p>
                    <a:p>
                      <a:pPr lvl="0">
                        <a:buNone/>
                      </a:pPr>
                      <a:r>
                        <a:rPr lang="en-GB" sz="2000" dirty="0"/>
                        <a:t>Total Income considered </a:t>
                      </a:r>
                    </a:p>
                    <a:p>
                      <a:pPr lvl="0">
                        <a:buNone/>
                      </a:pPr>
                      <a:endParaRPr lang="en-GB" sz="2000" dirty="0"/>
                    </a:p>
                    <a:p>
                      <a:pPr lvl="0">
                        <a:buNone/>
                      </a:pPr>
                      <a:r>
                        <a:rPr lang="en-GB" sz="2000" dirty="0"/>
                        <a:t>Minimum income guarantee for this man</a:t>
                      </a:r>
                    </a:p>
                    <a:p>
                      <a:pPr lvl="0">
                        <a:buNone/>
                      </a:pPr>
                      <a:r>
                        <a:rPr lang="en-GB" sz="2000" dirty="0"/>
                        <a:t>CONTRIBUTION</a:t>
                      </a:r>
                    </a:p>
                    <a:p>
                      <a:pPr lvl="0">
                        <a:buNone/>
                      </a:pPr>
                      <a:endParaRPr lang="en-GB" sz="2000" dirty="0"/>
                    </a:p>
                    <a:p>
                      <a:pPr lvl="0">
                        <a:buNone/>
                      </a:pPr>
                      <a:r>
                        <a:rPr lang="en-GB" sz="2000" dirty="0"/>
                        <a:t>Contribution cannot be more than cost of care</a:t>
                      </a:r>
                    </a:p>
                  </a:txBody>
                  <a:tcPr/>
                </a:tc>
                <a:tc>
                  <a:txBody>
                    <a:bodyPr/>
                    <a:lstStyle/>
                    <a:p>
                      <a:endParaRPr lang="en-GB" dirty="0"/>
                    </a:p>
                    <a:p>
                      <a:pPr lvl="0">
                        <a:buNone/>
                      </a:pPr>
                      <a:endParaRPr lang="en-GB" dirty="0"/>
                    </a:p>
                    <a:p>
                      <a:pPr lvl="0">
                        <a:buNone/>
                      </a:pPr>
                      <a:endParaRPr lang="en-GB" dirty="0"/>
                    </a:p>
                    <a:p>
                      <a:pPr lvl="0">
                        <a:buNone/>
                      </a:pPr>
                      <a:endParaRPr lang="en-GB" dirty="0"/>
                    </a:p>
                    <a:p>
                      <a:pPr lvl="0">
                        <a:buNone/>
                      </a:pPr>
                      <a:r>
                        <a:rPr lang="en-GB" sz="2000" dirty="0"/>
                        <a:t>Over £500 per month</a:t>
                      </a:r>
                    </a:p>
                    <a:p>
                      <a:pPr lvl="0">
                        <a:buNone/>
                      </a:pPr>
                      <a:r>
                        <a:rPr lang="en-GB" sz="2000" dirty="0"/>
                        <a:t>£    358.40 </a:t>
                      </a:r>
                    </a:p>
                    <a:p>
                      <a:pPr lvl="0">
                        <a:buNone/>
                      </a:pPr>
                      <a:r>
                        <a:rPr lang="en-GB" sz="2000" dirty="0"/>
                        <a:t>£    456.40</a:t>
                      </a:r>
                    </a:p>
                    <a:p>
                      <a:pPr lvl="0">
                        <a:buNone/>
                      </a:pPr>
                      <a:r>
                        <a:rPr lang="en-GB" sz="2000" dirty="0"/>
                        <a:t>£     814.80</a:t>
                      </a:r>
                    </a:p>
                    <a:p>
                      <a:pPr lvl="0">
                        <a:buNone/>
                      </a:pPr>
                      <a:endParaRPr lang="en-GB" sz="2000" dirty="0"/>
                    </a:p>
                    <a:p>
                      <a:pPr lvl="0">
                        <a:buNone/>
                      </a:pPr>
                      <a:r>
                        <a:rPr lang="en-GB" sz="2000" dirty="0"/>
                        <a:t>£     529.80</a:t>
                      </a:r>
                    </a:p>
                    <a:p>
                      <a:pPr lvl="0">
                        <a:buNone/>
                      </a:pPr>
                      <a:r>
                        <a:rPr lang="en-GB" sz="2000" dirty="0"/>
                        <a:t>£     285.00</a:t>
                      </a:r>
                    </a:p>
                  </a:txBody>
                  <a:tcPr/>
                </a:tc>
                <a:extLst>
                  <a:ext uri="{0D108BD9-81ED-4DB2-BD59-A6C34878D82A}">
                    <a16:rowId xmlns:a16="http://schemas.microsoft.com/office/drawing/2014/main" val="4000610580"/>
                  </a:ext>
                </a:extLst>
              </a:tr>
            </a:tbl>
          </a:graphicData>
        </a:graphic>
      </p:graphicFrame>
      <p:pic>
        <p:nvPicPr>
          <p:cNvPr id="4" name="Picture 3">
            <a:extLst>
              <a:ext uri="{FF2B5EF4-FFF2-40B4-BE49-F238E27FC236}">
                <a16:creationId xmlns:a16="http://schemas.microsoft.com/office/drawing/2014/main" id="{E75E26CB-B698-442A-8AF9-BFD0F415BCD6}"/>
              </a:ext>
            </a:extLst>
          </p:cNvPr>
          <p:cNvPicPr>
            <a:picLocks noChangeAspect="1"/>
          </p:cNvPicPr>
          <p:nvPr/>
        </p:nvPicPr>
        <p:blipFill>
          <a:blip r:embed="rId3"/>
          <a:stretch>
            <a:fillRect/>
          </a:stretch>
        </p:blipFill>
        <p:spPr>
          <a:xfrm>
            <a:off x="9254442" y="3072559"/>
            <a:ext cx="1462088" cy="712881"/>
          </a:xfrm>
          <a:prstGeom prst="rect">
            <a:avLst/>
          </a:prstGeom>
        </p:spPr>
      </p:pic>
    </p:spTree>
    <p:extLst>
      <p:ext uri="{BB962C8B-B14F-4D97-AF65-F5344CB8AC3E}">
        <p14:creationId xmlns:p14="http://schemas.microsoft.com/office/powerpoint/2010/main" val="2815619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0589-99B6-4B96-BA30-096E93289CFA}"/>
              </a:ext>
            </a:extLst>
          </p:cNvPr>
          <p:cNvSpPr>
            <a:spLocks noGrp="1"/>
          </p:cNvSpPr>
          <p:nvPr>
            <p:ph type="title"/>
          </p:nvPr>
        </p:nvSpPr>
        <p:spPr>
          <a:xfrm>
            <a:off x="1136428" y="627564"/>
            <a:ext cx="7474172" cy="562607"/>
          </a:xfrm>
        </p:spPr>
        <p:txBody>
          <a:bodyPr>
            <a:normAutofit fontScale="90000"/>
          </a:bodyPr>
          <a:lstStyle/>
          <a:p>
            <a:r>
              <a:rPr lang="en-US" dirty="0"/>
              <a:t>Minimum Income Guarantee</a:t>
            </a:r>
            <a:endParaRPr lang="en-GB" dirty="0"/>
          </a:p>
        </p:txBody>
      </p:sp>
      <p:graphicFrame>
        <p:nvGraphicFramePr>
          <p:cNvPr id="6" name="Table 6">
            <a:extLst>
              <a:ext uri="{FF2B5EF4-FFF2-40B4-BE49-F238E27FC236}">
                <a16:creationId xmlns:a16="http://schemas.microsoft.com/office/drawing/2014/main" id="{921363FC-F9A1-49BB-9BAE-F4BFE7F0AC42}"/>
              </a:ext>
            </a:extLst>
          </p:cNvPr>
          <p:cNvGraphicFramePr>
            <a:graphicFrameLocks noGrp="1"/>
          </p:cNvGraphicFramePr>
          <p:nvPr>
            <p:ph idx="1"/>
            <p:extLst>
              <p:ext uri="{D42A27DB-BD31-4B8C-83A1-F6EECF244321}">
                <p14:modId xmlns:p14="http://schemas.microsoft.com/office/powerpoint/2010/main" val="4274026105"/>
              </p:ext>
            </p:extLst>
          </p:nvPr>
        </p:nvGraphicFramePr>
        <p:xfrm>
          <a:off x="406400" y="1190171"/>
          <a:ext cx="8476342" cy="5239658"/>
        </p:xfrm>
        <a:graphic>
          <a:graphicData uri="http://schemas.openxmlformats.org/drawingml/2006/table">
            <a:tbl>
              <a:tblPr firstRow="1" bandRow="1">
                <a:tableStyleId>{5C22544A-7EE6-4342-B048-85BDC9FD1C3A}</a:tableStyleId>
              </a:tblPr>
              <a:tblGrid>
                <a:gridCol w="5510837">
                  <a:extLst>
                    <a:ext uri="{9D8B030D-6E8A-4147-A177-3AD203B41FA5}">
                      <a16:colId xmlns:a16="http://schemas.microsoft.com/office/drawing/2014/main" val="3355507716"/>
                    </a:ext>
                  </a:extLst>
                </a:gridCol>
                <a:gridCol w="2965505">
                  <a:extLst>
                    <a:ext uri="{9D8B030D-6E8A-4147-A177-3AD203B41FA5}">
                      <a16:colId xmlns:a16="http://schemas.microsoft.com/office/drawing/2014/main" val="2530672770"/>
                    </a:ext>
                  </a:extLst>
                </a:gridCol>
              </a:tblGrid>
              <a:tr h="5239658">
                <a:tc>
                  <a:txBody>
                    <a:bodyPr/>
                    <a:lstStyle/>
                    <a:p>
                      <a:r>
                        <a:rPr lang="en-GB" sz="2000" dirty="0" err="1"/>
                        <a:t>Eg</a:t>
                      </a:r>
                      <a:r>
                        <a:rPr lang="en-GB" sz="2000" dirty="0"/>
                        <a:t> a 22 </a:t>
                      </a:r>
                      <a:r>
                        <a:rPr lang="en-GB" sz="2000" dirty="0" err="1"/>
                        <a:t>yr</a:t>
                      </a:r>
                      <a:r>
                        <a:rPr lang="en-GB" sz="2000" dirty="0"/>
                        <a:t> old single man with severe learning disabilities in support group for old style ESA (last years figures for illustrative purposes only)</a:t>
                      </a:r>
                    </a:p>
                    <a:p>
                      <a:pPr lvl="0">
                        <a:buNone/>
                      </a:pPr>
                      <a:endParaRPr lang="en-GB" sz="2000" dirty="0"/>
                    </a:p>
                    <a:p>
                      <a:pPr lvl="0">
                        <a:buNone/>
                      </a:pPr>
                      <a:r>
                        <a:rPr lang="en-GB" sz="2000" dirty="0"/>
                        <a:t>Care package total costs</a:t>
                      </a:r>
                    </a:p>
                    <a:p>
                      <a:pPr lvl="0">
                        <a:buNone/>
                      </a:pPr>
                      <a:r>
                        <a:rPr lang="en-GB" sz="2000" dirty="0"/>
                        <a:t>Higher rate PIP care (not mobility element)</a:t>
                      </a:r>
                    </a:p>
                    <a:p>
                      <a:pPr lvl="0">
                        <a:buNone/>
                      </a:pPr>
                      <a:r>
                        <a:rPr lang="en-GB" sz="2000" dirty="0"/>
                        <a:t>ESA</a:t>
                      </a:r>
                    </a:p>
                    <a:p>
                      <a:pPr lvl="0">
                        <a:buNone/>
                      </a:pPr>
                      <a:r>
                        <a:rPr lang="en-GB" sz="2000" dirty="0"/>
                        <a:t>Total Income considered </a:t>
                      </a:r>
                    </a:p>
                    <a:p>
                      <a:pPr lvl="0">
                        <a:buNone/>
                      </a:pPr>
                      <a:endParaRPr lang="en-GB" sz="2000" dirty="0"/>
                    </a:p>
                    <a:p>
                      <a:pPr lvl="0">
                        <a:buNone/>
                      </a:pPr>
                      <a:r>
                        <a:rPr lang="en-GB" sz="2000" dirty="0"/>
                        <a:t>Minimum income guarantee for this man</a:t>
                      </a:r>
                    </a:p>
                    <a:p>
                      <a:pPr lvl="0">
                        <a:buNone/>
                      </a:pPr>
                      <a:r>
                        <a:rPr lang="en-GB" sz="2000" dirty="0"/>
                        <a:t>CONTRIBUTION</a:t>
                      </a:r>
                    </a:p>
                    <a:p>
                      <a:pPr lvl="0">
                        <a:buNone/>
                      </a:pPr>
                      <a:endParaRPr lang="en-GB" sz="2000" dirty="0"/>
                    </a:p>
                    <a:p>
                      <a:pPr lvl="0">
                        <a:buNone/>
                      </a:pPr>
                      <a:r>
                        <a:rPr lang="en-GB" sz="2000" dirty="0"/>
                        <a:t>DRE</a:t>
                      </a:r>
                    </a:p>
                    <a:p>
                      <a:pPr lvl="0">
                        <a:buNone/>
                      </a:pPr>
                      <a:r>
                        <a:rPr lang="en-GB" sz="2000" dirty="0"/>
                        <a:t>Revised contribution </a:t>
                      </a:r>
                    </a:p>
                  </a:txBody>
                  <a:tcPr/>
                </a:tc>
                <a:tc>
                  <a:txBody>
                    <a:bodyPr/>
                    <a:lstStyle/>
                    <a:p>
                      <a:endParaRPr lang="en-GB" dirty="0"/>
                    </a:p>
                    <a:p>
                      <a:pPr lvl="0">
                        <a:buNone/>
                      </a:pPr>
                      <a:endParaRPr lang="en-GB" dirty="0"/>
                    </a:p>
                    <a:p>
                      <a:pPr lvl="0">
                        <a:buNone/>
                      </a:pPr>
                      <a:endParaRPr lang="en-GB" dirty="0"/>
                    </a:p>
                    <a:p>
                      <a:pPr lvl="0">
                        <a:buNone/>
                      </a:pPr>
                      <a:endParaRPr lang="en-GB" dirty="0"/>
                    </a:p>
                    <a:p>
                      <a:pPr lvl="0">
                        <a:buNone/>
                      </a:pPr>
                      <a:r>
                        <a:rPr lang="en-GB" sz="2000" dirty="0"/>
                        <a:t>Over £500 per month</a:t>
                      </a:r>
                    </a:p>
                    <a:p>
                      <a:pPr lvl="0">
                        <a:buNone/>
                      </a:pPr>
                      <a:r>
                        <a:rPr lang="en-GB" sz="2000" dirty="0"/>
                        <a:t>£    358.40 </a:t>
                      </a:r>
                    </a:p>
                    <a:p>
                      <a:pPr lvl="0">
                        <a:buNone/>
                      </a:pPr>
                      <a:r>
                        <a:rPr lang="en-GB" sz="2000" dirty="0"/>
                        <a:t>£    456.40</a:t>
                      </a:r>
                    </a:p>
                    <a:p>
                      <a:pPr lvl="0">
                        <a:buNone/>
                      </a:pPr>
                      <a:r>
                        <a:rPr lang="en-GB" sz="2000" dirty="0"/>
                        <a:t>£     814.80</a:t>
                      </a:r>
                    </a:p>
                    <a:p>
                      <a:pPr lvl="0">
                        <a:buNone/>
                      </a:pPr>
                      <a:endParaRPr lang="en-GB" sz="2000" dirty="0"/>
                    </a:p>
                    <a:p>
                      <a:pPr lvl="0">
                        <a:buNone/>
                      </a:pPr>
                      <a:r>
                        <a:rPr lang="en-GB" sz="2000" dirty="0"/>
                        <a:t>£     529.80</a:t>
                      </a:r>
                    </a:p>
                    <a:p>
                      <a:pPr lvl="0">
                        <a:buNone/>
                      </a:pPr>
                      <a:r>
                        <a:rPr lang="en-GB" sz="2000" dirty="0"/>
                        <a:t>£     285.00</a:t>
                      </a:r>
                    </a:p>
                    <a:p>
                      <a:pPr lvl="0">
                        <a:buNone/>
                      </a:pPr>
                      <a:endParaRPr lang="en-GB" sz="2000" dirty="0"/>
                    </a:p>
                    <a:p>
                      <a:pPr lvl="0">
                        <a:buNone/>
                      </a:pPr>
                      <a:r>
                        <a:rPr lang="en-GB" sz="2000" dirty="0"/>
                        <a:t>£     200.00</a:t>
                      </a:r>
                    </a:p>
                    <a:p>
                      <a:pPr lvl="0">
                        <a:buNone/>
                      </a:pPr>
                      <a:r>
                        <a:rPr lang="en-GB" sz="2000" dirty="0"/>
                        <a:t>£        85.00</a:t>
                      </a:r>
                    </a:p>
                  </a:txBody>
                  <a:tcPr/>
                </a:tc>
                <a:extLst>
                  <a:ext uri="{0D108BD9-81ED-4DB2-BD59-A6C34878D82A}">
                    <a16:rowId xmlns:a16="http://schemas.microsoft.com/office/drawing/2014/main" val="4000610580"/>
                  </a:ext>
                </a:extLst>
              </a:tr>
            </a:tbl>
          </a:graphicData>
        </a:graphic>
      </p:graphicFrame>
      <p:pic>
        <p:nvPicPr>
          <p:cNvPr id="4" name="Picture 3">
            <a:extLst>
              <a:ext uri="{FF2B5EF4-FFF2-40B4-BE49-F238E27FC236}">
                <a16:creationId xmlns:a16="http://schemas.microsoft.com/office/drawing/2014/main" id="{E75E26CB-B698-442A-8AF9-BFD0F415BCD6}"/>
              </a:ext>
            </a:extLst>
          </p:cNvPr>
          <p:cNvPicPr>
            <a:picLocks noChangeAspect="1"/>
          </p:cNvPicPr>
          <p:nvPr/>
        </p:nvPicPr>
        <p:blipFill>
          <a:blip r:embed="rId3"/>
          <a:stretch>
            <a:fillRect/>
          </a:stretch>
        </p:blipFill>
        <p:spPr>
          <a:xfrm>
            <a:off x="9254442" y="3072559"/>
            <a:ext cx="1462088" cy="712881"/>
          </a:xfrm>
          <a:prstGeom prst="rect">
            <a:avLst/>
          </a:prstGeom>
        </p:spPr>
      </p:pic>
    </p:spTree>
    <p:extLst>
      <p:ext uri="{BB962C8B-B14F-4D97-AF65-F5344CB8AC3E}">
        <p14:creationId xmlns:p14="http://schemas.microsoft.com/office/powerpoint/2010/main" val="360249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0A5E92-9453-C74E-91DC-46F6F42A35F3}"/>
              </a:ext>
            </a:extLst>
          </p:cNvPr>
          <p:cNvSpPr/>
          <p:nvPr/>
        </p:nvSpPr>
        <p:spPr>
          <a:xfrm>
            <a:off x="504058" y="108861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0" name="TextBox 9">
            <a:extLst>
              <a:ext uri="{FF2B5EF4-FFF2-40B4-BE49-F238E27FC236}">
                <a16:creationId xmlns:a16="http://schemas.microsoft.com/office/drawing/2014/main" id="{F8B73DFA-690A-C84B-8709-11DA6C3BF2DD}"/>
              </a:ext>
            </a:extLst>
          </p:cNvPr>
          <p:cNvSpPr txBox="1"/>
          <p:nvPr/>
        </p:nvSpPr>
        <p:spPr>
          <a:xfrm>
            <a:off x="271128" y="1359996"/>
            <a:ext cx="10521789" cy="830997"/>
          </a:xfrm>
          <a:prstGeom prst="rect">
            <a:avLst/>
          </a:prstGeom>
          <a:noFill/>
        </p:spPr>
        <p:txBody>
          <a:bodyPr wrap="square" rtlCol="0">
            <a:spAutoFit/>
          </a:bodyPr>
          <a:lstStyle/>
          <a:p>
            <a:r>
              <a:rPr lang="en-US" sz="4800" b="1">
                <a:solidFill>
                  <a:srgbClr val="DD6003"/>
                </a:solidFill>
                <a:latin typeface="Calibri" panose="020F0502020204030204" pitchFamily="34" charset="0"/>
                <a:cs typeface="Calibri" panose="020F0502020204030204" pitchFamily="34" charset="0"/>
              </a:rPr>
              <a:t>Stage 4 – Care and support planning</a:t>
            </a:r>
          </a:p>
        </p:txBody>
      </p:sp>
      <p:pic>
        <p:nvPicPr>
          <p:cNvPr id="15" name="Picture 14">
            <a:extLst>
              <a:ext uri="{FF2B5EF4-FFF2-40B4-BE49-F238E27FC236}">
                <a16:creationId xmlns:a16="http://schemas.microsoft.com/office/drawing/2014/main" id="{1D84D294-8B24-4E2E-8BD4-47A8144A7D9B}"/>
              </a:ext>
            </a:extLst>
          </p:cNvPr>
          <p:cNvPicPr>
            <a:picLocks noChangeAspect="1"/>
          </p:cNvPicPr>
          <p:nvPr/>
        </p:nvPicPr>
        <p:blipFill>
          <a:blip r:embed="rId3"/>
          <a:stretch>
            <a:fillRect/>
          </a:stretch>
        </p:blipFill>
        <p:spPr>
          <a:xfrm>
            <a:off x="271128" y="110456"/>
            <a:ext cx="1570512" cy="760786"/>
          </a:xfrm>
          <a:prstGeom prst="rect">
            <a:avLst/>
          </a:prstGeom>
        </p:spPr>
      </p:pic>
      <p:pic>
        <p:nvPicPr>
          <p:cNvPr id="13" name="Picture 12">
            <a:extLst>
              <a:ext uri="{FF2B5EF4-FFF2-40B4-BE49-F238E27FC236}">
                <a16:creationId xmlns:a16="http://schemas.microsoft.com/office/drawing/2014/main" id="{D191FA79-17B2-4A1C-9567-701085852D61}"/>
              </a:ext>
            </a:extLst>
          </p:cNvPr>
          <p:cNvPicPr>
            <a:picLocks noChangeAspect="1"/>
          </p:cNvPicPr>
          <p:nvPr/>
        </p:nvPicPr>
        <p:blipFill>
          <a:blip r:embed="rId4"/>
          <a:srcRect/>
          <a:stretch/>
        </p:blipFill>
        <p:spPr>
          <a:xfrm>
            <a:off x="6690760" y="2467519"/>
            <a:ext cx="4997181" cy="3330640"/>
          </a:xfrm>
          <a:prstGeom prst="rect">
            <a:avLst/>
          </a:prstGeom>
        </p:spPr>
      </p:pic>
      <p:sp>
        <p:nvSpPr>
          <p:cNvPr id="2" name="TextBox 1">
            <a:extLst>
              <a:ext uri="{FF2B5EF4-FFF2-40B4-BE49-F238E27FC236}">
                <a16:creationId xmlns:a16="http://schemas.microsoft.com/office/drawing/2014/main" id="{4B8EDEE2-BC82-4309-8BBA-E8453F3EDB95}"/>
              </a:ext>
            </a:extLst>
          </p:cNvPr>
          <p:cNvSpPr txBox="1"/>
          <p:nvPr/>
        </p:nvSpPr>
        <p:spPr>
          <a:xfrm>
            <a:off x="179688" y="2333381"/>
            <a:ext cx="6068712" cy="4302716"/>
          </a:xfrm>
          <a:prstGeom prst="rect">
            <a:avLst/>
          </a:prstGeom>
          <a:noFill/>
        </p:spPr>
        <p:txBody>
          <a:bodyPr wrap="square" rtlCol="0">
            <a:spAutoFit/>
          </a:bodyPr>
          <a:lstStyle/>
          <a:p>
            <a:pPr>
              <a:lnSpc>
                <a:spcPct val="80000"/>
              </a:lnSpc>
            </a:pPr>
            <a:r>
              <a:rPr lang="en-GB" altLang="en-US" sz="2400"/>
              <a:t>If the local authority has a duty to meet needs, it must prepare a </a:t>
            </a:r>
            <a:r>
              <a:rPr lang="en-GB" altLang="en-US" sz="2400" b="1"/>
              <a:t>care and support plan </a:t>
            </a:r>
            <a:endParaRPr lang="en-GB" altLang="en-US" sz="2400"/>
          </a:p>
          <a:p>
            <a:pPr>
              <a:lnSpc>
                <a:spcPct val="80000"/>
              </a:lnSpc>
            </a:pPr>
            <a:br>
              <a:rPr lang="en-GB" altLang="en-US" sz="2400" b="1"/>
            </a:br>
            <a:r>
              <a:rPr lang="en-GB" altLang="en-US" sz="2400" b="1"/>
              <a:t>The plan must:</a:t>
            </a:r>
          </a:p>
          <a:p>
            <a:pPr marL="800100" lvl="1" indent="-342900">
              <a:lnSpc>
                <a:spcPct val="80000"/>
              </a:lnSpc>
              <a:buFont typeface="Arial" panose="020B0604020202020204" pitchFamily="34" charset="0"/>
              <a:buChar char="•"/>
            </a:pPr>
            <a:r>
              <a:rPr lang="en-GB" altLang="en-US" sz="2400"/>
              <a:t>Describe person’s needs </a:t>
            </a:r>
          </a:p>
          <a:p>
            <a:pPr marL="800100" lvl="1" indent="-342900">
              <a:lnSpc>
                <a:spcPct val="80000"/>
              </a:lnSpc>
              <a:buFont typeface="Arial" panose="020B0604020202020204" pitchFamily="34" charset="0"/>
              <a:buChar char="•"/>
            </a:pPr>
            <a:r>
              <a:rPr lang="en-GB" altLang="en-US" sz="2400"/>
              <a:t>State which needs the local authority will meet</a:t>
            </a:r>
          </a:p>
          <a:p>
            <a:pPr marL="800100" lvl="1" indent="-342900">
              <a:lnSpc>
                <a:spcPct val="80000"/>
              </a:lnSpc>
              <a:buFont typeface="Arial" panose="020B0604020202020204" pitchFamily="34" charset="0"/>
              <a:buChar char="•"/>
            </a:pPr>
            <a:r>
              <a:rPr lang="en-GB" altLang="en-US" sz="2400"/>
              <a:t>State how the needs will be met </a:t>
            </a:r>
          </a:p>
          <a:p>
            <a:pPr marL="800100" lvl="1" indent="-342900">
              <a:lnSpc>
                <a:spcPct val="80000"/>
              </a:lnSpc>
              <a:buFont typeface="Arial" panose="020B0604020202020204" pitchFamily="34" charset="0"/>
              <a:buChar char="•"/>
            </a:pPr>
            <a:r>
              <a:rPr lang="en-GB" altLang="en-US" sz="2400"/>
              <a:t>Contain a </a:t>
            </a:r>
            <a:r>
              <a:rPr lang="en-GB" altLang="en-US" sz="2400" b="1"/>
              <a:t>personal budget</a:t>
            </a:r>
            <a:br>
              <a:rPr lang="en-GB" altLang="en-US" sz="2400" b="1"/>
            </a:br>
            <a:endParaRPr lang="en-GB" altLang="en-US" sz="2400" b="1"/>
          </a:p>
          <a:p>
            <a:pPr>
              <a:lnSpc>
                <a:spcPct val="80000"/>
              </a:lnSpc>
            </a:pPr>
            <a:r>
              <a:rPr lang="en-GB" altLang="en-US" sz="2400"/>
              <a:t>The local authority is under an ongoing duty to keep the person’s plan under </a:t>
            </a:r>
            <a:r>
              <a:rPr lang="en-GB" altLang="en-US" sz="2400" b="1"/>
              <a:t>review</a:t>
            </a:r>
            <a:r>
              <a:rPr lang="en-GB" altLang="en-US" sz="2400"/>
              <a:t> to ensure that their needs continue to be met.</a:t>
            </a:r>
          </a:p>
          <a:p>
            <a:pPr marL="342900" indent="-342900">
              <a:buFont typeface="Arial" panose="020B0604020202020204" pitchFamily="34" charset="0"/>
              <a:buChar char="•"/>
            </a:pPr>
            <a:endParaRPr lang="en-GB" sz="2400">
              <a:solidFill>
                <a:srgbClr val="888888"/>
              </a:solidFill>
            </a:endParaRPr>
          </a:p>
        </p:txBody>
      </p:sp>
    </p:spTree>
    <p:extLst>
      <p:ext uri="{BB962C8B-B14F-4D97-AF65-F5344CB8AC3E}">
        <p14:creationId xmlns:p14="http://schemas.microsoft.com/office/powerpoint/2010/main" val="187410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B92B2D-F1CD-754B-AB25-FAE5BF8BC5D9}"/>
              </a:ext>
            </a:extLst>
          </p:cNvPr>
          <p:cNvSpPr/>
          <p:nvPr/>
        </p:nvSpPr>
        <p:spPr>
          <a:xfrm>
            <a:off x="864226" y="134945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9" name="Picture 8">
            <a:extLst>
              <a:ext uri="{FF2B5EF4-FFF2-40B4-BE49-F238E27FC236}">
                <a16:creationId xmlns:a16="http://schemas.microsoft.com/office/drawing/2014/main" id="{68B2D676-EF19-4961-8CE1-8FEC7A07F8AF}"/>
              </a:ext>
            </a:extLst>
          </p:cNvPr>
          <p:cNvPicPr>
            <a:picLocks noChangeAspect="1"/>
          </p:cNvPicPr>
          <p:nvPr/>
        </p:nvPicPr>
        <p:blipFill>
          <a:blip r:embed="rId3"/>
          <a:stretch>
            <a:fillRect/>
          </a:stretch>
        </p:blipFill>
        <p:spPr>
          <a:xfrm>
            <a:off x="271128" y="110456"/>
            <a:ext cx="1570512" cy="760786"/>
          </a:xfrm>
          <a:prstGeom prst="rect">
            <a:avLst/>
          </a:prstGeom>
        </p:spPr>
      </p:pic>
      <p:sp>
        <p:nvSpPr>
          <p:cNvPr id="3" name="Content Placeholder 2">
            <a:extLst>
              <a:ext uri="{FF2B5EF4-FFF2-40B4-BE49-F238E27FC236}">
                <a16:creationId xmlns:a16="http://schemas.microsoft.com/office/drawing/2014/main" id="{46013E3D-62F8-82E2-51E6-86D75EE21CF0}"/>
              </a:ext>
            </a:extLst>
          </p:cNvPr>
          <p:cNvSpPr>
            <a:spLocks noGrp="1"/>
          </p:cNvSpPr>
          <p:nvPr>
            <p:ph idx="1"/>
          </p:nvPr>
        </p:nvSpPr>
        <p:spPr/>
        <p:txBody>
          <a:bodyPr vert="horz" lIns="91440" tIns="45720" rIns="91440" bIns="45720" rtlCol="0" anchor="t">
            <a:normAutofit/>
          </a:bodyPr>
          <a:lstStyle/>
          <a:p>
            <a:pPr marL="0" indent="0">
              <a:buNone/>
            </a:pPr>
            <a:br>
              <a:rPr lang="en-GB" sz="6000" b="1" dirty="0"/>
            </a:br>
            <a:r>
              <a:rPr lang="en-US" sz="6000" b="1" dirty="0">
                <a:solidFill>
                  <a:srgbClr val="DD6003"/>
                </a:solidFill>
                <a:cs typeface="Calibri"/>
              </a:rPr>
              <a:t>Part 1:</a:t>
            </a:r>
            <a:br>
              <a:rPr lang="en-US" sz="6000" b="1" dirty="0">
                <a:solidFill>
                  <a:srgbClr val="DD6003"/>
                </a:solidFill>
                <a:cs typeface="Calibri" panose="020F0502020204030204" pitchFamily="34" charset="0"/>
              </a:rPr>
            </a:br>
            <a:r>
              <a:rPr lang="en-US" sz="6000" b="1" dirty="0">
                <a:cs typeface="Calibri" panose="020F0502020204030204" pitchFamily="34" charset="0"/>
              </a:rPr>
              <a:t>what is social care?</a:t>
            </a:r>
            <a:endParaRPr lang="en-US" sz="6000" b="1" dirty="0"/>
          </a:p>
        </p:txBody>
      </p:sp>
      <p:pic>
        <p:nvPicPr>
          <p:cNvPr id="2" name="Picture 1" descr="Shape&#10;&#10;Description automatically generated with low confidence">
            <a:extLst>
              <a:ext uri="{FF2B5EF4-FFF2-40B4-BE49-F238E27FC236}">
                <a16:creationId xmlns:a16="http://schemas.microsoft.com/office/drawing/2014/main" id="{E5259FDD-BBB4-946C-8979-886AE9B5B2B7}"/>
              </a:ext>
            </a:extLst>
          </p:cNvPr>
          <p:cNvPicPr>
            <a:picLocks noChangeAspect="1"/>
          </p:cNvPicPr>
          <p:nvPr/>
        </p:nvPicPr>
        <p:blipFill>
          <a:blip r:embed="rId4"/>
          <a:stretch>
            <a:fillRect/>
          </a:stretch>
        </p:blipFill>
        <p:spPr>
          <a:xfrm>
            <a:off x="9109579" y="317782"/>
            <a:ext cx="2539682" cy="2539682"/>
          </a:xfrm>
          <a:prstGeom prst="rect">
            <a:avLst/>
          </a:prstGeom>
        </p:spPr>
      </p:pic>
    </p:spTree>
    <p:extLst>
      <p:ext uri="{BB962C8B-B14F-4D97-AF65-F5344CB8AC3E}">
        <p14:creationId xmlns:p14="http://schemas.microsoft.com/office/powerpoint/2010/main" val="2701621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9530F3-C37A-40C2-9F5A-BC2E324ED783}"/>
              </a:ext>
            </a:extLst>
          </p:cNvPr>
          <p:cNvSpPr/>
          <p:nvPr/>
        </p:nvSpPr>
        <p:spPr>
          <a:xfrm>
            <a:off x="944880" y="1890117"/>
            <a:ext cx="10408920" cy="584775"/>
          </a:xfrm>
          <a:prstGeom prst="rect">
            <a:avLst/>
          </a:prstGeom>
        </p:spPr>
        <p:txBody>
          <a:bodyPr wrap="square">
            <a:spAutoFit/>
          </a:bodyPr>
          <a:lstStyle/>
          <a:p>
            <a:pPr>
              <a:defRPr/>
            </a:pPr>
            <a:endParaRPr lang="en-GB" altLang="en-US" sz="3200">
              <a:solidFill>
                <a:srgbClr val="88888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C62C14-B9D8-404E-89FA-9BF8A3759F13}"/>
              </a:ext>
            </a:extLst>
          </p:cNvPr>
          <p:cNvPicPr>
            <a:picLocks noChangeAspect="1"/>
          </p:cNvPicPr>
          <p:nvPr/>
        </p:nvPicPr>
        <p:blipFill>
          <a:blip r:embed="rId3"/>
          <a:stretch>
            <a:fillRect/>
          </a:stretch>
        </p:blipFill>
        <p:spPr>
          <a:xfrm>
            <a:off x="271128" y="110456"/>
            <a:ext cx="1570512" cy="760786"/>
          </a:xfrm>
          <a:prstGeom prst="rect">
            <a:avLst/>
          </a:prstGeom>
        </p:spPr>
      </p:pic>
      <p:sp>
        <p:nvSpPr>
          <p:cNvPr id="5" name="TextBox 4">
            <a:extLst>
              <a:ext uri="{FF2B5EF4-FFF2-40B4-BE49-F238E27FC236}">
                <a16:creationId xmlns:a16="http://schemas.microsoft.com/office/drawing/2014/main" id="{1214D300-E52C-473C-872D-E505CF96285C}"/>
              </a:ext>
            </a:extLst>
          </p:cNvPr>
          <p:cNvSpPr txBox="1"/>
          <p:nvPr/>
        </p:nvSpPr>
        <p:spPr>
          <a:xfrm>
            <a:off x="944879" y="1004615"/>
            <a:ext cx="10987291" cy="646331"/>
          </a:xfrm>
          <a:prstGeom prst="rect">
            <a:avLst/>
          </a:prstGeom>
          <a:noFill/>
        </p:spPr>
        <p:txBody>
          <a:bodyPr wrap="square" rtlCol="0">
            <a:spAutoFit/>
          </a:bodyPr>
          <a:lstStyle/>
          <a:p>
            <a:pPr>
              <a:defRPr/>
            </a:pPr>
            <a:r>
              <a:rPr lang="en-US" sz="3600" b="1" dirty="0">
                <a:solidFill>
                  <a:srgbClr val="DD6003"/>
                </a:solidFill>
              </a:rPr>
              <a:t>‘Willing and able’ as a carer</a:t>
            </a:r>
            <a:endParaRPr lang="en-GB" sz="3600" b="1" dirty="0">
              <a:solidFill>
                <a:srgbClr val="DD6003"/>
              </a:solidFill>
            </a:endParaRPr>
          </a:p>
        </p:txBody>
      </p:sp>
      <p:sp>
        <p:nvSpPr>
          <p:cNvPr id="7" name="TextBox 6">
            <a:extLst>
              <a:ext uri="{FF2B5EF4-FFF2-40B4-BE49-F238E27FC236}">
                <a16:creationId xmlns:a16="http://schemas.microsoft.com/office/drawing/2014/main" id="{51A62FAF-23B0-4902-1CEE-7A3916B568F0}"/>
              </a:ext>
            </a:extLst>
          </p:cNvPr>
          <p:cNvSpPr txBox="1"/>
          <p:nvPr/>
        </p:nvSpPr>
        <p:spPr>
          <a:xfrm>
            <a:off x="1056384" y="1843952"/>
            <a:ext cx="10505139" cy="5078313"/>
          </a:xfrm>
          <a:prstGeom prst="rect">
            <a:avLst/>
          </a:prstGeom>
          <a:noFill/>
        </p:spPr>
        <p:txBody>
          <a:bodyPr wrap="square">
            <a:spAutoFit/>
          </a:bodyPr>
          <a:lstStyle/>
          <a:p>
            <a:pPr marL="571500" lvl="1" indent="-571500">
              <a:buFont typeface="Arial" panose="020B0604020202020204" pitchFamily="34" charset="0"/>
              <a:buChar char="•"/>
            </a:pPr>
            <a:r>
              <a:rPr lang="en-GB" sz="3600" dirty="0"/>
              <a:t>[Local authorities] should not assume that others are </a:t>
            </a:r>
            <a:r>
              <a:rPr lang="en-GB" sz="3600" b="1" dirty="0"/>
              <a:t>willing or able </a:t>
            </a:r>
            <a:r>
              <a:rPr lang="en-GB" sz="3600" dirty="0"/>
              <a:t>to take up caring roles. </a:t>
            </a:r>
          </a:p>
          <a:p>
            <a:pPr marL="571500" indent="-571500">
              <a:buFontTx/>
              <a:buChar char="-"/>
            </a:pPr>
            <a:endParaRPr lang="en-GB" sz="3600" dirty="0"/>
          </a:p>
          <a:p>
            <a:pPr marL="571500" indent="-571500">
              <a:buFont typeface="Arial" panose="020B0604020202020204" pitchFamily="34" charset="0"/>
              <a:buChar char="•"/>
            </a:pPr>
            <a:r>
              <a:rPr lang="en-GB" sz="3600" dirty="0"/>
              <a:t>Where it appears to the local authority that a carer may have needs for support (whether currently or in the future), a carer’s assessment must always be offered.</a:t>
            </a:r>
          </a:p>
          <a:p>
            <a:pPr marL="571500" indent="-571500">
              <a:buFontTx/>
              <a:buChar char="-"/>
            </a:pPr>
            <a:endParaRPr lang="en-GB" sz="3600" dirty="0"/>
          </a:p>
          <a:p>
            <a:pPr algn="r"/>
            <a:r>
              <a:rPr lang="en-GB" sz="3600" dirty="0"/>
              <a:t>(Care and support statutory guidance)</a:t>
            </a:r>
          </a:p>
        </p:txBody>
      </p:sp>
    </p:spTree>
    <p:extLst>
      <p:ext uri="{BB962C8B-B14F-4D97-AF65-F5344CB8AC3E}">
        <p14:creationId xmlns:p14="http://schemas.microsoft.com/office/powerpoint/2010/main" val="1905279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0A5E92-9453-C74E-91DC-46F6F42A35F3}"/>
              </a:ext>
            </a:extLst>
          </p:cNvPr>
          <p:cNvSpPr/>
          <p:nvPr/>
        </p:nvSpPr>
        <p:spPr>
          <a:xfrm>
            <a:off x="504058" y="108861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15" name="Picture 14">
            <a:extLst>
              <a:ext uri="{FF2B5EF4-FFF2-40B4-BE49-F238E27FC236}">
                <a16:creationId xmlns:a16="http://schemas.microsoft.com/office/drawing/2014/main" id="{1D84D294-8B24-4E2E-8BD4-47A8144A7D9B}"/>
              </a:ext>
            </a:extLst>
          </p:cNvPr>
          <p:cNvPicPr>
            <a:picLocks noChangeAspect="1"/>
          </p:cNvPicPr>
          <p:nvPr/>
        </p:nvPicPr>
        <p:blipFill>
          <a:blip r:embed="rId3"/>
          <a:stretch>
            <a:fillRect/>
          </a:stretch>
        </p:blipFill>
        <p:spPr>
          <a:xfrm>
            <a:off x="271128" y="110456"/>
            <a:ext cx="1570512" cy="760786"/>
          </a:xfrm>
          <a:prstGeom prst="rect">
            <a:avLst/>
          </a:prstGeom>
        </p:spPr>
      </p:pic>
      <p:sp>
        <p:nvSpPr>
          <p:cNvPr id="3" name="TextBox 2">
            <a:extLst>
              <a:ext uri="{FF2B5EF4-FFF2-40B4-BE49-F238E27FC236}">
                <a16:creationId xmlns:a16="http://schemas.microsoft.com/office/drawing/2014/main" id="{746A9AC8-107C-402D-A092-BF4D50488A4F}"/>
              </a:ext>
            </a:extLst>
          </p:cNvPr>
          <p:cNvSpPr txBox="1"/>
          <p:nvPr/>
        </p:nvSpPr>
        <p:spPr>
          <a:xfrm>
            <a:off x="2138083" y="1600200"/>
            <a:ext cx="8390964" cy="3231654"/>
          </a:xfrm>
          <a:prstGeom prst="rect">
            <a:avLst/>
          </a:prstGeom>
          <a:noFill/>
        </p:spPr>
        <p:txBody>
          <a:bodyPr wrap="square" rtlCol="0">
            <a:spAutoFit/>
          </a:bodyPr>
          <a:lstStyle/>
          <a:p>
            <a:pPr algn="ctr"/>
            <a:endParaRPr lang="en-GB" sz="6000" b="1">
              <a:solidFill>
                <a:srgbClr val="DD6003"/>
              </a:solidFill>
              <a:cs typeface="Calibri" panose="020F0502020204030204" pitchFamily="34" charset="0"/>
            </a:endParaRPr>
          </a:p>
          <a:p>
            <a:r>
              <a:rPr lang="en-GB" sz="6000" b="1">
                <a:solidFill>
                  <a:srgbClr val="DD6003"/>
                </a:solidFill>
                <a:cs typeface="Calibri" panose="020F0502020204030204" pitchFamily="34" charset="0"/>
              </a:rPr>
              <a:t>Thank you so much for taking part!</a:t>
            </a:r>
            <a:endParaRPr lang="en-GB" sz="6000" b="1">
              <a:solidFill>
                <a:srgbClr val="DD6003"/>
              </a:solidFill>
              <a:cs typeface="Calibri" panose="020F0502020204030204" pitchFamily="34" charset="0"/>
              <a:hlinkClick r:id="rId4"/>
            </a:endParaRPr>
          </a:p>
          <a:p>
            <a:pPr algn="ctr"/>
            <a:endParaRPr lang="en-GB" sz="2400" b="1"/>
          </a:p>
        </p:txBody>
      </p:sp>
      <p:pic>
        <p:nvPicPr>
          <p:cNvPr id="11268" name="Picture 4" descr="thanks Icon 4183895">
            <a:extLst>
              <a:ext uri="{FF2B5EF4-FFF2-40B4-BE49-F238E27FC236}">
                <a16:creationId xmlns:a16="http://schemas.microsoft.com/office/drawing/2014/main" id="{5B8A584E-8F92-9012-CF36-D10C8BBA9D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2942" y="30201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2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B92B2D-F1CD-754B-AB25-FAE5BF8BC5D9}"/>
              </a:ext>
            </a:extLst>
          </p:cNvPr>
          <p:cNvSpPr/>
          <p:nvPr/>
        </p:nvSpPr>
        <p:spPr>
          <a:xfrm>
            <a:off x="864226" y="134945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9" name="Picture 8">
            <a:extLst>
              <a:ext uri="{FF2B5EF4-FFF2-40B4-BE49-F238E27FC236}">
                <a16:creationId xmlns:a16="http://schemas.microsoft.com/office/drawing/2014/main" id="{68B2D676-EF19-4961-8CE1-8FEC7A07F8AF}"/>
              </a:ext>
            </a:extLst>
          </p:cNvPr>
          <p:cNvPicPr>
            <a:picLocks noChangeAspect="1"/>
          </p:cNvPicPr>
          <p:nvPr/>
        </p:nvPicPr>
        <p:blipFill>
          <a:blip r:embed="rId4"/>
          <a:stretch>
            <a:fillRect/>
          </a:stretch>
        </p:blipFill>
        <p:spPr>
          <a:xfrm>
            <a:off x="271128" y="110456"/>
            <a:ext cx="1570512" cy="760786"/>
          </a:xfrm>
          <a:prstGeom prst="rect">
            <a:avLst/>
          </a:prstGeom>
        </p:spPr>
      </p:pic>
      <p:sp>
        <p:nvSpPr>
          <p:cNvPr id="3" name="Content Placeholder 2">
            <a:extLst>
              <a:ext uri="{FF2B5EF4-FFF2-40B4-BE49-F238E27FC236}">
                <a16:creationId xmlns:a16="http://schemas.microsoft.com/office/drawing/2014/main" id="{46013E3D-62F8-82E2-51E6-86D75EE21CF0}"/>
              </a:ext>
            </a:extLst>
          </p:cNvPr>
          <p:cNvSpPr>
            <a:spLocks noGrp="1"/>
          </p:cNvSpPr>
          <p:nvPr>
            <p:ph idx="1"/>
          </p:nvPr>
        </p:nvSpPr>
        <p:spPr/>
        <p:txBody>
          <a:bodyPr vert="horz" lIns="91440" tIns="45720" rIns="91440" bIns="45720" rtlCol="0" anchor="t">
            <a:normAutofit/>
          </a:bodyPr>
          <a:lstStyle/>
          <a:p>
            <a:pPr marL="0" indent="0">
              <a:buNone/>
            </a:pPr>
            <a:br>
              <a:rPr lang="en-GB" sz="6000" b="1" dirty="0"/>
            </a:br>
            <a:endParaRPr lang="en-US" sz="6000" b="1" dirty="0"/>
          </a:p>
        </p:txBody>
      </p:sp>
      <p:pic>
        <p:nvPicPr>
          <p:cNvPr id="4" name="Online Media 3" title="What is social care?">
            <a:hlinkClick r:id="" action="ppaction://media"/>
            <a:extLst>
              <a:ext uri="{FF2B5EF4-FFF2-40B4-BE49-F238E27FC236}">
                <a16:creationId xmlns:a16="http://schemas.microsoft.com/office/drawing/2014/main" id="{918A43F5-667F-D58B-FB68-B0B3CC58F1F4}"/>
              </a:ext>
            </a:extLst>
          </p:cNvPr>
          <p:cNvPicPr>
            <a:picLocks noRot="1" noChangeAspect="1"/>
          </p:cNvPicPr>
          <p:nvPr>
            <a:videoFile r:link="rId1"/>
          </p:nvPr>
        </p:nvPicPr>
        <p:blipFill>
          <a:blip r:embed="rId5"/>
          <a:stretch>
            <a:fillRect/>
          </a:stretch>
        </p:blipFill>
        <p:spPr>
          <a:xfrm>
            <a:off x="1991638" y="1110035"/>
            <a:ext cx="9053806" cy="5115401"/>
          </a:xfrm>
          <a:prstGeom prst="rect">
            <a:avLst/>
          </a:prstGeom>
        </p:spPr>
      </p:pic>
    </p:spTree>
    <p:extLst>
      <p:ext uri="{BB962C8B-B14F-4D97-AF65-F5344CB8AC3E}">
        <p14:creationId xmlns:p14="http://schemas.microsoft.com/office/powerpoint/2010/main" val="30886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B92B2D-F1CD-754B-AB25-FAE5BF8BC5D9}"/>
              </a:ext>
            </a:extLst>
          </p:cNvPr>
          <p:cNvSpPr/>
          <p:nvPr/>
        </p:nvSpPr>
        <p:spPr>
          <a:xfrm>
            <a:off x="864226" y="134945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9" name="Picture 8">
            <a:extLst>
              <a:ext uri="{FF2B5EF4-FFF2-40B4-BE49-F238E27FC236}">
                <a16:creationId xmlns:a16="http://schemas.microsoft.com/office/drawing/2014/main" id="{68B2D676-EF19-4961-8CE1-8FEC7A07F8AF}"/>
              </a:ext>
            </a:extLst>
          </p:cNvPr>
          <p:cNvPicPr>
            <a:picLocks noChangeAspect="1"/>
          </p:cNvPicPr>
          <p:nvPr/>
        </p:nvPicPr>
        <p:blipFill>
          <a:blip r:embed="rId3"/>
          <a:stretch>
            <a:fillRect/>
          </a:stretch>
        </p:blipFill>
        <p:spPr>
          <a:xfrm>
            <a:off x="271128" y="110456"/>
            <a:ext cx="1570512" cy="760786"/>
          </a:xfrm>
          <a:prstGeom prst="rect">
            <a:avLst/>
          </a:prstGeom>
        </p:spPr>
      </p:pic>
      <p:sp>
        <p:nvSpPr>
          <p:cNvPr id="3" name="Content Placeholder 2">
            <a:extLst>
              <a:ext uri="{FF2B5EF4-FFF2-40B4-BE49-F238E27FC236}">
                <a16:creationId xmlns:a16="http://schemas.microsoft.com/office/drawing/2014/main" id="{46013E3D-62F8-82E2-51E6-86D75EE21CF0}"/>
              </a:ext>
            </a:extLst>
          </p:cNvPr>
          <p:cNvSpPr>
            <a:spLocks noGrp="1"/>
          </p:cNvSpPr>
          <p:nvPr>
            <p:ph idx="1"/>
          </p:nvPr>
        </p:nvSpPr>
        <p:spPr>
          <a:xfrm>
            <a:off x="719137" y="2071148"/>
            <a:ext cx="10753725" cy="3766185"/>
          </a:xfrm>
        </p:spPr>
        <p:txBody>
          <a:bodyPr vert="horz" lIns="91440" tIns="45720" rIns="91440" bIns="45720" rtlCol="0" anchor="t">
            <a:normAutofit/>
          </a:bodyPr>
          <a:lstStyle/>
          <a:p>
            <a:pPr marL="0" indent="0">
              <a:buNone/>
            </a:pPr>
            <a:br>
              <a:rPr lang="en-GB" sz="6000" b="1" dirty="0"/>
            </a:br>
            <a:r>
              <a:rPr lang="en-US" sz="6000" b="1" dirty="0">
                <a:solidFill>
                  <a:srgbClr val="DD6003"/>
                </a:solidFill>
                <a:cs typeface="Calibri"/>
              </a:rPr>
              <a:t>Part 2:</a:t>
            </a:r>
            <a:br>
              <a:rPr lang="en-US" sz="6000" b="1" dirty="0">
                <a:solidFill>
                  <a:srgbClr val="DD6003"/>
                </a:solidFill>
                <a:cs typeface="Calibri" panose="020F0502020204030204" pitchFamily="34" charset="0"/>
              </a:rPr>
            </a:br>
            <a:r>
              <a:rPr lang="en-US" sz="6000" b="1" dirty="0">
                <a:cs typeface="Calibri" panose="020F0502020204030204" pitchFamily="34" charset="0"/>
              </a:rPr>
              <a:t>a</a:t>
            </a:r>
            <a:r>
              <a:rPr lang="en-GB" sz="6000" b="1" dirty="0"/>
              <a:t>n introduction to Access Social Care</a:t>
            </a:r>
            <a:endParaRPr lang="en-US" sz="6000" b="1" dirty="0"/>
          </a:p>
        </p:txBody>
      </p:sp>
      <p:pic>
        <p:nvPicPr>
          <p:cNvPr id="2050" name="Picture 2" descr="meet Icon 398960">
            <a:extLst>
              <a:ext uri="{FF2B5EF4-FFF2-40B4-BE49-F238E27FC236}">
                <a16:creationId xmlns:a16="http://schemas.microsoft.com/office/drawing/2014/main" id="{EC8D584C-2EB8-9990-46B4-A4990F105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696" y="110456"/>
            <a:ext cx="2793304" cy="279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2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210D4-4A9A-6943-BCF6-7BA031ABC199}"/>
              </a:ext>
            </a:extLst>
          </p:cNvPr>
          <p:cNvSpPr/>
          <p:nvPr/>
        </p:nvSpPr>
        <p:spPr>
          <a:xfrm rot="5400000">
            <a:off x="6968552" y="1030515"/>
            <a:ext cx="3936622" cy="5084018"/>
          </a:xfrm>
          <a:prstGeom prst="rect">
            <a:avLst/>
          </a:prstGeom>
          <a:solidFill>
            <a:srgbClr val="E9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8" name="Picture 7"/>
          <p:cNvPicPr>
            <a:picLocks noChangeAspect="1"/>
          </p:cNvPicPr>
          <p:nvPr/>
        </p:nvPicPr>
        <p:blipFill>
          <a:blip r:embed="rId3"/>
          <a:srcRect/>
          <a:stretch/>
        </p:blipFill>
        <p:spPr>
          <a:xfrm>
            <a:off x="576987" y="2061578"/>
            <a:ext cx="5220161" cy="3479257"/>
          </a:xfrm>
          <a:prstGeom prst="rect">
            <a:avLst/>
          </a:prstGeom>
        </p:spPr>
      </p:pic>
      <p:sp>
        <p:nvSpPr>
          <p:cNvPr id="9" name="TextBox 8">
            <a:extLst>
              <a:ext uri="{FF2B5EF4-FFF2-40B4-BE49-F238E27FC236}">
                <a16:creationId xmlns:a16="http://schemas.microsoft.com/office/drawing/2014/main" id="{6E091912-FD63-CC45-8182-617E75623D04}"/>
              </a:ext>
            </a:extLst>
          </p:cNvPr>
          <p:cNvSpPr txBox="1"/>
          <p:nvPr/>
        </p:nvSpPr>
        <p:spPr>
          <a:xfrm>
            <a:off x="337764" y="1452875"/>
            <a:ext cx="5868163" cy="954364"/>
          </a:xfrm>
          <a:prstGeom prst="rect">
            <a:avLst/>
          </a:prstGeom>
          <a:noFill/>
        </p:spPr>
        <p:txBody>
          <a:bodyPr wrap="square" rtlCol="0">
            <a:spAutoFit/>
          </a:bodyPr>
          <a:lstStyle/>
          <a:p>
            <a:r>
              <a:rPr lang="en-US" sz="2801" b="1">
                <a:solidFill>
                  <a:srgbClr val="DD6003"/>
                </a:solidFill>
                <a:cs typeface="Calibri" panose="020F0502020204030204" pitchFamily="34" charset="0"/>
              </a:rPr>
              <a:t>About Access Social Care</a:t>
            </a:r>
          </a:p>
          <a:p>
            <a:r>
              <a:rPr lang="en-US" sz="2801" b="1">
                <a:solidFill>
                  <a:srgbClr val="DD6003"/>
                </a:solidFill>
                <a:cs typeface="Calibri" panose="020F0502020204030204" pitchFamily="34" charset="0"/>
              </a:rPr>
              <a:t> </a:t>
            </a:r>
          </a:p>
        </p:txBody>
      </p:sp>
      <p:sp>
        <p:nvSpPr>
          <p:cNvPr id="12" name="Rectangle 11">
            <a:extLst>
              <a:ext uri="{FF2B5EF4-FFF2-40B4-BE49-F238E27FC236}">
                <a16:creationId xmlns:a16="http://schemas.microsoft.com/office/drawing/2014/main" id="{5EB92B2D-F1CD-754B-AB25-FAE5BF8BC5D9}"/>
              </a:ext>
            </a:extLst>
          </p:cNvPr>
          <p:cNvSpPr/>
          <p:nvPr/>
        </p:nvSpPr>
        <p:spPr>
          <a:xfrm>
            <a:off x="457788" y="1398875"/>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 name="TextBox 1"/>
          <p:cNvSpPr txBox="1"/>
          <p:nvPr/>
        </p:nvSpPr>
        <p:spPr>
          <a:xfrm>
            <a:off x="6445150" y="1604211"/>
            <a:ext cx="4584799" cy="3447098"/>
          </a:xfrm>
          <a:prstGeom prst="rect">
            <a:avLst/>
          </a:prstGeom>
          <a:noFill/>
        </p:spPr>
        <p:txBody>
          <a:bodyPr wrap="square" rtlCol="0">
            <a:spAutoFit/>
          </a:bodyPr>
          <a:lstStyle/>
          <a:p>
            <a:r>
              <a:rPr lang="en-GB" sz="2000" b="1"/>
              <a:t>Our Vision</a:t>
            </a:r>
          </a:p>
          <a:p>
            <a:r>
              <a:rPr lang="en-GB" sz="2000"/>
              <a:t>People get the health and social care support they need to live fulfilled lives</a:t>
            </a:r>
          </a:p>
          <a:p>
            <a:endParaRPr lang="en-GB" sz="2000" b="1"/>
          </a:p>
          <a:p>
            <a:r>
              <a:rPr lang="en-GB" sz="2000" b="1"/>
              <a:t>Our Mission</a:t>
            </a:r>
          </a:p>
          <a:p>
            <a:r>
              <a:rPr lang="en-GB" sz="2000"/>
              <a:t>Access Social Care will be the leading specialist health and social care advice provider.  We collaborate, educate and challenge to drive system change and ensure rights are met</a:t>
            </a:r>
          </a:p>
          <a:p>
            <a:endParaRPr lang="en-GB">
              <a:solidFill>
                <a:schemeClr val="tx1">
                  <a:lumMod val="50000"/>
                  <a:lumOff val="50000"/>
                </a:schemeClr>
              </a:solidFill>
            </a:endParaRPr>
          </a:p>
        </p:txBody>
      </p:sp>
      <p:pic>
        <p:nvPicPr>
          <p:cNvPr id="11" name="Picture 10">
            <a:extLst>
              <a:ext uri="{FF2B5EF4-FFF2-40B4-BE49-F238E27FC236}">
                <a16:creationId xmlns:a16="http://schemas.microsoft.com/office/drawing/2014/main" id="{66EB784F-BAF0-4903-BE3C-CE0C3EAE4B65}"/>
              </a:ext>
            </a:extLst>
          </p:cNvPr>
          <p:cNvPicPr>
            <a:picLocks noChangeAspect="1"/>
          </p:cNvPicPr>
          <p:nvPr/>
        </p:nvPicPr>
        <p:blipFill>
          <a:blip r:embed="rId4"/>
          <a:stretch>
            <a:fillRect/>
          </a:stretch>
        </p:blipFill>
        <p:spPr>
          <a:xfrm>
            <a:off x="115414" y="83386"/>
            <a:ext cx="1570512" cy="760786"/>
          </a:xfrm>
          <a:prstGeom prst="rect">
            <a:avLst/>
          </a:prstGeom>
        </p:spPr>
      </p:pic>
    </p:spTree>
    <p:extLst>
      <p:ext uri="{BB962C8B-B14F-4D97-AF65-F5344CB8AC3E}">
        <p14:creationId xmlns:p14="http://schemas.microsoft.com/office/powerpoint/2010/main" val="373395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D21C2E9-DCFE-D24F-B09B-19DF69F8D5A5}"/>
              </a:ext>
            </a:extLst>
          </p:cNvPr>
          <p:cNvSpPr/>
          <p:nvPr/>
        </p:nvSpPr>
        <p:spPr>
          <a:xfrm rot="5400000">
            <a:off x="523880" y="2846506"/>
            <a:ext cx="2881394" cy="3413335"/>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4" name="Rectangle 13">
            <a:extLst>
              <a:ext uri="{FF2B5EF4-FFF2-40B4-BE49-F238E27FC236}">
                <a16:creationId xmlns:a16="http://schemas.microsoft.com/office/drawing/2014/main" id="{5EB92B2D-F1CD-754B-AB25-FAE5BF8BC5D9}"/>
              </a:ext>
            </a:extLst>
          </p:cNvPr>
          <p:cNvSpPr/>
          <p:nvPr/>
        </p:nvSpPr>
        <p:spPr>
          <a:xfrm>
            <a:off x="864226" y="1349459"/>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19" name="TextBox 18">
            <a:extLst>
              <a:ext uri="{FF2B5EF4-FFF2-40B4-BE49-F238E27FC236}">
                <a16:creationId xmlns:a16="http://schemas.microsoft.com/office/drawing/2014/main" id="{85BC217A-6765-4B42-AFE5-3C9D6BDC5758}"/>
              </a:ext>
            </a:extLst>
          </p:cNvPr>
          <p:cNvSpPr txBox="1"/>
          <p:nvPr/>
        </p:nvSpPr>
        <p:spPr>
          <a:xfrm>
            <a:off x="304798" y="3429000"/>
            <a:ext cx="3211064" cy="1569660"/>
          </a:xfrm>
          <a:prstGeom prst="rect">
            <a:avLst/>
          </a:prstGeom>
          <a:noFill/>
        </p:spPr>
        <p:txBody>
          <a:bodyPr wrap="square" rtlCol="0">
            <a:spAutoFit/>
          </a:bodyPr>
          <a:lstStyle/>
          <a:p>
            <a:pPr algn="ctr"/>
            <a:r>
              <a:rPr lang="en-US" sz="2400" b="1">
                <a:cs typeface="Calibri" panose="020F0502020204030204" pitchFamily="34" charset="0"/>
              </a:rPr>
              <a:t>Empower</a:t>
            </a:r>
          </a:p>
          <a:p>
            <a:pPr algn="ctr"/>
            <a:r>
              <a:rPr lang="en-US" sz="2400" b="1">
                <a:solidFill>
                  <a:schemeClr val="bg1"/>
                </a:solidFill>
                <a:cs typeface="Calibri" panose="020F0502020204030204" pitchFamily="34" charset="0"/>
              </a:rPr>
              <a:t> Communities use the law early on to get better outcomes  </a:t>
            </a:r>
          </a:p>
        </p:txBody>
      </p:sp>
      <p:sp>
        <p:nvSpPr>
          <p:cNvPr id="36" name="Rectangle 35">
            <a:extLst>
              <a:ext uri="{FF2B5EF4-FFF2-40B4-BE49-F238E27FC236}">
                <a16:creationId xmlns:a16="http://schemas.microsoft.com/office/drawing/2014/main" id="{F04E72F0-659E-CC4D-835A-0F6653DC33EB}"/>
              </a:ext>
            </a:extLst>
          </p:cNvPr>
          <p:cNvSpPr/>
          <p:nvPr/>
        </p:nvSpPr>
        <p:spPr>
          <a:xfrm rot="5400000">
            <a:off x="4541050" y="2772508"/>
            <a:ext cx="2881393" cy="3561340"/>
          </a:xfrm>
          <a:prstGeom prst="rect">
            <a:avLst/>
          </a:prstGeom>
          <a:solidFill>
            <a:srgbClr val="00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6" name="Rectangle 45">
            <a:extLst>
              <a:ext uri="{FF2B5EF4-FFF2-40B4-BE49-F238E27FC236}">
                <a16:creationId xmlns:a16="http://schemas.microsoft.com/office/drawing/2014/main" id="{6442F197-2F78-BD46-A571-8FE719618636}"/>
              </a:ext>
            </a:extLst>
          </p:cNvPr>
          <p:cNvSpPr/>
          <p:nvPr/>
        </p:nvSpPr>
        <p:spPr>
          <a:xfrm rot="5400000">
            <a:off x="8678818" y="2772504"/>
            <a:ext cx="2881391" cy="3561341"/>
          </a:xfrm>
          <a:prstGeom prst="rect">
            <a:avLst/>
          </a:prstGeom>
          <a:solidFill>
            <a:srgbClr val="009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47" name="TextBox 46">
            <a:extLst>
              <a:ext uri="{FF2B5EF4-FFF2-40B4-BE49-F238E27FC236}">
                <a16:creationId xmlns:a16="http://schemas.microsoft.com/office/drawing/2014/main" id="{02874DB8-1344-FD43-B347-EE13C5F48568}"/>
              </a:ext>
            </a:extLst>
          </p:cNvPr>
          <p:cNvSpPr txBox="1"/>
          <p:nvPr/>
        </p:nvSpPr>
        <p:spPr>
          <a:xfrm>
            <a:off x="8456750" y="3518245"/>
            <a:ext cx="3406312" cy="2308324"/>
          </a:xfrm>
          <a:prstGeom prst="rect">
            <a:avLst/>
          </a:prstGeom>
          <a:noFill/>
        </p:spPr>
        <p:txBody>
          <a:bodyPr wrap="square" rtlCol="0">
            <a:spAutoFit/>
          </a:bodyPr>
          <a:lstStyle/>
          <a:p>
            <a:pPr algn="ctr"/>
            <a:r>
              <a:rPr lang="en-US" sz="2400" b="1">
                <a:cs typeface="Calibri" panose="020F0502020204030204" pitchFamily="34" charset="0"/>
              </a:rPr>
              <a:t>System Change</a:t>
            </a:r>
          </a:p>
          <a:p>
            <a:pPr algn="ctr"/>
            <a:r>
              <a:rPr lang="en-US" sz="2400" b="1">
                <a:solidFill>
                  <a:schemeClr val="bg1"/>
                </a:solidFill>
                <a:cs typeface="Calibri" panose="020F0502020204030204" pitchFamily="34" charset="0"/>
              </a:rPr>
              <a:t>We use data to challenge persuade and influence to improve quality, policy and practice locally and nationally</a:t>
            </a:r>
          </a:p>
        </p:txBody>
      </p:sp>
      <p:pic>
        <p:nvPicPr>
          <p:cNvPr id="22" name="Picture 21">
            <a:extLst>
              <a:ext uri="{FF2B5EF4-FFF2-40B4-BE49-F238E27FC236}">
                <a16:creationId xmlns:a16="http://schemas.microsoft.com/office/drawing/2014/main" id="{09C9AAB2-8435-4584-B952-8D1A29EDDF5B}"/>
              </a:ext>
            </a:extLst>
          </p:cNvPr>
          <p:cNvPicPr>
            <a:picLocks noChangeAspect="1"/>
          </p:cNvPicPr>
          <p:nvPr/>
        </p:nvPicPr>
        <p:blipFill>
          <a:blip r:embed="rId3"/>
          <a:stretch>
            <a:fillRect/>
          </a:stretch>
        </p:blipFill>
        <p:spPr>
          <a:xfrm>
            <a:off x="115414" y="76455"/>
            <a:ext cx="1570512" cy="760786"/>
          </a:xfrm>
          <a:prstGeom prst="rect">
            <a:avLst/>
          </a:prstGeom>
        </p:spPr>
      </p:pic>
      <p:sp>
        <p:nvSpPr>
          <p:cNvPr id="24" name="Rectangle 23">
            <a:extLst>
              <a:ext uri="{FF2B5EF4-FFF2-40B4-BE49-F238E27FC236}">
                <a16:creationId xmlns:a16="http://schemas.microsoft.com/office/drawing/2014/main" id="{49C9D730-8E8A-4252-9947-1C9065E9F717}"/>
              </a:ext>
            </a:extLst>
          </p:cNvPr>
          <p:cNvSpPr/>
          <p:nvPr/>
        </p:nvSpPr>
        <p:spPr>
          <a:xfrm rot="5400000">
            <a:off x="5539196" y="-3546738"/>
            <a:ext cx="1018440" cy="11629291"/>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sp>
        <p:nvSpPr>
          <p:cNvPr id="25" name="TextBox 24">
            <a:extLst>
              <a:ext uri="{FF2B5EF4-FFF2-40B4-BE49-F238E27FC236}">
                <a16:creationId xmlns:a16="http://schemas.microsoft.com/office/drawing/2014/main" id="{641E177D-169D-4607-B336-E6F8795D3199}"/>
              </a:ext>
            </a:extLst>
          </p:cNvPr>
          <p:cNvSpPr txBox="1"/>
          <p:nvPr/>
        </p:nvSpPr>
        <p:spPr>
          <a:xfrm>
            <a:off x="518792" y="1859802"/>
            <a:ext cx="10925908" cy="830997"/>
          </a:xfrm>
          <a:prstGeom prst="rect">
            <a:avLst/>
          </a:prstGeom>
          <a:noFill/>
        </p:spPr>
        <p:txBody>
          <a:bodyPr wrap="square" rtlCol="0">
            <a:spAutoFit/>
          </a:bodyPr>
          <a:lstStyle/>
          <a:p>
            <a:pPr algn="ctr"/>
            <a:r>
              <a:rPr lang="en-US" sz="2400" b="1">
                <a:cs typeface="Calibri" panose="020F0502020204030204" pitchFamily="34" charset="0"/>
              </a:rPr>
              <a:t>Mission: </a:t>
            </a:r>
            <a:r>
              <a:rPr lang="en-US" sz="2400" b="1">
                <a:solidFill>
                  <a:schemeClr val="bg1"/>
                </a:solidFill>
                <a:cs typeface="Calibri" panose="020F0502020204030204" pitchFamily="34" charset="0"/>
              </a:rPr>
              <a:t>ASC will be the leading specialist health and social care advice provider. We collaborate, educate and challenge to drive system change and ensure rights are met</a:t>
            </a:r>
          </a:p>
        </p:txBody>
      </p:sp>
      <p:sp>
        <p:nvSpPr>
          <p:cNvPr id="26" name="TextBox 25">
            <a:extLst>
              <a:ext uri="{FF2B5EF4-FFF2-40B4-BE49-F238E27FC236}">
                <a16:creationId xmlns:a16="http://schemas.microsoft.com/office/drawing/2014/main" id="{E5AC4BE1-291E-40DE-A685-225019797DED}"/>
              </a:ext>
            </a:extLst>
          </p:cNvPr>
          <p:cNvSpPr txBox="1"/>
          <p:nvPr/>
        </p:nvSpPr>
        <p:spPr>
          <a:xfrm>
            <a:off x="4247671" y="3492838"/>
            <a:ext cx="3211064" cy="1569660"/>
          </a:xfrm>
          <a:prstGeom prst="rect">
            <a:avLst/>
          </a:prstGeom>
          <a:noFill/>
        </p:spPr>
        <p:txBody>
          <a:bodyPr wrap="square" rtlCol="0">
            <a:spAutoFit/>
          </a:bodyPr>
          <a:lstStyle/>
          <a:p>
            <a:pPr algn="ctr"/>
            <a:r>
              <a:rPr lang="en-US" sz="2400" b="1">
                <a:cs typeface="Calibri" panose="020F0502020204030204" pitchFamily="34" charset="0"/>
              </a:rPr>
              <a:t>Enforce</a:t>
            </a:r>
          </a:p>
          <a:p>
            <a:pPr algn="ctr"/>
            <a:r>
              <a:rPr lang="en-US" sz="2400" b="1">
                <a:solidFill>
                  <a:schemeClr val="bg1"/>
                </a:solidFill>
                <a:cs typeface="Calibri" panose="020F0502020204030204" pitchFamily="34" charset="0"/>
              </a:rPr>
              <a:t> People get early legal advice and support when they need it</a:t>
            </a:r>
          </a:p>
        </p:txBody>
      </p:sp>
      <p:sp>
        <p:nvSpPr>
          <p:cNvPr id="2" name="TextBox 1">
            <a:extLst>
              <a:ext uri="{FF2B5EF4-FFF2-40B4-BE49-F238E27FC236}">
                <a16:creationId xmlns:a16="http://schemas.microsoft.com/office/drawing/2014/main" id="{94CA6B8F-B44E-43C0-9E06-D71C2FFD189E}"/>
              </a:ext>
            </a:extLst>
          </p:cNvPr>
          <p:cNvSpPr txBox="1"/>
          <p:nvPr/>
        </p:nvSpPr>
        <p:spPr>
          <a:xfrm>
            <a:off x="2704531" y="295589"/>
            <a:ext cx="6782937" cy="1200329"/>
          </a:xfrm>
          <a:prstGeom prst="rect">
            <a:avLst/>
          </a:prstGeom>
          <a:solidFill>
            <a:srgbClr val="F89039"/>
          </a:solidFill>
        </p:spPr>
        <p:txBody>
          <a:bodyPr wrap="square" rtlCol="0">
            <a:spAutoFit/>
          </a:bodyPr>
          <a:lstStyle/>
          <a:p>
            <a:pPr marL="0" indent="0" algn="ctr">
              <a:buFontTx/>
              <a:buNone/>
              <a:defRPr/>
            </a:pPr>
            <a:r>
              <a:rPr lang="en-GB" sz="2400" b="1"/>
              <a:t>Vision:</a:t>
            </a:r>
          </a:p>
          <a:p>
            <a:pPr marL="0" indent="0" algn="ctr">
              <a:buFontTx/>
              <a:buNone/>
              <a:defRPr/>
            </a:pPr>
            <a:r>
              <a:rPr lang="en-GB" sz="2400" b="1">
                <a:solidFill>
                  <a:schemeClr val="bg1"/>
                </a:solidFill>
              </a:rPr>
              <a:t>People get the health and social care support they need to live fulfilled lives. </a:t>
            </a:r>
          </a:p>
        </p:txBody>
      </p:sp>
    </p:spTree>
    <p:extLst>
      <p:ext uri="{BB962C8B-B14F-4D97-AF65-F5344CB8AC3E}">
        <p14:creationId xmlns:p14="http://schemas.microsoft.com/office/powerpoint/2010/main" val="220561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2EAEAE-8D10-9F4B-A806-7341A313A85D}"/>
              </a:ext>
            </a:extLst>
          </p:cNvPr>
          <p:cNvSpPr txBox="1"/>
          <p:nvPr/>
        </p:nvSpPr>
        <p:spPr>
          <a:xfrm>
            <a:off x="744583" y="1490364"/>
            <a:ext cx="1985554" cy="5294526"/>
          </a:xfrm>
          <a:prstGeom prst="rect">
            <a:avLst/>
          </a:prstGeom>
          <a:noFill/>
        </p:spPr>
        <p:txBody>
          <a:bodyPr wrap="square" rtlCol="0">
            <a:spAutoFit/>
          </a:bodyPr>
          <a:lstStyle/>
          <a:p>
            <a:r>
              <a:rPr lang="en-US" sz="2800" b="1">
                <a:solidFill>
                  <a:schemeClr val="tx1">
                    <a:lumMod val="65000"/>
                    <a:lumOff val="35000"/>
                  </a:schemeClr>
                </a:solidFill>
                <a:cs typeface="Calibri" panose="020F0502020204030204" pitchFamily="34" charset="0"/>
              </a:rPr>
              <a:t>Using our chatbot</a:t>
            </a:r>
          </a:p>
          <a:p>
            <a:endParaRPr lang="en-US" sz="2801" b="1">
              <a:solidFill>
                <a:srgbClr val="002060"/>
              </a:solidFill>
              <a:cs typeface="Calibri" panose="020F0502020204030204" pitchFamily="34" charset="0"/>
            </a:endParaRPr>
          </a:p>
          <a:p>
            <a:endParaRPr lang="en-US" sz="2801" b="1">
              <a:solidFill>
                <a:srgbClr val="002060"/>
              </a:solidFill>
              <a:cs typeface="Calibri" panose="020F0502020204030204" pitchFamily="34" charset="0"/>
            </a:endParaRPr>
          </a:p>
          <a:p>
            <a:endParaRPr lang="en-US" sz="2801" b="1">
              <a:solidFill>
                <a:srgbClr val="DD6003"/>
              </a:solidFill>
              <a:cs typeface="Calibri" panose="020F0502020204030204" pitchFamily="34" charset="0"/>
            </a:endParaRPr>
          </a:p>
          <a:p>
            <a:endParaRPr lang="en-US" sz="2801" b="1">
              <a:solidFill>
                <a:srgbClr val="DD6003"/>
              </a:solidFill>
              <a:cs typeface="Calibri" panose="020F0502020204030204" pitchFamily="34" charset="0"/>
            </a:endParaRPr>
          </a:p>
          <a:p>
            <a:pPr marL="285750" indent="-285750">
              <a:buFont typeface="Arial" panose="020B0604020202020204" pitchFamily="34" charset="0"/>
              <a:buChar char="•"/>
            </a:pPr>
            <a:endParaRPr lang="en-US" sz="1600" b="1">
              <a:latin typeface="Lexia XBold" panose="020B0604020202020204" charset="0"/>
              <a:cs typeface="Calibri" panose="020F0502020204030204" pitchFamily="34" charset="0"/>
            </a:endParaRPr>
          </a:p>
          <a:p>
            <a:pPr marL="285750" indent="-285750">
              <a:buFont typeface="Arial" panose="020B0604020202020204" pitchFamily="34" charset="0"/>
              <a:buChar char="•"/>
            </a:pPr>
            <a:endParaRPr lang="en-US" sz="1400" b="1">
              <a:cs typeface="Calibri" panose="020F0502020204030204" pitchFamily="34" charset="0"/>
            </a:endParaRPr>
          </a:p>
          <a:p>
            <a:pPr marL="285750" indent="-285750">
              <a:buFont typeface="Arial" panose="020B0604020202020204" pitchFamily="34" charset="0"/>
              <a:buChar char="•"/>
            </a:pPr>
            <a:endParaRPr lang="en-US" sz="1400" b="1">
              <a:cs typeface="Calibri" panose="020F0502020204030204" pitchFamily="34" charset="0"/>
            </a:endParaRPr>
          </a:p>
          <a:p>
            <a:endParaRPr lang="en-US" sz="1400" b="1">
              <a:cs typeface="Calibri" panose="020F0502020204030204" pitchFamily="34" charset="0"/>
            </a:endParaRPr>
          </a:p>
          <a:p>
            <a:endParaRPr lang="en-US" sz="1400" b="1">
              <a:cs typeface="Calibri" panose="020F0502020204030204" pitchFamily="34" charset="0"/>
            </a:endParaRPr>
          </a:p>
          <a:p>
            <a:endParaRPr lang="en-US" sz="1400" b="1">
              <a:cs typeface="Calibri" panose="020F0502020204030204" pitchFamily="34" charset="0"/>
            </a:endParaRPr>
          </a:p>
          <a:p>
            <a:endParaRPr lang="en-US" sz="2801" b="1">
              <a:cs typeface="Calibri" panose="020F0502020204030204" pitchFamily="34" charset="0"/>
            </a:endParaRPr>
          </a:p>
          <a:p>
            <a:endParaRPr lang="en-US" sz="1400" b="1">
              <a:cs typeface="Calibri" panose="020F0502020204030204" pitchFamily="34" charset="0"/>
            </a:endParaRPr>
          </a:p>
          <a:p>
            <a:endParaRPr lang="en-US" sz="1400" b="1">
              <a:cs typeface="Calibri" panose="020F0502020204030204" pitchFamily="34" charset="0"/>
            </a:endParaRPr>
          </a:p>
          <a:p>
            <a:endParaRPr lang="en-US" sz="2801" b="1">
              <a:latin typeface="Lexia XBold" panose="02060504030504030204" pitchFamily="18" charset="77"/>
              <a:cs typeface="Calibri" panose="020F0502020204030204" pitchFamily="34" charset="0"/>
            </a:endParaRPr>
          </a:p>
        </p:txBody>
      </p:sp>
      <p:sp>
        <p:nvSpPr>
          <p:cNvPr id="14" name="Rectangle 13">
            <a:extLst>
              <a:ext uri="{FF2B5EF4-FFF2-40B4-BE49-F238E27FC236}">
                <a16:creationId xmlns:a16="http://schemas.microsoft.com/office/drawing/2014/main" id="{5EB92B2D-F1CD-754B-AB25-FAE5BF8BC5D9}"/>
              </a:ext>
            </a:extLst>
          </p:cNvPr>
          <p:cNvSpPr/>
          <p:nvPr/>
        </p:nvSpPr>
        <p:spPr>
          <a:xfrm>
            <a:off x="864226" y="1153803"/>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libri" panose="020F0502020204030204" pitchFamily="34" charset="0"/>
            </a:endParaRPr>
          </a:p>
        </p:txBody>
      </p:sp>
      <p:pic>
        <p:nvPicPr>
          <p:cNvPr id="11" name="Content Placeholder 3">
            <a:extLst>
              <a:ext uri="{FF2B5EF4-FFF2-40B4-BE49-F238E27FC236}">
                <a16:creationId xmlns:a16="http://schemas.microsoft.com/office/drawing/2014/main" id="{62B9277A-DA2B-4D11-A36D-3F0C4941E99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rcRect/>
          <a:stretch/>
        </p:blipFill>
        <p:spPr>
          <a:xfrm>
            <a:off x="7459579" y="1554895"/>
            <a:ext cx="3095577" cy="3500431"/>
          </a:xfrm>
        </p:spPr>
      </p:pic>
      <p:pic>
        <p:nvPicPr>
          <p:cNvPr id="6" name="Picture 5">
            <a:extLst>
              <a:ext uri="{FF2B5EF4-FFF2-40B4-BE49-F238E27FC236}">
                <a16:creationId xmlns:a16="http://schemas.microsoft.com/office/drawing/2014/main" id="{E4BB8595-D256-4CFA-8A7A-CFA6D9F74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249" y="1554895"/>
            <a:ext cx="3202371" cy="5070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A09D656-A2FD-4771-B13A-D0FA4D9B9E5D}"/>
              </a:ext>
            </a:extLst>
          </p:cNvPr>
          <p:cNvPicPr>
            <a:picLocks noChangeAspect="1"/>
          </p:cNvPicPr>
          <p:nvPr/>
        </p:nvPicPr>
        <p:blipFill>
          <a:blip r:embed="rId6"/>
          <a:stretch>
            <a:fillRect/>
          </a:stretch>
        </p:blipFill>
        <p:spPr>
          <a:xfrm>
            <a:off x="271128" y="110456"/>
            <a:ext cx="1570512" cy="760786"/>
          </a:xfrm>
          <a:prstGeom prst="rect">
            <a:avLst/>
          </a:prstGeom>
        </p:spPr>
      </p:pic>
      <p:sp>
        <p:nvSpPr>
          <p:cNvPr id="9" name="TextBox 8">
            <a:extLst>
              <a:ext uri="{FF2B5EF4-FFF2-40B4-BE49-F238E27FC236}">
                <a16:creationId xmlns:a16="http://schemas.microsoft.com/office/drawing/2014/main" id="{78B6DB59-3787-4A82-841D-4BB4ADD1A1AF}"/>
              </a:ext>
            </a:extLst>
          </p:cNvPr>
          <p:cNvSpPr txBox="1"/>
          <p:nvPr/>
        </p:nvSpPr>
        <p:spPr>
          <a:xfrm>
            <a:off x="7811589" y="1933305"/>
            <a:ext cx="2547258" cy="3139321"/>
          </a:xfrm>
          <a:prstGeom prst="rect">
            <a:avLst/>
          </a:prstGeom>
          <a:noFill/>
        </p:spPr>
        <p:txBody>
          <a:bodyPr wrap="square">
            <a:spAutoFit/>
          </a:bodyPr>
          <a:lstStyle/>
          <a:p>
            <a:r>
              <a:rPr lang="en-GB" sz="2200"/>
              <a:t>Find out about the law</a:t>
            </a:r>
          </a:p>
          <a:p>
            <a:endParaRPr lang="en-GB" sz="2200"/>
          </a:p>
          <a:p>
            <a:r>
              <a:rPr lang="en-GB" sz="2200"/>
              <a:t>Find the right template letter to solve your problem</a:t>
            </a:r>
          </a:p>
          <a:p>
            <a:endParaRPr lang="en-GB" sz="2200"/>
          </a:p>
          <a:p>
            <a:r>
              <a:rPr lang="en-GB" sz="2200"/>
              <a:t>Help us understand the wider issues</a:t>
            </a:r>
          </a:p>
        </p:txBody>
      </p:sp>
    </p:spTree>
    <p:extLst>
      <p:ext uri="{BB962C8B-B14F-4D97-AF65-F5344CB8AC3E}">
        <p14:creationId xmlns:p14="http://schemas.microsoft.com/office/powerpoint/2010/main" val="202023489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2.xml><?xml version="1.0" encoding="utf-8"?>
<a:theme xmlns:a="http://schemas.openxmlformats.org/drawingml/2006/main" name="Theme1">
  <a:themeElements>
    <a:clrScheme name="Custom 3">
      <a:dk1>
        <a:srgbClr val="000000"/>
      </a:dk1>
      <a:lt1>
        <a:srgbClr val="FFFFFF"/>
      </a:lt1>
      <a:dk2>
        <a:srgbClr val="000000"/>
      </a:dk2>
      <a:lt2>
        <a:srgbClr val="FFFFFF"/>
      </a:lt2>
      <a:accent1>
        <a:srgbClr val="645F97"/>
      </a:accent1>
      <a:accent2>
        <a:srgbClr val="5A6888"/>
      </a:accent2>
      <a:accent3>
        <a:srgbClr val="558791"/>
      </a:accent3>
      <a:accent4>
        <a:srgbClr val="A95265"/>
      </a:accent4>
      <a:accent5>
        <a:srgbClr val="D33092"/>
      </a:accent5>
      <a:accent6>
        <a:srgbClr val="D76E49"/>
      </a:accent6>
      <a:hlink>
        <a:srgbClr val="F6C446"/>
      </a:hlink>
      <a:folHlink>
        <a:srgbClr val="EAEAE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1E53DA7-2720-6446-97D2-D154AB261B3F}" vid="{D169DE87-7E71-C840-BC67-C1B3A2E696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B959376330E549A662DBC2DBA8833D" ma:contentTypeVersion="24" ma:contentTypeDescription="Create a new document." ma:contentTypeScope="" ma:versionID="0d718f04d01cc1ab3322f021c03f069b">
  <xsd:schema xmlns:xsd="http://www.w3.org/2001/XMLSchema" xmlns:xs="http://www.w3.org/2001/XMLSchema" xmlns:p="http://schemas.microsoft.com/office/2006/metadata/properties" xmlns:ns2="4bfa59cf-8093-48a3-8f9a-ae2cb13de675" xmlns:ns3="bec4bb6e-5b00-4606-9811-7b227db580c5" targetNamespace="http://schemas.microsoft.com/office/2006/metadata/properties" ma:root="true" ma:fieldsID="c3b2aae504ea146264725dd80a15bc4d" ns2:_="" ns3:_="">
    <xsd:import namespace="4bfa59cf-8093-48a3-8f9a-ae2cb13de675"/>
    <xsd:import namespace="bec4bb6e-5b00-4606-9811-7b227db580c5"/>
    <xsd:element name="properties">
      <xsd:complexType>
        <xsd:sequence>
          <xsd:element name="documentManagement">
            <xsd:complexType>
              <xsd:all>
                <xsd:element ref="ns2:Assigned" minOccurs="0"/>
                <xsd:element ref="ns2:Videorecorded" minOccurs="0"/>
                <xsd:element ref="ns2:Videocomplete"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Whoshouldpresent_x003f_" minOccurs="0"/>
                <xsd:element ref="ns2:Quizsignedoff" minOccurs="0"/>
                <xsd:element ref="ns2:Quizproduced" minOccurs="0"/>
                <xsd:element ref="ns2:Videolength"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a59cf-8093-48a3-8f9a-ae2cb13de675" elementFormDefault="qualified">
    <xsd:import namespace="http://schemas.microsoft.com/office/2006/documentManagement/types"/>
    <xsd:import namespace="http://schemas.microsoft.com/office/infopath/2007/PartnerControls"/>
    <xsd:element name="Assigned" ma:index="4" nillable="true" ma:displayName="Assigned" ma:description="Describes if the script has been  assigned " ma:internalName="Assigned" ma:readOnly="false">
      <xsd:simpleType>
        <xsd:restriction base="dms:Text">
          <xsd:maxLength value="255"/>
        </xsd:restriction>
      </xsd:simpleType>
    </xsd:element>
    <xsd:element name="Videorecorded" ma:index="5" nillable="true" ma:displayName="Video recorded" ma:description="Has the video been recorded" ma:internalName="Videorecorded" ma:readOnly="false">
      <xsd:simpleType>
        <xsd:restriction base="dms:Text">
          <xsd:maxLength value="255"/>
        </xsd:restriction>
      </xsd:simpleType>
    </xsd:element>
    <xsd:element name="Videocomplete" ma:index="6" nillable="true" ma:displayName="Video complete" ma:description="Has the video been completed?" ma:internalName="Videocomplete" ma:readOnly="false">
      <xsd:simpleType>
        <xsd:restriction base="dms:Text">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e15f18b-5bff-40ee-a6c6-4fc7b1507f8f" ma:termSetId="09814cd3-568e-fe90-9814-8d621ff8fb84" ma:anchorId="fba54fb3-c3e1-fe81-a776-ca4b69148c4d" ma:open="true" ma:isKeyword="false">
      <xsd:complexType>
        <xsd:sequence>
          <xsd:element ref="pc:Terms" minOccurs="0" maxOccurs="1"/>
        </xsd:sequence>
      </xsd:complex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Whoshouldpresent_x003f_" ma:index="24" nillable="true" ma:displayName="Priority level" ma:format="Dropdown" ma:internalName="Whoshouldpresent_x003f_">
      <xsd:simpleType>
        <xsd:restriction base="dms:Text">
          <xsd:maxLength value="255"/>
        </xsd:restriction>
      </xsd:simpleType>
    </xsd:element>
    <xsd:element name="Quizsignedoff" ma:index="25" nillable="true" ma:displayName="Quiz signed off" ma:default="1" ma:format="Dropdown" ma:internalName="Quizsignedoff">
      <xsd:simpleType>
        <xsd:restriction base="dms:Boolean"/>
      </xsd:simpleType>
    </xsd:element>
    <xsd:element name="Quizproduced" ma:index="26" nillable="true" ma:displayName="Quiz produced" ma:default="0" ma:format="Dropdown" ma:internalName="Quizproduced">
      <xsd:simpleType>
        <xsd:restriction base="dms:Boolean"/>
      </xsd:simpleType>
    </xsd:element>
    <xsd:element name="Videolength" ma:index="27" nillable="true" ma:displayName="Video length/Min." ma:format="Dropdown" ma:internalName="Videolength">
      <xsd:simpleType>
        <xsd:restriction base="dms:Text">
          <xsd:maxLength value="255"/>
        </xsd:restriction>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c4bb6e-5b00-4606-9811-7b227db580c5" elementFormDefault="qualified">
    <xsd:import namespace="http://schemas.microsoft.com/office/2006/documentManagement/types"/>
    <xsd:import namespace="http://schemas.microsoft.com/office/infopath/2007/PartnerControls"/>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a1bc8d8-c3da-4f59-afd0-fb6c57d0364f}" ma:internalName="TaxCatchAll" ma:showField="CatchAllData" ma:web="bec4bb6e-5b00-4606-9811-7b227db58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ec4bb6e-5b00-4606-9811-7b227db580c5">
      <UserInfo>
        <DisplayName>Access Charity Legal Network Visitors</DisplayName>
        <AccountId>4</AccountId>
        <AccountType/>
      </UserInfo>
      <UserInfo>
        <DisplayName>SharingLinks.dd6128f2-5ab5-418c-9f75-7f47a87fe8d6.Flexible.9e69806f-2069-4b06-bfb2-f0361c4af23d</DisplayName>
        <AccountId>563</AccountId>
        <AccountType/>
      </UserInfo>
      <UserInfo>
        <DisplayName>SharingLinks.a4e020cb-037b-4e63-8c61-fe43a59dea5f.Flexible.68d1022d-3d50-4115-afbf-9b215b2c079f</DisplayName>
        <AccountId>503</AccountId>
        <AccountType/>
      </UserInfo>
      <UserInfo>
        <DisplayName>SharingLinks.2b0404d1-c285-4a80-a258-ad297e885962.Flexible.c46670f1-a218-490f-a8b9-2f9607fa1569</DisplayName>
        <AccountId>347</AccountId>
        <AccountType/>
      </UserInfo>
      <UserInfo>
        <DisplayName>Miriam Valencia (AC)</DisplayName>
        <AccountId>52</AccountId>
        <AccountType/>
      </UserInfo>
    </SharedWithUsers>
    <Videorecorded xmlns="4bfa59cf-8093-48a3-8f9a-ae2cb13de675" xsi:nil="true"/>
    <Videocomplete xmlns="4bfa59cf-8093-48a3-8f9a-ae2cb13de675" xsi:nil="true"/>
    <Assigned xmlns="4bfa59cf-8093-48a3-8f9a-ae2cb13de675" xsi:nil="true"/>
    <lcf76f155ced4ddcb4097134ff3c332f xmlns="4bfa59cf-8093-48a3-8f9a-ae2cb13de675">
      <Terms xmlns="http://schemas.microsoft.com/office/infopath/2007/PartnerControls"/>
    </lcf76f155ced4ddcb4097134ff3c332f>
    <TaxCatchAll xmlns="bec4bb6e-5b00-4606-9811-7b227db580c5" xsi:nil="true"/>
    <Whoshouldpresent_x003f_ xmlns="4bfa59cf-8093-48a3-8f9a-ae2cb13de675" xsi:nil="true"/>
    <Videolength xmlns="4bfa59cf-8093-48a3-8f9a-ae2cb13de675" xsi:nil="true"/>
    <Quizproduced xmlns="4bfa59cf-8093-48a3-8f9a-ae2cb13de675">false</Quizproduced>
    <Quizsignedoff xmlns="4bfa59cf-8093-48a3-8f9a-ae2cb13de675">true</Quizsignedoff>
  </documentManagement>
</p:properties>
</file>

<file path=customXml/itemProps1.xml><?xml version="1.0" encoding="utf-8"?>
<ds:datastoreItem xmlns:ds="http://schemas.openxmlformats.org/officeDocument/2006/customXml" ds:itemID="{77F0A1D3-BFDD-4F01-81EE-2DCF86EFC474}">
  <ds:schemaRefs>
    <ds:schemaRef ds:uri="http://schemas.microsoft.com/sharepoint/v3/contenttype/forms"/>
  </ds:schemaRefs>
</ds:datastoreItem>
</file>

<file path=customXml/itemProps2.xml><?xml version="1.0" encoding="utf-8"?>
<ds:datastoreItem xmlns:ds="http://schemas.openxmlformats.org/officeDocument/2006/customXml" ds:itemID="{BCAA9EE6-A06B-4A95-9858-63945D98F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fa59cf-8093-48a3-8f9a-ae2cb13de675"/>
    <ds:schemaRef ds:uri="bec4bb6e-5b00-4606-9811-7b227db580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746A1A-7A67-480A-8503-EC43F7B3C58A}">
  <ds:schemaRefs>
    <ds:schemaRef ds:uri="http://purl.org/dc/terms/"/>
    <ds:schemaRef ds:uri="http://schemas.microsoft.com/office/2006/metadata/properties"/>
    <ds:schemaRef ds:uri="4bfa59cf-8093-48a3-8f9a-ae2cb13de675"/>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bec4bb6e-5b00-4606-9811-7b227db580c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8746</TotalTime>
  <Words>7069</Words>
  <Application>Microsoft Office PowerPoint</Application>
  <PresentationFormat>Widescreen</PresentationFormat>
  <Paragraphs>715</Paragraphs>
  <Slides>41</Slides>
  <Notes>41</Notes>
  <HiddenSlides>7</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GDS Transport</vt:lpstr>
      <vt:lpstr>Calibri Light</vt:lpstr>
      <vt:lpstr>Wingdings</vt:lpstr>
      <vt:lpstr>Times New Roman</vt:lpstr>
      <vt:lpstr>Lexia XBold</vt:lpstr>
      <vt:lpstr>Roboto</vt:lpstr>
      <vt:lpstr>Arial</vt:lpstr>
      <vt:lpstr>Calibri</vt:lpstr>
      <vt:lpstr>din-2014</vt:lpstr>
      <vt:lpstr>nta</vt:lpstr>
      <vt:lpstr>Metropolitan</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Minimum Income Guarantee</vt:lpstr>
      <vt:lpstr>Minimum Income Guarantee</vt:lpstr>
      <vt:lpstr>Minimum Income Guarantee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Moore</dc:creator>
  <cp:lastModifiedBy>Martin Routledge</cp:lastModifiedBy>
  <cp:revision>6</cp:revision>
  <cp:lastPrinted>2022-11-03T08:06:43Z</cp:lastPrinted>
  <dcterms:created xsi:type="dcterms:W3CDTF">2019-09-03T08:31:47Z</dcterms:created>
  <dcterms:modified xsi:type="dcterms:W3CDTF">2023-12-06T09:31:26Z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0x0101008EB959376330E549A662DBC2DBA8833D</vt:lpwstr>
  </property>
  <property fmtid="{D5CDD505-2E9C-101B-9397-08002B2CF9AE}" pid="3" name="_ExtendedDescription">
    <vt:lpwstr/>
  </property>
  <property fmtid="{D5CDD505-2E9C-101B-9397-08002B2CF9AE}" pid="4" name="MediaServiceImageTags">
    <vt:lpwstr/>
  </property>
</Properties>
</file>