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9"/>
  </p:notesMasterIdLst>
  <p:sldIdLst>
    <p:sldId id="289" r:id="rId5"/>
    <p:sldId id="287" r:id="rId6"/>
    <p:sldId id="288" r:id="rId7"/>
    <p:sldId id="657" r:id="rId8"/>
    <p:sldId id="640" r:id="rId9"/>
    <p:sldId id="652" r:id="rId10"/>
    <p:sldId id="653" r:id="rId11"/>
    <p:sldId id="647" r:id="rId12"/>
    <p:sldId id="654" r:id="rId13"/>
    <p:sldId id="656" r:id="rId14"/>
    <p:sldId id="659" r:id="rId15"/>
    <p:sldId id="660" r:id="rId16"/>
    <p:sldId id="649" r:id="rId17"/>
    <p:sldId id="6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60" autoAdjust="0"/>
    <p:restoredTop sz="63841"/>
  </p:normalViewPr>
  <p:slideViewPr>
    <p:cSldViewPr snapToGrid="0">
      <p:cViewPr varScale="1">
        <p:scale>
          <a:sx n="49" d="100"/>
          <a:sy n="49" d="100"/>
        </p:scale>
        <p:origin x="1464"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0B46D-967B-4E48-84EF-5E8A9DF4F2F1}" type="datetimeFigureOut">
              <a:rPr lang="en-GB" smtClean="0"/>
              <a:t>16/11/2023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3F27B-0FA3-49AC-A6D6-4A8518F93200}" type="slidenum">
              <a:rPr lang="en-GB" smtClean="0"/>
              <a:t>‹#›</a:t>
            </a:fld>
            <a:endParaRPr lang="en-GB"/>
          </a:p>
        </p:txBody>
      </p:sp>
    </p:spTree>
    <p:extLst>
      <p:ext uri="{BB962C8B-B14F-4D97-AF65-F5344CB8AC3E}">
        <p14:creationId xmlns:p14="http://schemas.microsoft.com/office/powerpoint/2010/main" val="1653935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9225" y="665163"/>
            <a:ext cx="3886200" cy="2187575"/>
          </a:xfrm>
        </p:spPr>
      </p:sp>
      <p:sp>
        <p:nvSpPr>
          <p:cNvPr id="3" name="Notes Placeholder 2"/>
          <p:cNvSpPr>
            <a:spLocks noGrp="1"/>
          </p:cNvSpPr>
          <p:nvPr>
            <p:ph type="body" idx="1"/>
          </p:nvPr>
        </p:nvSpPr>
        <p:spPr/>
        <p:txBody>
          <a:bodyPr/>
          <a:lstStyle/>
          <a:p>
            <a:r>
              <a:rPr lang="en-GB" dirty="0"/>
              <a:t>Welcome to this reflective session on Neglect and poverty aware practice. </a:t>
            </a:r>
          </a:p>
          <a:p>
            <a:endParaRPr lang="en-GB" dirty="0"/>
          </a:p>
          <a:p>
            <a:r>
              <a:rPr lang="en-GB" dirty="0"/>
              <a:t>Introduce myself</a:t>
            </a:r>
          </a:p>
          <a:p>
            <a:endParaRPr lang="en-GB" dirty="0"/>
          </a:p>
          <a:p>
            <a:r>
              <a:rPr lang="en-GB" dirty="0"/>
              <a:t> </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EF8D38-9D44-4FF1-AA6A-238654B4523E}" type="slidenum">
              <a:rPr kumimoji="0" lang="en-GB" sz="1000" b="0" i="0" u="none" strike="noStrike" kern="1200" cap="none" spc="0" normalizeH="0" baseline="0" noProof="0" smtClean="0">
                <a:ln>
                  <a:noFill/>
                </a:ln>
                <a:solidFill>
                  <a:srgbClr val="000000"/>
                </a:solidFill>
                <a:effectLst/>
                <a:uLnTx/>
                <a:uFillTx/>
                <a:latin typeface="Verdana" pitchFamily="34" charset="0"/>
                <a:ea typeface="Verdana"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000" b="0" i="0" u="none" strike="noStrike" kern="1200" cap="none" spc="0" normalizeH="0" baseline="0" noProof="0" dirty="0">
              <a:ln>
                <a:noFill/>
              </a:ln>
              <a:solidFill>
                <a:srgbClr val="000000"/>
              </a:solidFill>
              <a:effectLst/>
              <a:uLnTx/>
              <a:uFillTx/>
              <a:latin typeface="Verdana" pitchFamily="34" charset="0"/>
              <a:ea typeface="Verdana" pitchFamily="34" charset="0"/>
            </a:endParaRPr>
          </a:p>
        </p:txBody>
      </p:sp>
      <p:sp>
        <p:nvSpPr>
          <p:cNvPr id="6" name="Footer Placeholder 4"/>
          <p:cNvSpPr>
            <a:spLocks noGrp="1"/>
          </p:cNvSpPr>
          <p:nvPr>
            <p:ph type="ftr" sz="quarter" idx="4"/>
          </p:nvPr>
        </p:nvSpPr>
        <p:spPr>
          <a:xfrm>
            <a:off x="437486" y="9497611"/>
            <a:ext cx="2538502" cy="500464"/>
          </a:xfrm>
          <a:prstGeom prst="rect">
            <a:avLst/>
          </a:prstGeom>
        </p:spPr>
        <p:txBody>
          <a:bodyPr vert="horz" lIns="92196" tIns="46098" rIns="92196" bIns="46098"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InfoTextPro-Medium" panose="020B0604030101020102" pitchFamily="34" charset="0"/>
                <a:ea typeface="+mn-ea"/>
                <a:cs typeface="InfoTextPro-Medium" panose="020B0604030101020102" pitchFamily="34" charset="0"/>
              </a:rPr>
              <a:t>www.researchinpractice.org.uk</a:t>
            </a:r>
          </a:p>
        </p:txBody>
      </p:sp>
    </p:spTree>
    <p:extLst>
      <p:ext uri="{BB962C8B-B14F-4D97-AF65-F5344CB8AC3E}">
        <p14:creationId xmlns:p14="http://schemas.microsoft.com/office/powerpoint/2010/main" val="3090661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F8D38-9D44-4FF1-AA6A-238654B4523E}" type="slidenum">
              <a:rPr lang="en-GB" smtClean="0"/>
              <a:pPr/>
              <a:t>4</a:t>
            </a:fld>
            <a:endParaRPr lang="en-GB"/>
          </a:p>
        </p:txBody>
      </p:sp>
      <p:sp>
        <p:nvSpPr>
          <p:cNvPr id="5" name="Footer Placeholder 4"/>
          <p:cNvSpPr>
            <a:spLocks noGrp="1"/>
          </p:cNvSpPr>
          <p:nvPr>
            <p:ph type="ftr" sz="quarter" idx="4"/>
          </p:nvPr>
        </p:nvSpPr>
        <p:spPr/>
        <p:txBody>
          <a:bodyPr/>
          <a:lstStyle/>
          <a:p>
            <a:r>
              <a:rPr lang="en-GB" sz="1200">
                <a:latin typeface="InfoTextPro-Medium" panose="020B0604030101020102" pitchFamily="34" charset="0"/>
                <a:cs typeface="InfoTextPro-Medium" panose="020B0604030101020102" pitchFamily="34" charset="0"/>
              </a:rPr>
              <a:t>www.researchinpractice.org.uk</a:t>
            </a:r>
          </a:p>
        </p:txBody>
      </p:sp>
    </p:spTree>
    <p:extLst>
      <p:ext uri="{BB962C8B-B14F-4D97-AF65-F5344CB8AC3E}">
        <p14:creationId xmlns:p14="http://schemas.microsoft.com/office/powerpoint/2010/main" val="253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660400"/>
            <a:ext cx="3860800" cy="2171700"/>
          </a:xfrm>
        </p:spPr>
      </p:sp>
      <p:sp>
        <p:nvSpPr>
          <p:cNvPr id="3" name="Notes Placeholder 2"/>
          <p:cNvSpPr>
            <a:spLocks noGrp="1"/>
          </p:cNvSpPr>
          <p:nvPr>
            <p:ph type="body" idx="1"/>
          </p:nvPr>
        </p:nvSpPr>
        <p:spPr/>
        <p:txBody>
          <a:bodyPr/>
          <a:lstStyle/>
          <a:p>
            <a:r>
              <a:rPr lang="en-US" dirty="0"/>
              <a:t>These sections will be clickable on the website – so you can see them if you want to. </a:t>
            </a:r>
          </a:p>
        </p:txBody>
      </p:sp>
      <p:sp>
        <p:nvSpPr>
          <p:cNvPr id="4" name="Slide Number Placeholder 3"/>
          <p:cNvSpPr>
            <a:spLocks noGrp="1"/>
          </p:cNvSpPr>
          <p:nvPr>
            <p:ph type="sldNum" sz="quarter" idx="5"/>
          </p:nvPr>
        </p:nvSpPr>
        <p:spPr/>
        <p:txBody>
          <a:bodyPr/>
          <a:lstStyle/>
          <a:p>
            <a:fld id="{4EEF8D38-9D44-4FF1-AA6A-238654B4523E}" type="slidenum">
              <a:rPr lang="en-GB" smtClean="0"/>
              <a:pPr/>
              <a:t>5</a:t>
            </a:fld>
            <a:endParaRPr lang="en-GB"/>
          </a:p>
        </p:txBody>
      </p:sp>
      <p:sp>
        <p:nvSpPr>
          <p:cNvPr id="5" name="Footer Placeholder 4"/>
          <p:cNvSpPr>
            <a:spLocks noGrp="1"/>
          </p:cNvSpPr>
          <p:nvPr>
            <p:ph type="ftr" sz="quarter" idx="4"/>
          </p:nvPr>
        </p:nvSpPr>
        <p:spPr/>
        <p:txBody>
          <a:bodyPr/>
          <a:lstStyle/>
          <a:p>
            <a:r>
              <a:rPr lang="en-GB" sz="1200">
                <a:latin typeface="InfoTextPro-Medium" panose="020B0604030101020102" pitchFamily="34" charset="0"/>
                <a:cs typeface="InfoTextPro-Medium" panose="020B0604030101020102" pitchFamily="34" charset="0"/>
              </a:rPr>
              <a:t>www.researchinpractice.org.uk</a:t>
            </a:r>
          </a:p>
        </p:txBody>
      </p:sp>
    </p:spTree>
    <p:extLst>
      <p:ext uri="{BB962C8B-B14F-4D97-AF65-F5344CB8AC3E}">
        <p14:creationId xmlns:p14="http://schemas.microsoft.com/office/powerpoint/2010/main" val="76424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660400"/>
            <a:ext cx="3860800" cy="2171700"/>
          </a:xfrm>
        </p:spPr>
      </p:sp>
      <p:sp>
        <p:nvSpPr>
          <p:cNvPr id="3" name="Notes Placeholder 2"/>
          <p:cNvSpPr>
            <a:spLocks noGrp="1"/>
          </p:cNvSpPr>
          <p:nvPr>
            <p:ph type="body" idx="1"/>
          </p:nvPr>
        </p:nvSpPr>
        <p:spPr/>
        <p:txBody>
          <a:bodyPr/>
          <a:lstStyle/>
          <a:p>
            <a:r>
              <a:rPr lang="en-GB" sz="1800" b="0" i="0" dirty="0">
                <a:solidFill>
                  <a:srgbClr val="000000"/>
                </a:solidFill>
                <a:effectLst/>
                <a:latin typeface="Calibri" panose="020F0502020204030204" pitchFamily="34" charset="0"/>
              </a:rPr>
              <a:t>0.12 – 1.15 </a:t>
            </a:r>
            <a:endParaRPr lang="en-US" dirty="0"/>
          </a:p>
        </p:txBody>
      </p:sp>
      <p:sp>
        <p:nvSpPr>
          <p:cNvPr id="4" name="Slide Number Placeholder 3"/>
          <p:cNvSpPr>
            <a:spLocks noGrp="1"/>
          </p:cNvSpPr>
          <p:nvPr>
            <p:ph type="sldNum" sz="quarter" idx="5"/>
          </p:nvPr>
        </p:nvSpPr>
        <p:spPr/>
        <p:txBody>
          <a:bodyPr/>
          <a:lstStyle/>
          <a:p>
            <a:fld id="{4EEF8D38-9D44-4FF1-AA6A-238654B4523E}" type="slidenum">
              <a:rPr lang="en-GB" smtClean="0"/>
              <a:pPr/>
              <a:t>7</a:t>
            </a:fld>
            <a:endParaRPr lang="en-GB"/>
          </a:p>
        </p:txBody>
      </p:sp>
      <p:sp>
        <p:nvSpPr>
          <p:cNvPr id="5" name="Footer Placeholder 4"/>
          <p:cNvSpPr>
            <a:spLocks noGrp="1"/>
          </p:cNvSpPr>
          <p:nvPr>
            <p:ph type="ftr" sz="quarter" idx="4"/>
          </p:nvPr>
        </p:nvSpPr>
        <p:spPr/>
        <p:txBody>
          <a:bodyPr/>
          <a:lstStyle/>
          <a:p>
            <a:r>
              <a:rPr lang="en-GB" sz="1200">
                <a:latin typeface="InfoTextPro-Medium" panose="020B0604030101020102" pitchFamily="34" charset="0"/>
                <a:cs typeface="InfoTextPro-Medium" panose="020B0604030101020102" pitchFamily="34" charset="0"/>
              </a:rPr>
              <a:t>www.researchinpractice.org.uk</a:t>
            </a:r>
          </a:p>
        </p:txBody>
      </p:sp>
    </p:spTree>
    <p:extLst>
      <p:ext uri="{BB962C8B-B14F-4D97-AF65-F5344CB8AC3E}">
        <p14:creationId xmlns:p14="http://schemas.microsoft.com/office/powerpoint/2010/main" val="1035181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660400"/>
            <a:ext cx="3860800" cy="2171700"/>
          </a:xfrm>
        </p:spPr>
      </p:sp>
      <p:sp>
        <p:nvSpPr>
          <p:cNvPr id="3" name="Notes Placeholder 2"/>
          <p:cNvSpPr>
            <a:spLocks noGrp="1"/>
          </p:cNvSpPr>
          <p:nvPr>
            <p:ph type="body" idx="1"/>
          </p:nvPr>
        </p:nvSpPr>
        <p:spPr/>
        <p:txBody>
          <a:bodyPr/>
          <a:lstStyle/>
          <a:p>
            <a:r>
              <a:rPr lang="en-US" dirty="0"/>
              <a:t>Show 00:19-00:45</a:t>
            </a:r>
          </a:p>
        </p:txBody>
      </p:sp>
      <p:sp>
        <p:nvSpPr>
          <p:cNvPr id="4" name="Slide Number Placeholder 3"/>
          <p:cNvSpPr>
            <a:spLocks noGrp="1"/>
          </p:cNvSpPr>
          <p:nvPr>
            <p:ph type="sldNum" sz="quarter" idx="5"/>
          </p:nvPr>
        </p:nvSpPr>
        <p:spPr/>
        <p:txBody>
          <a:bodyPr/>
          <a:lstStyle/>
          <a:p>
            <a:fld id="{4EEF8D38-9D44-4FF1-AA6A-238654B4523E}" type="slidenum">
              <a:rPr lang="en-GB" smtClean="0"/>
              <a:pPr/>
              <a:t>8</a:t>
            </a:fld>
            <a:endParaRPr lang="en-GB"/>
          </a:p>
        </p:txBody>
      </p:sp>
      <p:sp>
        <p:nvSpPr>
          <p:cNvPr id="5" name="Footer Placeholder 4"/>
          <p:cNvSpPr>
            <a:spLocks noGrp="1"/>
          </p:cNvSpPr>
          <p:nvPr>
            <p:ph type="ftr" sz="quarter" idx="4"/>
          </p:nvPr>
        </p:nvSpPr>
        <p:spPr/>
        <p:txBody>
          <a:bodyPr/>
          <a:lstStyle/>
          <a:p>
            <a:r>
              <a:rPr lang="en-GB" sz="1200">
                <a:latin typeface="InfoTextPro-Medium" panose="020B0604030101020102" pitchFamily="34" charset="0"/>
                <a:cs typeface="InfoTextPro-Medium" panose="020B0604030101020102" pitchFamily="34" charset="0"/>
              </a:rPr>
              <a:t>www.researchinpractice.org.uk</a:t>
            </a:r>
          </a:p>
        </p:txBody>
      </p:sp>
    </p:spTree>
    <p:extLst>
      <p:ext uri="{BB962C8B-B14F-4D97-AF65-F5344CB8AC3E}">
        <p14:creationId xmlns:p14="http://schemas.microsoft.com/office/powerpoint/2010/main" val="321498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8647C"/>
                </a:solidFill>
              </a:defRPr>
            </a:lvl1p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1C5C9FE9-8E8A-4237-A028-0547BDB48ABA}" type="slidenum">
              <a:rPr lang="en-GB" smtClean="0"/>
              <a:pPr/>
              <a:t>‹#›</a:t>
            </a:fld>
            <a:endParaRPr lang="en-GB" dirty="0"/>
          </a:p>
        </p:txBody>
      </p:sp>
      <p:sp>
        <p:nvSpPr>
          <p:cNvPr id="5" name="Text Placeholder 4"/>
          <p:cNvSpPr>
            <a:spLocks noGrp="1"/>
          </p:cNvSpPr>
          <p:nvPr>
            <p:ph type="body" sz="quarter" idx="11"/>
          </p:nvPr>
        </p:nvSpPr>
        <p:spPr>
          <a:xfrm>
            <a:off x="361952" y="2786064"/>
            <a:ext cx="5734049" cy="1506537"/>
          </a:xfrm>
        </p:spPr>
        <p:txBody>
          <a:bodyPr/>
          <a:lstStyle>
            <a:lvl1pPr marL="0" indent="0">
              <a:buFontTx/>
              <a:buNone/>
              <a:defRPr/>
            </a:lvl1pPr>
          </a:lstStyle>
          <a:p>
            <a:pPr lvl="0"/>
            <a:r>
              <a:rPr lang="en-US" dirty="0"/>
              <a:t>Click to edit Master text styles</a:t>
            </a:r>
          </a:p>
        </p:txBody>
      </p:sp>
    </p:spTree>
    <p:extLst>
      <p:ext uri="{BB962C8B-B14F-4D97-AF65-F5344CB8AC3E}">
        <p14:creationId xmlns:p14="http://schemas.microsoft.com/office/powerpoint/2010/main" val="41374502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9017232" y="6413701"/>
            <a:ext cx="2844800" cy="365125"/>
          </a:xfrm>
        </p:spPr>
        <p:txBody>
          <a:bodyPr/>
          <a:lstStyle/>
          <a:p>
            <a:fld id="{B230FB2D-6228-4E21-8EA4-AF43349A18F4}" type="slidenum">
              <a:rPr lang="en-GB" smtClean="0"/>
              <a:pPr/>
              <a:t>‹#›</a:t>
            </a:fld>
            <a:endParaRPr lang="en-GB" dirty="0"/>
          </a:p>
        </p:txBody>
      </p:sp>
      <p:sp>
        <p:nvSpPr>
          <p:cNvPr id="6" name="Rectangle 6"/>
          <p:cNvSpPr>
            <a:spLocks noGrp="1" noChangeArrowheads="1"/>
          </p:cNvSpPr>
          <p:nvPr>
            <p:ph type="title"/>
          </p:nvPr>
        </p:nvSpPr>
        <p:spPr bwMode="auto">
          <a:xfrm>
            <a:off x="264982" y="1304818"/>
            <a:ext cx="11540301" cy="859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rgbClr val="38647C"/>
                </a:solidFill>
              </a:defRPr>
            </a:lvl1pPr>
          </a:lstStyle>
          <a:p>
            <a:pPr lvl="0"/>
            <a:r>
              <a:rPr lang="en-US" dirty="0"/>
              <a:t>Workshop title slide only </a:t>
            </a:r>
            <a:endParaRPr lang="en-GB" dirty="0"/>
          </a:p>
        </p:txBody>
      </p:sp>
      <p:sp>
        <p:nvSpPr>
          <p:cNvPr id="7" name="Rectangle 7"/>
          <p:cNvSpPr>
            <a:spLocks noGrp="1" noChangeArrowheads="1"/>
          </p:cNvSpPr>
          <p:nvPr>
            <p:ph idx="1"/>
          </p:nvPr>
        </p:nvSpPr>
        <p:spPr bwMode="auto">
          <a:xfrm>
            <a:off x="313199" y="2259462"/>
            <a:ext cx="11534204"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buClr>
                <a:srgbClr val="38647C"/>
              </a:buClr>
              <a:buFont typeface="Verdana" panose="020B0604030504040204" pitchFamily="34" charset="0"/>
              <a:buChar char="›"/>
              <a:defRPr/>
            </a:lvl1pPr>
            <a:lvl2pPr marL="628650" indent="-268288">
              <a:buClr>
                <a:srgbClr val="38647C"/>
              </a:buClr>
              <a:buFont typeface="Verdana" panose="020B060403050404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63694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564" y="1007838"/>
            <a:ext cx="11554192" cy="962526"/>
          </a:xfrm>
          <a:prstGeom prst="rect">
            <a:avLst/>
          </a:prstGeom>
        </p:spPr>
        <p:txBody>
          <a:bodyPr/>
          <a:lstStyle>
            <a:lvl1pPr>
              <a:defRPr>
                <a:solidFill>
                  <a:srgbClr val="38647C"/>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23896" y="2054623"/>
            <a:ext cx="5399571" cy="4249463"/>
          </a:xfrm>
          <a:prstGeom prst="rect">
            <a:avLst/>
          </a:prstGeom>
        </p:spPr>
        <p:txBody>
          <a:bodyPr/>
          <a:lstStyle>
            <a:lvl1pPr>
              <a:defRPr sz="2400" baseline="0">
                <a:solidFill>
                  <a:schemeClr val="tx1"/>
                </a:solidFill>
              </a:defRPr>
            </a:lvl1pPr>
            <a:lvl2pPr marL="536575" indent="-176213">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423379" y="2066527"/>
            <a:ext cx="5407389" cy="4219973"/>
          </a:xfrm>
          <a:prstGeom prst="rect">
            <a:avLst/>
          </a:prstGeom>
        </p:spPr>
        <p:txBody>
          <a:bodyPr/>
          <a:lstStyle>
            <a:lvl1pPr>
              <a:defRPr sz="2400" baseline="0">
                <a:solidFill>
                  <a:schemeClr val="tx1"/>
                </a:solidFill>
              </a:defRPr>
            </a:lvl1pPr>
            <a:lvl2pPr marL="703262" indent="-342900">
              <a:defRPr lang="en-US" sz="2000" dirty="0" smtClean="0">
                <a:solidFill>
                  <a:schemeClr val="tx1"/>
                </a:solidFill>
                <a:latin typeface="+mn-lt"/>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1"/>
          <p:cNvSpPr>
            <a:spLocks noGrp="1"/>
          </p:cNvSpPr>
          <p:nvPr>
            <p:ph type="sldNum" sz="quarter" idx="4"/>
          </p:nvPr>
        </p:nvSpPr>
        <p:spPr>
          <a:xfrm>
            <a:off x="8994863" y="6347962"/>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1C5C9FE9-8E8A-4237-A028-0547BDB48ABA}" type="slidenum">
              <a:rPr lang="en-GB" smtClean="0"/>
              <a:pPr/>
              <a:t>‹#›</a:t>
            </a:fld>
            <a:endParaRPr lang="en-GB"/>
          </a:p>
        </p:txBody>
      </p:sp>
    </p:spTree>
    <p:extLst>
      <p:ext uri="{BB962C8B-B14F-4D97-AF65-F5344CB8AC3E}">
        <p14:creationId xmlns:p14="http://schemas.microsoft.com/office/powerpoint/2010/main" val="194912950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278680" y="1323146"/>
            <a:ext cx="11540301" cy="690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Workshop title slide only </a:t>
            </a:r>
            <a:endParaRPr lang="en-GB" dirty="0"/>
          </a:p>
        </p:txBody>
      </p:sp>
      <p:sp>
        <p:nvSpPr>
          <p:cNvPr id="1028" name="Rectangle 7"/>
          <p:cNvSpPr>
            <a:spLocks noGrp="1" noChangeArrowheads="1"/>
          </p:cNvSpPr>
          <p:nvPr>
            <p:ph type="body" idx="1"/>
          </p:nvPr>
        </p:nvSpPr>
        <p:spPr bwMode="auto">
          <a:xfrm>
            <a:off x="313199" y="2259462"/>
            <a:ext cx="11534204" cy="3818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2" name="Slide Number Placeholder 1"/>
          <p:cNvSpPr>
            <a:spLocks noGrp="1"/>
          </p:cNvSpPr>
          <p:nvPr>
            <p:ph type="sldNum" sz="quarter" idx="4"/>
          </p:nvPr>
        </p:nvSpPr>
        <p:spPr>
          <a:xfrm>
            <a:off x="9006047" y="6413701"/>
            <a:ext cx="2844800" cy="365125"/>
          </a:xfrm>
          <a:prstGeom prst="rect">
            <a:avLst/>
          </a:prstGeom>
        </p:spPr>
        <p:txBody>
          <a:bodyPr vert="horz" lIns="91440" tIns="45720" rIns="91440" bIns="45720" rtlCol="0" anchor="ctr"/>
          <a:lstStyle>
            <a:lvl1pPr algn="r">
              <a:defRPr sz="1800">
                <a:solidFill>
                  <a:schemeClr val="tx1">
                    <a:tint val="75000"/>
                  </a:schemeClr>
                </a:solidFill>
                <a:latin typeface="Calibri" panose="020F0502020204030204" pitchFamily="34" charset="0"/>
                <a:ea typeface="Verdana" panose="020B0604030504040204" pitchFamily="34" charset="0"/>
                <a:cs typeface="Calibri" panose="020F0502020204030204" pitchFamily="34" charset="0"/>
              </a:defRPr>
            </a:lvl1pPr>
          </a:lstStyle>
          <a:p>
            <a:fld id="{1C5C9FE9-8E8A-4237-A028-0547BDB48ABA}" type="slidenum">
              <a:rPr lang="en-GB" smtClean="0"/>
              <a:pPr/>
              <a:t>‹#›</a:t>
            </a:fld>
            <a:endParaRPr lang="en-GB" dirty="0"/>
          </a:p>
        </p:txBody>
      </p:sp>
      <p:pic>
        <p:nvPicPr>
          <p:cNvPr id="7"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386152" y="6426119"/>
            <a:ext cx="1930033" cy="291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3"/>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386151" y="153363"/>
            <a:ext cx="2764661" cy="86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3314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ransition/>
  <p:hf hdr="0" ftr="0" dt="0"/>
  <p:txStyles>
    <p:titleStyle>
      <a:lvl1pPr algn="l" rtl="0" eaLnBrk="1" fontAlgn="base" hangingPunct="1">
        <a:lnSpc>
          <a:spcPct val="90000"/>
        </a:lnSpc>
        <a:spcBef>
          <a:spcPct val="0"/>
        </a:spcBef>
        <a:spcAft>
          <a:spcPct val="0"/>
        </a:spcAft>
        <a:defRPr lang="en-GB" sz="3200" b="1" baseline="0" dirty="0">
          <a:solidFill>
            <a:srgbClr val="38647C"/>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38647C"/>
        </a:buClr>
        <a:buSzPct val="70000"/>
        <a:buFont typeface="Verdana" panose="020B0604030504040204" pitchFamily="34" charset="0"/>
        <a:buChar char="›"/>
        <a:defRPr sz="2400">
          <a:solidFill>
            <a:schemeClr val="tx1"/>
          </a:solidFill>
          <a:latin typeface="Calibri" panose="020F0502020204030204" pitchFamily="34" charset="0"/>
          <a:ea typeface="+mn-ea"/>
          <a:cs typeface="Calibri" panose="020F0502020204030204" pitchFamily="34" charset="0"/>
        </a:defRPr>
      </a:lvl1pPr>
      <a:lvl2pPr marL="628650" indent="-268288" algn="l" rtl="0" eaLnBrk="1" fontAlgn="base" hangingPunct="1">
        <a:spcBef>
          <a:spcPct val="20000"/>
        </a:spcBef>
        <a:spcAft>
          <a:spcPct val="0"/>
        </a:spcAft>
        <a:buClr>
          <a:srgbClr val="38647C"/>
        </a:buClr>
        <a:buSzPct val="60000"/>
        <a:buFont typeface="Verdana" panose="020B0604030504040204" pitchFamily="34" charset="0"/>
        <a:buChar char="−"/>
        <a:defRPr sz="20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EB40E-9BA4-B319-C6CA-4FD6B57C3890}"/>
              </a:ext>
            </a:extLst>
          </p:cNvPr>
          <p:cNvSpPr>
            <a:spLocks noGrp="1"/>
          </p:cNvSpPr>
          <p:nvPr>
            <p:ph type="sldNum" sz="quarter" idx="10"/>
          </p:nvPr>
        </p:nvSpPr>
        <p:spPr/>
        <p:txBody>
          <a:bodyPr/>
          <a:lstStyle/>
          <a:p>
            <a:fld id="{B230FB2D-6228-4E21-8EA4-AF43349A18F4}" type="slidenum">
              <a:rPr lang="en-GB" smtClean="0"/>
              <a:pPr/>
              <a:t>1</a:t>
            </a:fld>
            <a:endParaRPr lang="en-GB" dirty="0"/>
          </a:p>
        </p:txBody>
      </p:sp>
      <p:sp>
        <p:nvSpPr>
          <p:cNvPr id="3" name="Title 2">
            <a:extLst>
              <a:ext uri="{FF2B5EF4-FFF2-40B4-BE49-F238E27FC236}">
                <a16:creationId xmlns:a16="http://schemas.microsoft.com/office/drawing/2014/main" id="{8E3ACE56-D304-3077-EB62-600A59979193}"/>
              </a:ext>
            </a:extLst>
          </p:cNvPr>
          <p:cNvSpPr>
            <a:spLocks noGrp="1"/>
          </p:cNvSpPr>
          <p:nvPr>
            <p:ph type="title"/>
          </p:nvPr>
        </p:nvSpPr>
        <p:spPr/>
        <p:txBody>
          <a:bodyPr/>
          <a:lstStyle/>
          <a:p>
            <a:r>
              <a:rPr lang="en-GB" dirty="0"/>
              <a:t>Research in Practice</a:t>
            </a:r>
          </a:p>
        </p:txBody>
      </p:sp>
      <p:sp>
        <p:nvSpPr>
          <p:cNvPr id="4" name="Content Placeholder 3">
            <a:extLst>
              <a:ext uri="{FF2B5EF4-FFF2-40B4-BE49-F238E27FC236}">
                <a16:creationId xmlns:a16="http://schemas.microsoft.com/office/drawing/2014/main" id="{B22BA72A-4CAA-7E80-8390-D676091B7FF6}"/>
              </a:ext>
            </a:extLst>
          </p:cNvPr>
          <p:cNvSpPr>
            <a:spLocks noGrp="1"/>
          </p:cNvSpPr>
          <p:nvPr>
            <p:ph idx="1"/>
          </p:nvPr>
        </p:nvSpPr>
        <p:spPr>
          <a:xfrm>
            <a:off x="386717" y="1922065"/>
            <a:ext cx="7544926" cy="3818022"/>
          </a:xfrm>
        </p:spPr>
        <p:txBody>
          <a:bodyPr/>
          <a:lstStyle/>
          <a:p>
            <a:pPr algn="l"/>
            <a:r>
              <a:rPr lang="en-GB" b="1" i="0" dirty="0">
                <a:solidFill>
                  <a:srgbClr val="000000"/>
                </a:solidFill>
                <a:effectLst/>
                <a:latin typeface="Lotabold"/>
              </a:rPr>
              <a:t>We work with and for professionals in the social care, health, criminal justice and higher education sectors offering resources, learning opportunities and specialist expertise.</a:t>
            </a:r>
          </a:p>
          <a:p>
            <a:pPr algn="l"/>
            <a:r>
              <a:rPr lang="en-GB" b="0" i="0" dirty="0">
                <a:solidFill>
                  <a:srgbClr val="000000"/>
                </a:solidFill>
                <a:effectLst/>
                <a:latin typeface="Lotaregular"/>
              </a:rPr>
              <a:t>We aim to support their learning to enable people – children, young people, families, adults, carers and communities – to live good lives.</a:t>
            </a:r>
          </a:p>
          <a:p>
            <a:r>
              <a:rPr lang="en-GB" b="1" i="0" dirty="0">
                <a:solidFill>
                  <a:srgbClr val="000000"/>
                </a:solidFill>
                <a:effectLst/>
                <a:latin typeface="Lotaregular"/>
              </a:rPr>
              <a:t>Our work brings together research evidence, practice wisdom and expertise from people’s lived experience.</a:t>
            </a:r>
            <a:endParaRPr lang="en-GB" dirty="0"/>
          </a:p>
        </p:txBody>
      </p:sp>
      <p:pic>
        <p:nvPicPr>
          <p:cNvPr id="6" name="Picture 5">
            <a:extLst>
              <a:ext uri="{FF2B5EF4-FFF2-40B4-BE49-F238E27FC236}">
                <a16:creationId xmlns:a16="http://schemas.microsoft.com/office/drawing/2014/main" id="{5C34D488-38A2-526F-A8A2-F6FEE1D2227E}"/>
              </a:ext>
            </a:extLst>
          </p:cNvPr>
          <p:cNvPicPr>
            <a:picLocks noChangeAspect="1"/>
          </p:cNvPicPr>
          <p:nvPr/>
        </p:nvPicPr>
        <p:blipFill rotWithShape="1">
          <a:blip r:embed="rId2"/>
          <a:srcRect l="13756"/>
          <a:stretch/>
        </p:blipFill>
        <p:spPr>
          <a:xfrm>
            <a:off x="7667624" y="1657243"/>
            <a:ext cx="4860363" cy="4347667"/>
          </a:xfrm>
          <a:prstGeom prst="rect">
            <a:avLst/>
          </a:prstGeom>
        </p:spPr>
      </p:pic>
    </p:spTree>
    <p:extLst>
      <p:ext uri="{BB962C8B-B14F-4D97-AF65-F5344CB8AC3E}">
        <p14:creationId xmlns:p14="http://schemas.microsoft.com/office/powerpoint/2010/main" val="103451240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1FE2-02FB-46A6-C1BC-29255A255788}"/>
              </a:ext>
            </a:extLst>
          </p:cNvPr>
          <p:cNvSpPr>
            <a:spLocks noGrp="1"/>
          </p:cNvSpPr>
          <p:nvPr>
            <p:ph type="title"/>
          </p:nvPr>
        </p:nvSpPr>
        <p:spPr/>
        <p:txBody>
          <a:bodyPr/>
          <a:lstStyle/>
          <a:p>
            <a:r>
              <a:rPr lang="en-US" dirty="0"/>
              <a:t>3. What you can do</a:t>
            </a:r>
          </a:p>
        </p:txBody>
      </p:sp>
      <p:sp>
        <p:nvSpPr>
          <p:cNvPr id="3" name="Content Placeholder 2">
            <a:extLst>
              <a:ext uri="{FF2B5EF4-FFF2-40B4-BE49-F238E27FC236}">
                <a16:creationId xmlns:a16="http://schemas.microsoft.com/office/drawing/2014/main" id="{EAF36B6E-3134-6A0F-65B3-80BD83BEE9F7}"/>
              </a:ext>
            </a:extLst>
          </p:cNvPr>
          <p:cNvSpPr>
            <a:spLocks noGrp="1"/>
          </p:cNvSpPr>
          <p:nvPr>
            <p:ph idx="1"/>
          </p:nvPr>
        </p:nvSpPr>
        <p:spPr/>
        <p:txBody>
          <a:bodyPr/>
          <a:lstStyle/>
          <a:p>
            <a:r>
              <a:rPr lang="en-US" dirty="0"/>
              <a:t>Calls to action for </a:t>
            </a:r>
            <a:r>
              <a:rPr lang="en-US" b="1" dirty="0"/>
              <a:t>everyone – </a:t>
            </a:r>
            <a:r>
              <a:rPr lang="en-US" dirty="0"/>
              <a:t>direct work, managers, commissioners, providers, senior leaders, and those who draw on social care themselves</a:t>
            </a:r>
          </a:p>
          <a:p>
            <a:r>
              <a:rPr lang="en-US" b="1" dirty="0"/>
              <a:t>Direct suggestions </a:t>
            </a:r>
            <a:r>
              <a:rPr lang="en-US" dirty="0"/>
              <a:t>from the groups and some added in during writing up – things that made sense from the research recommendations</a:t>
            </a:r>
          </a:p>
        </p:txBody>
      </p:sp>
      <p:sp>
        <p:nvSpPr>
          <p:cNvPr id="4" name="Slide Number Placeholder 3">
            <a:extLst>
              <a:ext uri="{FF2B5EF4-FFF2-40B4-BE49-F238E27FC236}">
                <a16:creationId xmlns:a16="http://schemas.microsoft.com/office/drawing/2014/main" id="{3617521C-E76E-DDAB-4CF8-82676AA6E6C7}"/>
              </a:ext>
            </a:extLst>
          </p:cNvPr>
          <p:cNvSpPr>
            <a:spLocks noGrp="1"/>
          </p:cNvSpPr>
          <p:nvPr>
            <p:ph type="sldNum" sz="quarter" idx="10"/>
          </p:nvPr>
        </p:nvSpPr>
        <p:spPr/>
        <p:txBody>
          <a:bodyPr/>
          <a:lstStyle/>
          <a:p>
            <a:fld id="{B230FB2D-6228-4E21-8EA4-AF43349A18F4}" type="slidenum">
              <a:rPr lang="en-GB" smtClean="0"/>
              <a:pPr/>
              <a:t>10</a:t>
            </a:fld>
            <a:endParaRPr lang="en-GB"/>
          </a:p>
        </p:txBody>
      </p:sp>
    </p:spTree>
    <p:extLst>
      <p:ext uri="{BB962C8B-B14F-4D97-AF65-F5344CB8AC3E}">
        <p14:creationId xmlns:p14="http://schemas.microsoft.com/office/powerpoint/2010/main" val="22700477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A59E-7C63-221A-ACEA-844281586E48}"/>
              </a:ext>
            </a:extLst>
          </p:cNvPr>
          <p:cNvSpPr>
            <a:spLocks noGrp="1"/>
          </p:cNvSpPr>
          <p:nvPr>
            <p:ph type="title"/>
          </p:nvPr>
        </p:nvSpPr>
        <p:spPr/>
        <p:txBody>
          <a:bodyPr/>
          <a:lstStyle/>
          <a:p>
            <a:r>
              <a:rPr lang="en-US" dirty="0"/>
              <a:t>4. Further information</a:t>
            </a:r>
          </a:p>
        </p:txBody>
      </p:sp>
      <p:sp>
        <p:nvSpPr>
          <p:cNvPr id="3" name="Content Placeholder 2">
            <a:extLst>
              <a:ext uri="{FF2B5EF4-FFF2-40B4-BE49-F238E27FC236}">
                <a16:creationId xmlns:a16="http://schemas.microsoft.com/office/drawing/2014/main" id="{D7EA979C-551F-0D8C-85EB-935821EB98B7}"/>
              </a:ext>
            </a:extLst>
          </p:cNvPr>
          <p:cNvSpPr>
            <a:spLocks noGrp="1"/>
          </p:cNvSpPr>
          <p:nvPr>
            <p:ph idx="1"/>
          </p:nvPr>
        </p:nvSpPr>
        <p:spPr/>
        <p:txBody>
          <a:bodyPr/>
          <a:lstStyle/>
          <a:p>
            <a:r>
              <a:rPr lang="en-US" dirty="0"/>
              <a:t>Lots of stuff to read, watch, investigate!</a:t>
            </a:r>
          </a:p>
          <a:p>
            <a:r>
              <a:rPr lang="en-US" dirty="0"/>
              <a:t>Directly related to the What You Can Do sections wherever possible</a:t>
            </a:r>
          </a:p>
          <a:p>
            <a:r>
              <a:rPr lang="en-US" dirty="0"/>
              <a:t>Again, many resources came from group suggestions during meetings and/or later</a:t>
            </a:r>
          </a:p>
        </p:txBody>
      </p:sp>
      <p:sp>
        <p:nvSpPr>
          <p:cNvPr id="4" name="Slide Number Placeholder 3">
            <a:extLst>
              <a:ext uri="{FF2B5EF4-FFF2-40B4-BE49-F238E27FC236}">
                <a16:creationId xmlns:a16="http://schemas.microsoft.com/office/drawing/2014/main" id="{06814E91-C83F-9E98-F538-281C8C43EAEA}"/>
              </a:ext>
            </a:extLst>
          </p:cNvPr>
          <p:cNvSpPr>
            <a:spLocks noGrp="1"/>
          </p:cNvSpPr>
          <p:nvPr>
            <p:ph type="sldNum" sz="quarter" idx="10"/>
          </p:nvPr>
        </p:nvSpPr>
        <p:spPr/>
        <p:txBody>
          <a:bodyPr/>
          <a:lstStyle/>
          <a:p>
            <a:fld id="{B230FB2D-6228-4E21-8EA4-AF43349A18F4}" type="slidenum">
              <a:rPr lang="en-GB" smtClean="0"/>
              <a:pPr/>
              <a:t>11</a:t>
            </a:fld>
            <a:endParaRPr lang="en-GB"/>
          </a:p>
        </p:txBody>
      </p:sp>
      <p:pic>
        <p:nvPicPr>
          <p:cNvPr id="6" name="Picture 5">
            <a:extLst>
              <a:ext uri="{FF2B5EF4-FFF2-40B4-BE49-F238E27FC236}">
                <a16:creationId xmlns:a16="http://schemas.microsoft.com/office/drawing/2014/main" id="{75EE439E-9B14-17B9-EB4C-345672F9A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670" y="4205338"/>
            <a:ext cx="7566923" cy="1360170"/>
          </a:xfrm>
          <a:prstGeom prst="rect">
            <a:avLst/>
          </a:prstGeom>
        </p:spPr>
      </p:pic>
    </p:spTree>
    <p:extLst>
      <p:ext uri="{BB962C8B-B14F-4D97-AF65-F5344CB8AC3E}">
        <p14:creationId xmlns:p14="http://schemas.microsoft.com/office/powerpoint/2010/main" val="25409172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5A5A59-E13E-768F-98AD-60FF41CC69D7}"/>
              </a:ext>
            </a:extLst>
          </p:cNvPr>
          <p:cNvSpPr>
            <a:spLocks noGrp="1"/>
          </p:cNvSpPr>
          <p:nvPr>
            <p:ph type="sldNum" sz="quarter" idx="10"/>
          </p:nvPr>
        </p:nvSpPr>
        <p:spPr/>
        <p:txBody>
          <a:bodyPr/>
          <a:lstStyle/>
          <a:p>
            <a:fld id="{B230FB2D-6228-4E21-8EA4-AF43349A18F4}" type="slidenum">
              <a:rPr lang="en-GB" smtClean="0"/>
              <a:pPr/>
              <a:t>12</a:t>
            </a:fld>
            <a:endParaRPr lang="en-GB" dirty="0"/>
          </a:p>
        </p:txBody>
      </p:sp>
      <p:sp>
        <p:nvSpPr>
          <p:cNvPr id="3" name="Title 2">
            <a:extLst>
              <a:ext uri="{FF2B5EF4-FFF2-40B4-BE49-F238E27FC236}">
                <a16:creationId xmlns:a16="http://schemas.microsoft.com/office/drawing/2014/main" id="{03F17635-C18A-8258-AB2B-C8E921E71534}"/>
              </a:ext>
            </a:extLst>
          </p:cNvPr>
          <p:cNvSpPr>
            <a:spLocks noGrp="1"/>
          </p:cNvSpPr>
          <p:nvPr>
            <p:ph type="title"/>
          </p:nvPr>
        </p:nvSpPr>
        <p:spPr/>
        <p:txBody>
          <a:bodyPr/>
          <a:lstStyle/>
          <a:p>
            <a:r>
              <a:rPr lang="en-US" dirty="0"/>
              <a:t>How we did it</a:t>
            </a:r>
          </a:p>
        </p:txBody>
      </p:sp>
      <p:pic>
        <p:nvPicPr>
          <p:cNvPr id="10" name="Content Placeholder 9">
            <a:extLst>
              <a:ext uri="{FF2B5EF4-FFF2-40B4-BE49-F238E27FC236}">
                <a16:creationId xmlns:a16="http://schemas.microsoft.com/office/drawing/2014/main" id="{D30FD916-FE20-D340-73E8-27A47F758D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982" y="2003832"/>
            <a:ext cx="6796586" cy="3817937"/>
          </a:xfrm>
        </p:spPr>
      </p:pic>
      <p:pic>
        <p:nvPicPr>
          <p:cNvPr id="12" name="Picture 11">
            <a:extLst>
              <a:ext uri="{FF2B5EF4-FFF2-40B4-BE49-F238E27FC236}">
                <a16:creationId xmlns:a16="http://schemas.microsoft.com/office/drawing/2014/main" id="{C91001CA-0EC3-8C95-4AA3-0E8DA355E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211" y="470870"/>
            <a:ext cx="5912105" cy="3817937"/>
          </a:xfrm>
          <a:prstGeom prst="rect">
            <a:avLst/>
          </a:prstGeom>
        </p:spPr>
      </p:pic>
      <p:pic>
        <p:nvPicPr>
          <p:cNvPr id="14" name="Picture 13">
            <a:extLst>
              <a:ext uri="{FF2B5EF4-FFF2-40B4-BE49-F238E27FC236}">
                <a16:creationId xmlns:a16="http://schemas.microsoft.com/office/drawing/2014/main" id="{D22FC5D8-F711-6FE9-D344-5D439AA11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757" y="2997862"/>
            <a:ext cx="7033525" cy="3478536"/>
          </a:xfrm>
          <a:prstGeom prst="rect">
            <a:avLst/>
          </a:prstGeom>
        </p:spPr>
      </p:pic>
    </p:spTree>
    <p:extLst>
      <p:ext uri="{BB962C8B-B14F-4D97-AF65-F5344CB8AC3E}">
        <p14:creationId xmlns:p14="http://schemas.microsoft.com/office/powerpoint/2010/main" val="37952316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05452-45C6-8C0C-01B8-F382708B8426}"/>
              </a:ext>
            </a:extLst>
          </p:cNvPr>
          <p:cNvSpPr>
            <a:spLocks noGrp="1"/>
          </p:cNvSpPr>
          <p:nvPr>
            <p:ph type="title"/>
          </p:nvPr>
        </p:nvSpPr>
        <p:spPr/>
        <p:txBody>
          <a:bodyPr/>
          <a:lstStyle/>
          <a:p>
            <a:r>
              <a:rPr lang="en-US" dirty="0"/>
              <a:t>Reflections on the process: from me</a:t>
            </a:r>
          </a:p>
        </p:txBody>
      </p:sp>
      <p:sp>
        <p:nvSpPr>
          <p:cNvPr id="3" name="Content Placeholder 2">
            <a:extLst>
              <a:ext uri="{FF2B5EF4-FFF2-40B4-BE49-F238E27FC236}">
                <a16:creationId xmlns:a16="http://schemas.microsoft.com/office/drawing/2014/main" id="{7EE92D87-1320-40AF-8BBB-567324628F0B}"/>
              </a:ext>
            </a:extLst>
          </p:cNvPr>
          <p:cNvSpPr>
            <a:spLocks noGrp="1"/>
          </p:cNvSpPr>
          <p:nvPr>
            <p:ph sz="half" idx="1"/>
          </p:nvPr>
        </p:nvSpPr>
        <p:spPr/>
        <p:txBody>
          <a:bodyPr/>
          <a:lstStyle/>
          <a:p>
            <a:r>
              <a:rPr lang="en-US" dirty="0"/>
              <a:t>Exciting</a:t>
            </a:r>
          </a:p>
          <a:p>
            <a:r>
              <a:rPr lang="en-US" dirty="0"/>
              <a:t>Hard work</a:t>
            </a:r>
          </a:p>
          <a:p>
            <a:r>
              <a:rPr lang="en-US" dirty="0"/>
              <a:t>Lengthy</a:t>
            </a:r>
          </a:p>
          <a:p>
            <a:r>
              <a:rPr lang="en-US" dirty="0"/>
              <a:t>Eye-opening</a:t>
            </a:r>
          </a:p>
          <a:p>
            <a:r>
              <a:rPr lang="en-US" dirty="0"/>
              <a:t>Reflective</a:t>
            </a:r>
          </a:p>
          <a:p>
            <a:r>
              <a:rPr lang="en-US" dirty="0"/>
              <a:t>Complex</a:t>
            </a:r>
          </a:p>
          <a:p>
            <a:r>
              <a:rPr lang="en-US" dirty="0"/>
              <a:t>Relationship-based</a:t>
            </a:r>
          </a:p>
        </p:txBody>
      </p:sp>
      <p:sp>
        <p:nvSpPr>
          <p:cNvPr id="5" name="Content Placeholder 4">
            <a:extLst>
              <a:ext uri="{FF2B5EF4-FFF2-40B4-BE49-F238E27FC236}">
                <a16:creationId xmlns:a16="http://schemas.microsoft.com/office/drawing/2014/main" id="{AD8398C3-5405-B4BB-EF7A-64189F772567}"/>
              </a:ext>
            </a:extLst>
          </p:cNvPr>
          <p:cNvSpPr>
            <a:spLocks noGrp="1"/>
          </p:cNvSpPr>
          <p:nvPr>
            <p:ph sz="half" idx="2"/>
          </p:nvPr>
        </p:nvSpPr>
        <p:spPr/>
        <p:txBody>
          <a:bodyPr/>
          <a:lstStyle/>
          <a:p>
            <a:r>
              <a:rPr lang="en-US" dirty="0"/>
              <a:t>Multi-layered</a:t>
            </a:r>
          </a:p>
          <a:p>
            <a:r>
              <a:rPr lang="en-US" dirty="0"/>
              <a:t>Learning curve</a:t>
            </a:r>
          </a:p>
          <a:p>
            <a:r>
              <a:rPr lang="en-US" dirty="0"/>
              <a:t>Perspective-shifting</a:t>
            </a:r>
          </a:p>
          <a:p>
            <a:r>
              <a:rPr lang="en-US" dirty="0"/>
              <a:t>Sensitive</a:t>
            </a:r>
          </a:p>
          <a:p>
            <a:r>
              <a:rPr lang="en-US" dirty="0"/>
              <a:t>Needs support from </a:t>
            </a:r>
            <a:r>
              <a:rPr lang="en-US" dirty="0" err="1"/>
              <a:t>organisation</a:t>
            </a:r>
            <a:endParaRPr lang="en-US" dirty="0"/>
          </a:p>
          <a:p>
            <a:r>
              <a:rPr lang="en-US" dirty="0"/>
              <a:t>Need to establish milestones</a:t>
            </a:r>
          </a:p>
          <a:p>
            <a:r>
              <a:rPr lang="en-US" dirty="0"/>
              <a:t>Won’t end on publication – sense of responsibility</a:t>
            </a:r>
          </a:p>
          <a:p>
            <a:endParaRPr lang="en-US" dirty="0"/>
          </a:p>
        </p:txBody>
      </p:sp>
      <p:sp>
        <p:nvSpPr>
          <p:cNvPr id="4" name="Slide Number Placeholder 3">
            <a:extLst>
              <a:ext uri="{FF2B5EF4-FFF2-40B4-BE49-F238E27FC236}">
                <a16:creationId xmlns:a16="http://schemas.microsoft.com/office/drawing/2014/main" id="{A07EBA2A-2E43-1BDD-FA79-57830D2ACD38}"/>
              </a:ext>
            </a:extLst>
          </p:cNvPr>
          <p:cNvSpPr>
            <a:spLocks noGrp="1"/>
          </p:cNvSpPr>
          <p:nvPr>
            <p:ph type="sldNum" sz="quarter" idx="4"/>
          </p:nvPr>
        </p:nvSpPr>
        <p:spPr/>
        <p:txBody>
          <a:bodyPr/>
          <a:lstStyle/>
          <a:p>
            <a:fld id="{B230FB2D-6228-4E21-8EA4-AF43349A18F4}" type="slidenum">
              <a:rPr lang="en-GB" smtClean="0"/>
              <a:pPr/>
              <a:t>13</a:t>
            </a:fld>
            <a:endParaRPr lang="en-GB"/>
          </a:p>
        </p:txBody>
      </p:sp>
    </p:spTree>
    <p:extLst>
      <p:ext uri="{BB962C8B-B14F-4D97-AF65-F5344CB8AC3E}">
        <p14:creationId xmlns:p14="http://schemas.microsoft.com/office/powerpoint/2010/main" val="10602327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C91B27-C3B6-BF40-9065-E3173035B04C}"/>
              </a:ext>
            </a:extLst>
          </p:cNvPr>
          <p:cNvSpPr>
            <a:spLocks noGrp="1"/>
          </p:cNvSpPr>
          <p:nvPr>
            <p:ph type="sldNum" sz="quarter" idx="10"/>
          </p:nvPr>
        </p:nvSpPr>
        <p:spPr/>
        <p:txBody>
          <a:bodyPr/>
          <a:lstStyle/>
          <a:p>
            <a:fld id="{B230FB2D-6228-4E21-8EA4-AF43349A18F4}" type="slidenum">
              <a:rPr lang="en-GB" smtClean="0"/>
              <a:pPr/>
              <a:t>14</a:t>
            </a:fld>
            <a:endParaRPr lang="en-GB" dirty="0"/>
          </a:p>
        </p:txBody>
      </p:sp>
      <p:sp>
        <p:nvSpPr>
          <p:cNvPr id="3" name="Title 2">
            <a:extLst>
              <a:ext uri="{FF2B5EF4-FFF2-40B4-BE49-F238E27FC236}">
                <a16:creationId xmlns:a16="http://schemas.microsoft.com/office/drawing/2014/main" id="{1272FA17-B888-0A55-861E-0F231AD759DE}"/>
              </a:ext>
            </a:extLst>
          </p:cNvPr>
          <p:cNvSpPr>
            <a:spLocks noGrp="1"/>
          </p:cNvSpPr>
          <p:nvPr>
            <p:ph type="title"/>
          </p:nvPr>
        </p:nvSpPr>
        <p:spPr/>
        <p:txBody>
          <a:bodyPr/>
          <a:lstStyle/>
          <a:p>
            <a:r>
              <a:rPr lang="en-US" dirty="0"/>
              <a:t>What we learned</a:t>
            </a:r>
          </a:p>
        </p:txBody>
      </p:sp>
      <p:sp>
        <p:nvSpPr>
          <p:cNvPr id="5" name="Content Placeholder 4">
            <a:extLst>
              <a:ext uri="{FF2B5EF4-FFF2-40B4-BE49-F238E27FC236}">
                <a16:creationId xmlns:a16="http://schemas.microsoft.com/office/drawing/2014/main" id="{751FBF46-A07E-DE6C-50F7-38C3DE624F0F}"/>
              </a:ext>
            </a:extLst>
          </p:cNvPr>
          <p:cNvSpPr>
            <a:spLocks noGrp="1"/>
          </p:cNvSpPr>
          <p:nvPr>
            <p:ph idx="1"/>
          </p:nvPr>
        </p:nvSpPr>
        <p:spPr/>
        <p:txBody>
          <a:bodyPr/>
          <a:lstStyle/>
          <a:p>
            <a:r>
              <a:rPr lang="en-US" dirty="0"/>
              <a:t>Lived experience is one of </a:t>
            </a:r>
            <a:r>
              <a:rPr lang="en-US" b="1" dirty="0"/>
              <a:t>many things </a:t>
            </a:r>
            <a:r>
              <a:rPr lang="en-US" dirty="0"/>
              <a:t>that </a:t>
            </a:r>
            <a:r>
              <a:rPr lang="en-US" b="1" dirty="0"/>
              <a:t>shapes people’s views</a:t>
            </a:r>
          </a:p>
          <a:p>
            <a:r>
              <a:rPr lang="en-US" b="1" dirty="0"/>
              <a:t>Individual conversations </a:t>
            </a:r>
            <a:r>
              <a:rPr lang="en-US" dirty="0"/>
              <a:t>as well as group debates are vital</a:t>
            </a:r>
          </a:p>
          <a:p>
            <a:r>
              <a:rPr lang="en-US" b="1" dirty="0"/>
              <a:t>Pay </a:t>
            </a:r>
            <a:r>
              <a:rPr lang="en-US" b="1"/>
              <a:t>people fairly </a:t>
            </a:r>
            <a:r>
              <a:rPr lang="en-US" dirty="0"/>
              <a:t>and smooth out, as far as possible, processes for payment</a:t>
            </a:r>
          </a:p>
          <a:p>
            <a:r>
              <a:rPr lang="en-US" dirty="0"/>
              <a:t>Set </a:t>
            </a:r>
            <a:r>
              <a:rPr lang="en-US" b="1" dirty="0"/>
              <a:t>realistic deadlines </a:t>
            </a:r>
            <a:r>
              <a:rPr lang="en-US" dirty="0"/>
              <a:t>and be prepared for change to these</a:t>
            </a:r>
          </a:p>
          <a:p>
            <a:r>
              <a:rPr lang="en-US" dirty="0"/>
              <a:t>Take the potential </a:t>
            </a:r>
            <a:r>
              <a:rPr lang="en-US" b="1" dirty="0"/>
              <a:t>emotional impact </a:t>
            </a:r>
            <a:r>
              <a:rPr lang="en-US" dirty="0"/>
              <a:t>on everyone very seriously</a:t>
            </a:r>
          </a:p>
          <a:p>
            <a:r>
              <a:rPr lang="en-US" dirty="0"/>
              <a:t>Tell people! Share! </a:t>
            </a:r>
            <a:r>
              <a:rPr lang="en-US" b="1" dirty="0"/>
              <a:t>Get and stay excited </a:t>
            </a:r>
            <a:r>
              <a:rPr lang="en-US" dirty="0"/>
              <a:t>by the project you’re doing!</a:t>
            </a:r>
          </a:p>
        </p:txBody>
      </p:sp>
    </p:spTree>
    <p:extLst>
      <p:ext uri="{BB962C8B-B14F-4D97-AF65-F5344CB8AC3E}">
        <p14:creationId xmlns:p14="http://schemas.microsoft.com/office/powerpoint/2010/main" val="13794892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254636" y="6391084"/>
            <a:ext cx="2133600" cy="365125"/>
          </a:xfrm>
        </p:spPr>
        <p:txBody>
          <a:bodyPr/>
          <a:lstStyle/>
          <a:p>
            <a:pPr fontAlgn="base">
              <a:spcBef>
                <a:spcPct val="0"/>
              </a:spcBef>
              <a:spcAft>
                <a:spcPct val="0"/>
              </a:spcAft>
            </a:pPr>
            <a:fld id="{1C5C9FE9-8E8A-4237-A028-0547BDB48ABA}" type="slidenum">
              <a:rPr lang="en-GB">
                <a:solidFill>
                  <a:srgbClr val="000000">
                    <a:tint val="75000"/>
                  </a:srgbClr>
                </a:solidFill>
              </a:rPr>
              <a:pPr fontAlgn="base">
                <a:spcBef>
                  <a:spcPct val="0"/>
                </a:spcBef>
                <a:spcAft>
                  <a:spcPct val="0"/>
                </a:spcAft>
              </a:pPr>
              <a:t>2</a:t>
            </a:fld>
            <a:endParaRPr lang="en-GB" dirty="0">
              <a:solidFill>
                <a:srgbClr val="000000">
                  <a:tint val="75000"/>
                </a:srgbClr>
              </a:solidFill>
            </a:endParaRPr>
          </a:p>
        </p:txBody>
      </p:sp>
      <p:pic>
        <p:nvPicPr>
          <p:cNvPr id="9" name="Picture 8" descr="Directional sign with colorful arrows">
            <a:extLst>
              <a:ext uri="{FF2B5EF4-FFF2-40B4-BE49-F238E27FC236}">
                <a16:creationId xmlns:a16="http://schemas.microsoft.com/office/drawing/2014/main" id="{EE9B0572-D05C-105F-95DC-CF774FD0DF80}"/>
              </a:ext>
            </a:extLst>
          </p:cNvPr>
          <p:cNvPicPr>
            <a:picLocks noChangeAspect="1"/>
          </p:cNvPicPr>
          <p:nvPr/>
        </p:nvPicPr>
        <p:blipFill rotWithShape="1">
          <a:blip r:embed="rId3">
            <a:extLst>
              <a:ext uri="{28A0092B-C50C-407E-A947-70E740481C1C}">
                <a14:useLocalDpi xmlns:a14="http://schemas.microsoft.com/office/drawing/2010/main" val="0"/>
              </a:ext>
            </a:extLst>
          </a:blip>
          <a:srcRect r="29012"/>
          <a:stretch/>
        </p:blipFill>
        <p:spPr>
          <a:xfrm>
            <a:off x="9106668" y="102892"/>
            <a:ext cx="2774537" cy="2660286"/>
          </a:xfrm>
          <a:prstGeom prst="rect">
            <a:avLst/>
          </a:prstGeom>
        </p:spPr>
      </p:pic>
      <p:sp>
        <p:nvSpPr>
          <p:cNvPr id="11" name="TextBox 10">
            <a:extLst>
              <a:ext uri="{FF2B5EF4-FFF2-40B4-BE49-F238E27FC236}">
                <a16:creationId xmlns:a16="http://schemas.microsoft.com/office/drawing/2014/main" id="{04AFC319-4834-450C-F696-5177727611E4}"/>
              </a:ext>
            </a:extLst>
          </p:cNvPr>
          <p:cNvSpPr txBox="1"/>
          <p:nvPr/>
        </p:nvSpPr>
        <p:spPr>
          <a:xfrm>
            <a:off x="476250" y="2354818"/>
            <a:ext cx="7629525"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t>Working together to promote Social Care Future’s Work</a:t>
            </a:r>
          </a:p>
          <a:p>
            <a:endParaRPr lang="en-GB" sz="2000" dirty="0"/>
          </a:p>
          <a:p>
            <a:pPr marL="285750" indent="-285750">
              <a:buFont typeface="Arial" panose="020B0604020202020204" pitchFamily="34" charset="0"/>
              <a:buChar char="•"/>
            </a:pPr>
            <a:r>
              <a:rPr lang="en-GB" sz="2000" dirty="0"/>
              <a:t>A different approach to an evidence review: evidence from research and from lived and learned experience</a:t>
            </a:r>
          </a:p>
          <a:p>
            <a:endParaRPr lang="en-GB" sz="2000" dirty="0"/>
          </a:p>
          <a:p>
            <a:pPr marL="285750" indent="-285750">
              <a:buFont typeface="Arial" panose="020B0604020202020204" pitchFamily="34" charset="0"/>
              <a:buChar char="•"/>
            </a:pPr>
            <a:r>
              <a:rPr lang="en-GB" sz="2000" dirty="0"/>
              <a:t>Co-production as an underpinning principle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Building on existing resources (podcasts, publications, films)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sp>
        <p:nvSpPr>
          <p:cNvPr id="13" name="Title 12">
            <a:extLst>
              <a:ext uri="{FF2B5EF4-FFF2-40B4-BE49-F238E27FC236}">
                <a16:creationId xmlns:a16="http://schemas.microsoft.com/office/drawing/2014/main" id="{FADA5FC8-79D4-C166-9AE2-D0E7E8AE0B88}"/>
              </a:ext>
            </a:extLst>
          </p:cNvPr>
          <p:cNvSpPr>
            <a:spLocks noGrp="1"/>
          </p:cNvSpPr>
          <p:nvPr>
            <p:ph type="title"/>
          </p:nvPr>
        </p:nvSpPr>
        <p:spPr/>
        <p:txBody>
          <a:bodyPr/>
          <a:lstStyle/>
          <a:p>
            <a:r>
              <a:rPr lang="en-GB" dirty="0"/>
              <a:t>The beginning of a journey…</a:t>
            </a:r>
          </a:p>
        </p:txBody>
      </p:sp>
      <p:pic>
        <p:nvPicPr>
          <p:cNvPr id="15" name="Picture 14">
            <a:extLst>
              <a:ext uri="{FF2B5EF4-FFF2-40B4-BE49-F238E27FC236}">
                <a16:creationId xmlns:a16="http://schemas.microsoft.com/office/drawing/2014/main" id="{91915D99-9E55-9E71-579B-7CBCFDC22430}"/>
              </a:ext>
            </a:extLst>
          </p:cNvPr>
          <p:cNvPicPr>
            <a:picLocks noChangeAspect="1"/>
          </p:cNvPicPr>
          <p:nvPr/>
        </p:nvPicPr>
        <p:blipFill>
          <a:blip r:embed="rId4"/>
          <a:stretch>
            <a:fillRect/>
          </a:stretch>
        </p:blipFill>
        <p:spPr>
          <a:xfrm>
            <a:off x="9106669" y="3070329"/>
            <a:ext cx="2774537" cy="3684779"/>
          </a:xfrm>
          <a:prstGeom prst="rect">
            <a:avLst/>
          </a:prstGeom>
        </p:spPr>
      </p:pic>
    </p:spTree>
    <p:extLst>
      <p:ext uri="{BB962C8B-B14F-4D97-AF65-F5344CB8AC3E}">
        <p14:creationId xmlns:p14="http://schemas.microsoft.com/office/powerpoint/2010/main" val="6943605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9A6B7D-1348-4BC3-BC46-763A3237C271}"/>
              </a:ext>
            </a:extLst>
          </p:cNvPr>
          <p:cNvSpPr>
            <a:spLocks noGrp="1"/>
          </p:cNvSpPr>
          <p:nvPr>
            <p:ph type="sldNum" sz="quarter" idx="10"/>
          </p:nvPr>
        </p:nvSpPr>
        <p:spPr/>
        <p:txBody>
          <a:bodyPr/>
          <a:lstStyle/>
          <a:p>
            <a:fld id="{B230FB2D-6228-4E21-8EA4-AF43349A18F4}" type="slidenum">
              <a:rPr lang="en-GB" smtClean="0"/>
              <a:pPr/>
              <a:t>3</a:t>
            </a:fld>
            <a:endParaRPr lang="en-GB" dirty="0"/>
          </a:p>
        </p:txBody>
      </p:sp>
      <p:sp>
        <p:nvSpPr>
          <p:cNvPr id="3" name="Title 2">
            <a:extLst>
              <a:ext uri="{FF2B5EF4-FFF2-40B4-BE49-F238E27FC236}">
                <a16:creationId xmlns:a16="http://schemas.microsoft.com/office/drawing/2014/main" id="{24FB458B-72CF-CEAF-84DC-8B1B4FCA9953}"/>
              </a:ext>
            </a:extLst>
          </p:cNvPr>
          <p:cNvSpPr>
            <a:spLocks noGrp="1"/>
          </p:cNvSpPr>
          <p:nvPr>
            <p:ph type="title"/>
          </p:nvPr>
        </p:nvSpPr>
        <p:spPr/>
        <p:txBody>
          <a:bodyPr/>
          <a:lstStyle/>
          <a:p>
            <a:r>
              <a:rPr lang="en-GB" dirty="0"/>
              <a:t>Next steps…</a:t>
            </a:r>
          </a:p>
        </p:txBody>
      </p:sp>
      <p:sp>
        <p:nvSpPr>
          <p:cNvPr id="4" name="Content Placeholder 3">
            <a:extLst>
              <a:ext uri="{FF2B5EF4-FFF2-40B4-BE49-F238E27FC236}">
                <a16:creationId xmlns:a16="http://schemas.microsoft.com/office/drawing/2014/main" id="{0BC3260F-57CD-EEAC-7B60-8C71E0221B06}"/>
              </a:ext>
            </a:extLst>
          </p:cNvPr>
          <p:cNvSpPr>
            <a:spLocks noGrp="1"/>
          </p:cNvSpPr>
          <p:nvPr>
            <p:ph idx="1"/>
          </p:nvPr>
        </p:nvSpPr>
        <p:spPr>
          <a:xfrm>
            <a:off x="328898" y="1973712"/>
            <a:ext cx="9138952" cy="3818022"/>
          </a:xfrm>
        </p:spPr>
        <p:txBody>
          <a:bodyPr/>
          <a:lstStyle/>
          <a:p>
            <a:r>
              <a:rPr lang="en-GB" dirty="0"/>
              <a:t>Development of policy around working together and paying people</a:t>
            </a:r>
          </a:p>
          <a:p>
            <a:r>
              <a:rPr lang="en-GB" dirty="0"/>
              <a:t>Embedding co-production principles across our work</a:t>
            </a:r>
          </a:p>
          <a:p>
            <a:r>
              <a:rPr lang="en-GB" dirty="0"/>
              <a:t>Sharing learning from the Evidence Review across our partner network</a:t>
            </a:r>
          </a:p>
          <a:p>
            <a:r>
              <a:rPr lang="en-GB" dirty="0"/>
              <a:t>Launch event – 15</a:t>
            </a:r>
            <a:r>
              <a:rPr lang="en-GB" baseline="30000" dirty="0"/>
              <a:t>th</a:t>
            </a:r>
            <a:r>
              <a:rPr lang="en-GB" dirty="0"/>
              <a:t> December 2023</a:t>
            </a:r>
          </a:p>
          <a:p>
            <a:r>
              <a:rPr lang="en-GB" dirty="0"/>
              <a:t>National Children and Adult Services Conference workshop</a:t>
            </a:r>
          </a:p>
        </p:txBody>
      </p:sp>
      <p:pic>
        <p:nvPicPr>
          <p:cNvPr id="6" name="Graphic 5" descr="Footprints with solid fill">
            <a:extLst>
              <a:ext uri="{FF2B5EF4-FFF2-40B4-BE49-F238E27FC236}">
                <a16:creationId xmlns:a16="http://schemas.microsoft.com/office/drawing/2014/main" id="{971A512A-21C5-BC8D-07DF-3C01F730F9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7094" y="3286659"/>
            <a:ext cx="2505075" cy="2505075"/>
          </a:xfrm>
          <a:prstGeom prst="rect">
            <a:avLst/>
          </a:prstGeom>
        </p:spPr>
      </p:pic>
    </p:spTree>
    <p:extLst>
      <p:ext uri="{BB962C8B-B14F-4D97-AF65-F5344CB8AC3E}">
        <p14:creationId xmlns:p14="http://schemas.microsoft.com/office/powerpoint/2010/main" val="5927037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C377-A982-92E7-54DB-BFACD8591502}"/>
              </a:ext>
            </a:extLst>
          </p:cNvPr>
          <p:cNvSpPr>
            <a:spLocks noGrp="1"/>
          </p:cNvSpPr>
          <p:nvPr>
            <p:ph type="title"/>
          </p:nvPr>
        </p:nvSpPr>
        <p:spPr/>
        <p:txBody>
          <a:bodyPr/>
          <a:lstStyle/>
          <a:p>
            <a:r>
              <a:rPr lang="en-US" dirty="0"/>
              <a:t>The five Key Changes…</a:t>
            </a:r>
          </a:p>
        </p:txBody>
      </p:sp>
      <p:sp>
        <p:nvSpPr>
          <p:cNvPr id="4" name="Slide Number Placeholder 3">
            <a:extLst>
              <a:ext uri="{FF2B5EF4-FFF2-40B4-BE49-F238E27FC236}">
                <a16:creationId xmlns:a16="http://schemas.microsoft.com/office/drawing/2014/main" id="{0B4806DF-E29C-757E-42E1-529EC3C0F6ED}"/>
              </a:ext>
            </a:extLst>
          </p:cNvPr>
          <p:cNvSpPr>
            <a:spLocks noGrp="1"/>
          </p:cNvSpPr>
          <p:nvPr>
            <p:ph type="sldNum" sz="quarter" idx="10"/>
          </p:nvPr>
        </p:nvSpPr>
        <p:spPr/>
        <p:txBody>
          <a:bodyPr/>
          <a:lstStyle/>
          <a:p>
            <a:fld id="{B230FB2D-6228-4E21-8EA4-AF43349A18F4}" type="slidenum">
              <a:rPr lang="en-GB" smtClean="0"/>
              <a:pPr/>
              <a:t>4</a:t>
            </a:fld>
            <a:endParaRPr lang="en-GB"/>
          </a:p>
        </p:txBody>
      </p:sp>
      <p:pic>
        <p:nvPicPr>
          <p:cNvPr id="5" name="Content Placeholder 4">
            <a:extLst>
              <a:ext uri="{FF2B5EF4-FFF2-40B4-BE49-F238E27FC236}">
                <a16:creationId xmlns:a16="http://schemas.microsoft.com/office/drawing/2014/main" id="{E8A273CF-54D6-236A-6F5C-D7A96478FE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4012" y="2173289"/>
            <a:ext cx="6939529" cy="4111625"/>
          </a:xfrm>
          <a:prstGeom prst="rect">
            <a:avLst/>
          </a:prstGeom>
        </p:spPr>
      </p:pic>
    </p:spTree>
    <p:extLst>
      <p:ext uri="{BB962C8B-B14F-4D97-AF65-F5344CB8AC3E}">
        <p14:creationId xmlns:p14="http://schemas.microsoft.com/office/powerpoint/2010/main" val="1608178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D0769-51DC-6C99-05BD-344BC28C4D68}"/>
              </a:ext>
            </a:extLst>
          </p:cNvPr>
          <p:cNvSpPr>
            <a:spLocks noGrp="1"/>
          </p:cNvSpPr>
          <p:nvPr>
            <p:ph type="title"/>
          </p:nvPr>
        </p:nvSpPr>
        <p:spPr/>
        <p:txBody>
          <a:bodyPr/>
          <a:lstStyle/>
          <a:p>
            <a:r>
              <a:rPr lang="en-US" dirty="0"/>
              <a:t>Structure of the Evidence Review</a:t>
            </a:r>
          </a:p>
        </p:txBody>
      </p:sp>
      <p:sp>
        <p:nvSpPr>
          <p:cNvPr id="3" name="Content Placeholder 2">
            <a:extLst>
              <a:ext uri="{FF2B5EF4-FFF2-40B4-BE49-F238E27FC236}">
                <a16:creationId xmlns:a16="http://schemas.microsoft.com/office/drawing/2014/main" id="{DE93AAAD-359F-2C68-ACFB-39C91ECDF1B7}"/>
              </a:ext>
            </a:extLst>
          </p:cNvPr>
          <p:cNvSpPr>
            <a:spLocks noGrp="1"/>
          </p:cNvSpPr>
          <p:nvPr>
            <p:ph idx="1"/>
          </p:nvPr>
        </p:nvSpPr>
        <p:spPr/>
        <p:txBody>
          <a:bodyPr/>
          <a:lstStyle/>
          <a:p>
            <a:r>
              <a:rPr lang="en-US" b="1" dirty="0"/>
              <a:t>Arranged </a:t>
            </a:r>
            <a:r>
              <a:rPr lang="en-US" dirty="0"/>
              <a:t>according to the Five Key Changes</a:t>
            </a:r>
          </a:p>
          <a:p>
            <a:r>
              <a:rPr lang="en-US" dirty="0"/>
              <a:t>Within this, </a:t>
            </a:r>
            <a:r>
              <a:rPr lang="en-US" b="1" dirty="0"/>
              <a:t>themes emerged</a:t>
            </a:r>
            <a:r>
              <a:rPr lang="en-US" dirty="0"/>
              <a:t> from the groups, which then provide further structure</a:t>
            </a:r>
          </a:p>
          <a:p>
            <a:r>
              <a:rPr lang="en-US" dirty="0"/>
              <a:t>Each </a:t>
            </a:r>
            <a:r>
              <a:rPr lang="en-US" b="1" dirty="0"/>
              <a:t>theme </a:t>
            </a:r>
            <a:r>
              <a:rPr lang="en-US" dirty="0"/>
              <a:t>contains:</a:t>
            </a:r>
          </a:p>
          <a:p>
            <a:pPr lvl="1"/>
            <a:r>
              <a:rPr lang="en-US" dirty="0"/>
              <a:t>1. What this means</a:t>
            </a:r>
          </a:p>
          <a:p>
            <a:pPr lvl="1"/>
            <a:r>
              <a:rPr lang="en-US" dirty="0"/>
              <a:t>2. The research</a:t>
            </a:r>
          </a:p>
          <a:p>
            <a:pPr lvl="1"/>
            <a:r>
              <a:rPr lang="en-US" dirty="0"/>
              <a:t>3. What you can do</a:t>
            </a:r>
          </a:p>
          <a:p>
            <a:pPr lvl="1"/>
            <a:r>
              <a:rPr lang="en-US" dirty="0"/>
              <a:t>4. Further information</a:t>
            </a:r>
          </a:p>
          <a:p>
            <a:r>
              <a:rPr lang="en-US" dirty="0"/>
              <a:t>Also contains direct video, audio, written contributions from co-producers</a:t>
            </a:r>
          </a:p>
          <a:p>
            <a:r>
              <a:rPr lang="en-US" dirty="0"/>
              <a:t>All web-based and interlinked</a:t>
            </a:r>
          </a:p>
          <a:p>
            <a:pPr marL="360362" lvl="1" indent="0">
              <a:buNone/>
            </a:pPr>
            <a:endParaRPr lang="en-US" dirty="0"/>
          </a:p>
          <a:p>
            <a:endParaRPr lang="en-US" dirty="0"/>
          </a:p>
        </p:txBody>
      </p:sp>
      <p:sp>
        <p:nvSpPr>
          <p:cNvPr id="4" name="Slide Number Placeholder 3">
            <a:extLst>
              <a:ext uri="{FF2B5EF4-FFF2-40B4-BE49-F238E27FC236}">
                <a16:creationId xmlns:a16="http://schemas.microsoft.com/office/drawing/2014/main" id="{9FCC6F99-51A7-7F39-4C6F-74F2A484E5CE}"/>
              </a:ext>
            </a:extLst>
          </p:cNvPr>
          <p:cNvSpPr>
            <a:spLocks noGrp="1"/>
          </p:cNvSpPr>
          <p:nvPr>
            <p:ph type="sldNum" sz="quarter" idx="10"/>
          </p:nvPr>
        </p:nvSpPr>
        <p:spPr/>
        <p:txBody>
          <a:bodyPr/>
          <a:lstStyle/>
          <a:p>
            <a:fld id="{B230FB2D-6228-4E21-8EA4-AF43349A18F4}" type="slidenum">
              <a:rPr lang="en-GB" smtClean="0"/>
              <a:pPr/>
              <a:t>5</a:t>
            </a:fld>
            <a:endParaRPr lang="en-GB"/>
          </a:p>
        </p:txBody>
      </p:sp>
    </p:spTree>
    <p:extLst>
      <p:ext uri="{BB962C8B-B14F-4D97-AF65-F5344CB8AC3E}">
        <p14:creationId xmlns:p14="http://schemas.microsoft.com/office/powerpoint/2010/main" val="19261946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CF4D-1A69-604A-6F9A-75A435376BC9}"/>
              </a:ext>
            </a:extLst>
          </p:cNvPr>
          <p:cNvSpPr>
            <a:spLocks noGrp="1"/>
          </p:cNvSpPr>
          <p:nvPr>
            <p:ph type="title"/>
          </p:nvPr>
        </p:nvSpPr>
        <p:spPr/>
        <p:txBody>
          <a:bodyPr/>
          <a:lstStyle/>
          <a:p>
            <a:r>
              <a:rPr lang="en-US" dirty="0"/>
              <a:t>1. What this means</a:t>
            </a:r>
          </a:p>
        </p:txBody>
      </p:sp>
      <p:sp>
        <p:nvSpPr>
          <p:cNvPr id="3" name="Content Placeholder 2">
            <a:extLst>
              <a:ext uri="{FF2B5EF4-FFF2-40B4-BE49-F238E27FC236}">
                <a16:creationId xmlns:a16="http://schemas.microsoft.com/office/drawing/2014/main" id="{31C8E970-5E0B-4E92-FCF3-379CCC07CA95}"/>
              </a:ext>
            </a:extLst>
          </p:cNvPr>
          <p:cNvSpPr>
            <a:spLocks noGrp="1"/>
          </p:cNvSpPr>
          <p:nvPr>
            <p:ph idx="1"/>
          </p:nvPr>
        </p:nvSpPr>
        <p:spPr/>
        <p:txBody>
          <a:bodyPr/>
          <a:lstStyle/>
          <a:p>
            <a:r>
              <a:rPr lang="en-US" dirty="0"/>
              <a:t>Brief text that </a:t>
            </a:r>
            <a:r>
              <a:rPr lang="en-US" b="1" dirty="0"/>
              <a:t>represents </a:t>
            </a:r>
            <a:r>
              <a:rPr lang="en-US" dirty="0"/>
              <a:t>the co-production group’s views on what this means and why it’s important</a:t>
            </a:r>
          </a:p>
          <a:p>
            <a:r>
              <a:rPr lang="en-US" dirty="0"/>
              <a:t>Augmented by video material</a:t>
            </a:r>
          </a:p>
          <a:p>
            <a:r>
              <a:rPr lang="en-US" dirty="0"/>
              <a:t>Direct quotes specifically highlighted</a:t>
            </a:r>
          </a:p>
          <a:p>
            <a:r>
              <a:rPr lang="en-US" dirty="0"/>
              <a:t>Peer review on this section was limited </a:t>
            </a:r>
          </a:p>
        </p:txBody>
      </p:sp>
      <p:sp>
        <p:nvSpPr>
          <p:cNvPr id="5" name="Slide Number Placeholder 4">
            <a:extLst>
              <a:ext uri="{FF2B5EF4-FFF2-40B4-BE49-F238E27FC236}">
                <a16:creationId xmlns:a16="http://schemas.microsoft.com/office/drawing/2014/main" id="{1A6621D9-D2C5-F25D-0057-1D41437E8979}"/>
              </a:ext>
            </a:extLst>
          </p:cNvPr>
          <p:cNvSpPr>
            <a:spLocks noGrp="1"/>
          </p:cNvSpPr>
          <p:nvPr>
            <p:ph type="sldNum" sz="quarter" idx="10"/>
          </p:nvPr>
        </p:nvSpPr>
        <p:spPr/>
        <p:txBody>
          <a:bodyPr/>
          <a:lstStyle/>
          <a:p>
            <a:fld id="{1C5C9FE9-8E8A-4237-A028-0547BDB48ABA}" type="slidenum">
              <a:rPr lang="en-GB" smtClean="0"/>
              <a:pPr/>
              <a:t>6</a:t>
            </a:fld>
            <a:endParaRPr lang="en-GB"/>
          </a:p>
        </p:txBody>
      </p:sp>
      <p:pic>
        <p:nvPicPr>
          <p:cNvPr id="12" name="Picture 11">
            <a:extLst>
              <a:ext uri="{FF2B5EF4-FFF2-40B4-BE49-F238E27FC236}">
                <a16:creationId xmlns:a16="http://schemas.microsoft.com/office/drawing/2014/main" id="{84682B15-0CD7-DD19-705F-8A8419D53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429" y="4676323"/>
            <a:ext cx="5892800" cy="1854200"/>
          </a:xfrm>
          <a:prstGeom prst="rect">
            <a:avLst/>
          </a:prstGeom>
        </p:spPr>
      </p:pic>
    </p:spTree>
    <p:extLst>
      <p:ext uri="{BB962C8B-B14F-4D97-AF65-F5344CB8AC3E}">
        <p14:creationId xmlns:p14="http://schemas.microsoft.com/office/powerpoint/2010/main" val="34038970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3385-BEA0-4409-EC21-1210F7C7679B}"/>
              </a:ext>
            </a:extLst>
          </p:cNvPr>
          <p:cNvSpPr>
            <a:spLocks noGrp="1"/>
          </p:cNvSpPr>
          <p:nvPr>
            <p:ph type="title"/>
          </p:nvPr>
        </p:nvSpPr>
        <p:spPr/>
        <p:txBody>
          <a:bodyPr/>
          <a:lstStyle/>
          <a:p>
            <a:r>
              <a:rPr lang="en-US" dirty="0"/>
              <a:t>What does Leading The Lives We Want To Live mean to you?</a:t>
            </a:r>
          </a:p>
        </p:txBody>
      </p:sp>
      <p:pic>
        <p:nvPicPr>
          <p:cNvPr id="6" name="Content Placeholder 5">
            <a:extLst>
              <a:ext uri="{FF2B5EF4-FFF2-40B4-BE49-F238E27FC236}">
                <a16:creationId xmlns:a16="http://schemas.microsoft.com/office/drawing/2014/main" id="{ED33602C-F641-F5DB-BD44-7E807422601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23850" y="2689690"/>
            <a:ext cx="5399088" cy="2978807"/>
          </a:xfrm>
        </p:spPr>
      </p:pic>
      <p:sp>
        <p:nvSpPr>
          <p:cNvPr id="3" name="Content Placeholder 2">
            <a:extLst>
              <a:ext uri="{FF2B5EF4-FFF2-40B4-BE49-F238E27FC236}">
                <a16:creationId xmlns:a16="http://schemas.microsoft.com/office/drawing/2014/main" id="{C546C998-398A-1421-9967-070CC15C2BE6}"/>
              </a:ext>
            </a:extLst>
          </p:cNvPr>
          <p:cNvSpPr>
            <a:spLocks noGrp="1"/>
          </p:cNvSpPr>
          <p:nvPr>
            <p:ph sz="half" idx="2"/>
          </p:nvPr>
        </p:nvSpPr>
        <p:spPr/>
        <p:txBody>
          <a:bodyPr/>
          <a:lstStyle/>
          <a:p>
            <a:pPr marL="0" indent="0">
              <a:buNone/>
            </a:pPr>
            <a:r>
              <a:rPr lang="en-US" dirty="0"/>
              <a:t>“Having the same opportunities as other people, including other non-disabled people. Being asked about our aspirations and being supported to progress as we would like to… very much I notice that people seem to be stuck in a rut when they have to draw on social care services. So rather than being asked “how would you like to live your life” it is very much narrowed down to “this is what we support you with”.</a:t>
            </a:r>
          </a:p>
        </p:txBody>
      </p:sp>
      <p:sp>
        <p:nvSpPr>
          <p:cNvPr id="4" name="Slide Number Placeholder 3">
            <a:extLst>
              <a:ext uri="{FF2B5EF4-FFF2-40B4-BE49-F238E27FC236}">
                <a16:creationId xmlns:a16="http://schemas.microsoft.com/office/drawing/2014/main" id="{C39EE51D-FD6F-48E3-A97C-D3E5797E886F}"/>
              </a:ext>
            </a:extLst>
          </p:cNvPr>
          <p:cNvSpPr>
            <a:spLocks noGrp="1"/>
          </p:cNvSpPr>
          <p:nvPr>
            <p:ph type="sldNum" sz="quarter" idx="4"/>
          </p:nvPr>
        </p:nvSpPr>
        <p:spPr/>
        <p:txBody>
          <a:bodyPr/>
          <a:lstStyle/>
          <a:p>
            <a:fld id="{B230FB2D-6228-4E21-8EA4-AF43349A18F4}" type="slidenum">
              <a:rPr lang="en-GB" smtClean="0"/>
              <a:pPr/>
              <a:t>7</a:t>
            </a:fld>
            <a:endParaRPr lang="en-GB"/>
          </a:p>
        </p:txBody>
      </p:sp>
    </p:spTree>
    <p:extLst>
      <p:ext uri="{BB962C8B-B14F-4D97-AF65-F5344CB8AC3E}">
        <p14:creationId xmlns:p14="http://schemas.microsoft.com/office/powerpoint/2010/main" val="22384935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7D0D-C937-1EDA-B1FB-A4FCE8014FB6}"/>
              </a:ext>
            </a:extLst>
          </p:cNvPr>
          <p:cNvSpPr>
            <a:spLocks noGrp="1"/>
          </p:cNvSpPr>
          <p:nvPr>
            <p:ph type="title"/>
          </p:nvPr>
        </p:nvSpPr>
        <p:spPr/>
        <p:txBody>
          <a:bodyPr/>
          <a:lstStyle/>
          <a:p>
            <a:r>
              <a:rPr lang="en-US" dirty="0"/>
              <a:t>What does sharing power as equals mean to you?</a:t>
            </a:r>
          </a:p>
        </p:txBody>
      </p:sp>
      <p:pic>
        <p:nvPicPr>
          <p:cNvPr id="6" name="Content Placeholder 5">
            <a:extLst>
              <a:ext uri="{FF2B5EF4-FFF2-40B4-BE49-F238E27FC236}">
                <a16:creationId xmlns:a16="http://schemas.microsoft.com/office/drawing/2014/main" id="{4C1DD271-A5BA-70BC-CBA2-DDE328809CC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23850" y="2658224"/>
            <a:ext cx="5399088" cy="3041739"/>
          </a:xfrm>
        </p:spPr>
      </p:pic>
      <p:sp>
        <p:nvSpPr>
          <p:cNvPr id="3" name="Content Placeholder 2">
            <a:extLst>
              <a:ext uri="{FF2B5EF4-FFF2-40B4-BE49-F238E27FC236}">
                <a16:creationId xmlns:a16="http://schemas.microsoft.com/office/drawing/2014/main" id="{3CACFDC8-FDFA-0BA5-9D11-25BEE6636AFA}"/>
              </a:ext>
            </a:extLst>
          </p:cNvPr>
          <p:cNvSpPr>
            <a:spLocks noGrp="1"/>
          </p:cNvSpPr>
          <p:nvPr>
            <p:ph sz="half" idx="2"/>
          </p:nvPr>
        </p:nvSpPr>
        <p:spPr/>
        <p:txBody>
          <a:bodyPr/>
          <a:lstStyle/>
          <a:p>
            <a:pPr marL="0" indent="0">
              <a:buNone/>
            </a:pPr>
            <a:endParaRPr lang="en-US" dirty="0"/>
          </a:p>
          <a:p>
            <a:pPr marL="0" indent="0">
              <a:buNone/>
            </a:pPr>
            <a:endParaRPr lang="en-US" dirty="0"/>
          </a:p>
          <a:p>
            <a:pPr marL="0" indent="0">
              <a:buNone/>
            </a:pPr>
            <a:r>
              <a:rPr lang="en-US" dirty="0"/>
              <a:t>“Attending any situation where you are considered to be just as important as all other people there. Your voice is heard, listened to, and more importantly, used to make a difference”</a:t>
            </a:r>
          </a:p>
        </p:txBody>
      </p:sp>
      <p:sp>
        <p:nvSpPr>
          <p:cNvPr id="4" name="Slide Number Placeholder 3">
            <a:extLst>
              <a:ext uri="{FF2B5EF4-FFF2-40B4-BE49-F238E27FC236}">
                <a16:creationId xmlns:a16="http://schemas.microsoft.com/office/drawing/2014/main" id="{39FAD0FD-CA5E-DD5A-61F9-07ADEED6FF8B}"/>
              </a:ext>
            </a:extLst>
          </p:cNvPr>
          <p:cNvSpPr>
            <a:spLocks noGrp="1"/>
          </p:cNvSpPr>
          <p:nvPr>
            <p:ph type="sldNum" sz="quarter" idx="4"/>
          </p:nvPr>
        </p:nvSpPr>
        <p:spPr/>
        <p:txBody>
          <a:bodyPr/>
          <a:lstStyle/>
          <a:p>
            <a:fld id="{B230FB2D-6228-4E21-8EA4-AF43349A18F4}" type="slidenum">
              <a:rPr lang="en-GB" smtClean="0"/>
              <a:pPr/>
              <a:t>8</a:t>
            </a:fld>
            <a:endParaRPr lang="en-GB"/>
          </a:p>
        </p:txBody>
      </p:sp>
    </p:spTree>
    <p:extLst>
      <p:ext uri="{BB962C8B-B14F-4D97-AF65-F5344CB8AC3E}">
        <p14:creationId xmlns:p14="http://schemas.microsoft.com/office/powerpoint/2010/main" val="11976335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7D35-077C-6A09-FC96-6CDB441CC95E}"/>
              </a:ext>
            </a:extLst>
          </p:cNvPr>
          <p:cNvSpPr>
            <a:spLocks noGrp="1"/>
          </p:cNvSpPr>
          <p:nvPr>
            <p:ph type="title"/>
          </p:nvPr>
        </p:nvSpPr>
        <p:spPr/>
        <p:txBody>
          <a:bodyPr/>
          <a:lstStyle/>
          <a:p>
            <a:r>
              <a:rPr lang="en-US" dirty="0"/>
              <a:t>2. The research</a:t>
            </a:r>
          </a:p>
        </p:txBody>
      </p:sp>
      <p:sp>
        <p:nvSpPr>
          <p:cNvPr id="3" name="Content Placeholder 2">
            <a:extLst>
              <a:ext uri="{FF2B5EF4-FFF2-40B4-BE49-F238E27FC236}">
                <a16:creationId xmlns:a16="http://schemas.microsoft.com/office/drawing/2014/main" id="{F497197B-9C77-C5A3-F5A5-094C0DD16682}"/>
              </a:ext>
            </a:extLst>
          </p:cNvPr>
          <p:cNvSpPr>
            <a:spLocks noGrp="1"/>
          </p:cNvSpPr>
          <p:nvPr>
            <p:ph idx="1"/>
          </p:nvPr>
        </p:nvSpPr>
        <p:spPr/>
        <p:txBody>
          <a:bodyPr/>
          <a:lstStyle/>
          <a:p>
            <a:r>
              <a:rPr lang="en-US" dirty="0"/>
              <a:t>Lived experience was the starting point rather than the research itself</a:t>
            </a:r>
          </a:p>
          <a:p>
            <a:r>
              <a:rPr lang="en-US" dirty="0"/>
              <a:t>Some research was discussed in our group sessions, whereas others was picked up in the writing up</a:t>
            </a:r>
          </a:p>
          <a:p>
            <a:r>
              <a:rPr lang="en-US" dirty="0"/>
              <a:t>Different to a comprehensive literature review and kept in mind presenting the research in an accessible way</a:t>
            </a:r>
          </a:p>
          <a:p>
            <a:r>
              <a:rPr lang="en-US" dirty="0"/>
              <a:t>Links with all other relevant sections for navigation</a:t>
            </a:r>
          </a:p>
        </p:txBody>
      </p:sp>
      <p:sp>
        <p:nvSpPr>
          <p:cNvPr id="4" name="Slide Number Placeholder 3">
            <a:extLst>
              <a:ext uri="{FF2B5EF4-FFF2-40B4-BE49-F238E27FC236}">
                <a16:creationId xmlns:a16="http://schemas.microsoft.com/office/drawing/2014/main" id="{80901EE4-619A-DE06-6643-EC2E964E4060}"/>
              </a:ext>
            </a:extLst>
          </p:cNvPr>
          <p:cNvSpPr>
            <a:spLocks noGrp="1"/>
          </p:cNvSpPr>
          <p:nvPr>
            <p:ph type="sldNum" sz="quarter" idx="10"/>
          </p:nvPr>
        </p:nvSpPr>
        <p:spPr/>
        <p:txBody>
          <a:bodyPr/>
          <a:lstStyle/>
          <a:p>
            <a:fld id="{B230FB2D-6228-4E21-8EA4-AF43349A18F4}" type="slidenum">
              <a:rPr lang="en-GB" smtClean="0"/>
              <a:pPr/>
              <a:t>9</a:t>
            </a:fld>
            <a:endParaRPr lang="en-GB"/>
          </a:p>
        </p:txBody>
      </p:sp>
    </p:spTree>
    <p:extLst>
      <p:ext uri="{BB962C8B-B14F-4D97-AF65-F5344CB8AC3E}">
        <p14:creationId xmlns:p14="http://schemas.microsoft.com/office/powerpoint/2010/main" val="1617090970"/>
      </p:ext>
    </p:extLst>
  </p:cSld>
  <p:clrMapOvr>
    <a:masterClrMapping/>
  </p:clrMapOvr>
  <p:transition/>
</p:sld>
</file>

<file path=ppt/theme/theme1.xml><?xml version="1.0" encoding="utf-8"?>
<a:theme xmlns:a="http://schemas.openxmlformats.org/drawingml/2006/main" name="1_RiP Powerpoint">
  <a:themeElements>
    <a:clrScheme name="RiP Palette">
      <a:dk1>
        <a:srgbClr val="000000"/>
      </a:dk1>
      <a:lt1>
        <a:srgbClr val="FFFFFF"/>
      </a:lt1>
      <a:dk2>
        <a:srgbClr val="000000"/>
      </a:dk2>
      <a:lt2>
        <a:srgbClr val="E64135"/>
      </a:lt2>
      <a:accent1>
        <a:srgbClr val="E64135"/>
      </a:accent1>
      <a:accent2>
        <a:srgbClr val="7B0035"/>
      </a:accent2>
      <a:accent3>
        <a:srgbClr val="AD0051"/>
      </a:accent3>
      <a:accent4>
        <a:srgbClr val="E95E27"/>
      </a:accent4>
      <a:accent5>
        <a:srgbClr val="F8AE00"/>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C683A9A15E5148ACD91032E68F09F8" ma:contentTypeVersion="14" ma:contentTypeDescription="Create a new document." ma:contentTypeScope="" ma:versionID="89255b7d5c7bb9bc0cc433029a8e1c9f">
  <xsd:schema xmlns:xsd="http://www.w3.org/2001/XMLSchema" xmlns:xs="http://www.w3.org/2001/XMLSchema" xmlns:p="http://schemas.microsoft.com/office/2006/metadata/properties" xmlns:ns3="496e1158-abe6-4adb-84a6-25426aaff009" xmlns:ns4="ca4b44cc-31b4-4bd5-accc-7e93bc185afd" targetNamespace="http://schemas.microsoft.com/office/2006/metadata/properties" ma:root="true" ma:fieldsID="7eb7f364c8a3f3fd47f5af41b52e9625" ns3:_="" ns4:_="">
    <xsd:import namespace="496e1158-abe6-4adb-84a6-25426aaff009"/>
    <xsd:import namespace="ca4b44cc-31b4-4bd5-accc-7e93bc185af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4:SharedWithUsers" minOccurs="0"/>
                <xsd:element ref="ns4:SharedWithDetails" minOccurs="0"/>
                <xsd:element ref="ns4:SharingHintHash"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e1158-abe6-4adb-84a6-25426aaff0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_activity" ma:index="16" nillable="true" ma:displayName="_activity" ma:hidden="true" ma:internalName="_activity">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4b44cc-31b4-4bd5-accc-7e93bc185a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96e1158-abe6-4adb-84a6-25426aaff009" xsi:nil="true"/>
  </documentManagement>
</p:properties>
</file>

<file path=customXml/itemProps1.xml><?xml version="1.0" encoding="utf-8"?>
<ds:datastoreItem xmlns:ds="http://schemas.openxmlformats.org/officeDocument/2006/customXml" ds:itemID="{9CAD905B-1C94-422F-AEA7-F2B3573C6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e1158-abe6-4adb-84a6-25426aaff009"/>
    <ds:schemaRef ds:uri="ca4b44cc-31b4-4bd5-accc-7e93bc185a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4576A0-A232-447E-8F52-4BF1AC995CDD}">
  <ds:schemaRefs>
    <ds:schemaRef ds:uri="http://schemas.microsoft.com/sharepoint/v3/contenttype/forms"/>
  </ds:schemaRefs>
</ds:datastoreItem>
</file>

<file path=customXml/itemProps3.xml><?xml version="1.0" encoding="utf-8"?>
<ds:datastoreItem xmlns:ds="http://schemas.openxmlformats.org/officeDocument/2006/customXml" ds:itemID="{2EF33C4E-7210-455A-A40D-FDFC9768B010}">
  <ds:schemaRefs>
    <ds:schemaRef ds:uri="http://purl.org/dc/dcmitype/"/>
    <ds:schemaRef ds:uri="http://schemas.microsoft.com/office/infopath/2007/PartnerControls"/>
    <ds:schemaRef ds:uri="http://purl.org/dc/elements/1.1/"/>
    <ds:schemaRef ds:uri="http://schemas.microsoft.com/office/2006/documentManagement/types"/>
    <ds:schemaRef ds:uri="496e1158-abe6-4adb-84a6-25426aaff009"/>
    <ds:schemaRef ds:uri="http://www.w3.org/XML/1998/namespace"/>
    <ds:schemaRef ds:uri="http://schemas.microsoft.com/office/2006/metadata/properties"/>
    <ds:schemaRef ds:uri="http://purl.org/dc/terms/"/>
    <ds:schemaRef ds:uri="http://schemas.openxmlformats.org/package/2006/metadata/core-properties"/>
    <ds:schemaRef ds:uri="ca4b44cc-31b4-4bd5-accc-7e93bc185afd"/>
  </ds:schemaRefs>
</ds:datastoreItem>
</file>

<file path=docProps/app.xml><?xml version="1.0" encoding="utf-8"?>
<Properties xmlns="http://schemas.openxmlformats.org/officeDocument/2006/extended-properties" xmlns:vt="http://schemas.openxmlformats.org/officeDocument/2006/docPropsVTypes">
  <TotalTime>196</TotalTime>
  <Words>767</Words>
  <Application>Microsoft Office PowerPoint</Application>
  <PresentationFormat>Widescreen</PresentationFormat>
  <Paragraphs>107</Paragraphs>
  <Slides>14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InfoTextPro-Medium</vt:lpstr>
      <vt:lpstr>Lotabold</vt:lpstr>
      <vt:lpstr>Lotaregular</vt:lpstr>
      <vt:lpstr>Verdana</vt:lpstr>
      <vt:lpstr>Wingdings</vt:lpstr>
      <vt:lpstr>Wingdings 2</vt:lpstr>
      <vt:lpstr>1_RiP Powerpoint</vt:lpstr>
      <vt:lpstr>Research in Practice</vt:lpstr>
      <vt:lpstr>The beginning of a journey…</vt:lpstr>
      <vt:lpstr>Next steps…</vt:lpstr>
      <vt:lpstr>The five Key Changes…</vt:lpstr>
      <vt:lpstr>Structure of the Evidence Review</vt:lpstr>
      <vt:lpstr>1. What this means</vt:lpstr>
      <vt:lpstr>What does Leading The Lives We Want To Live mean to you?</vt:lpstr>
      <vt:lpstr>What does sharing power as equals mean to you?</vt:lpstr>
      <vt:lpstr>2. The research</vt:lpstr>
      <vt:lpstr>3. What you can do</vt:lpstr>
      <vt:lpstr>4. Further information</vt:lpstr>
      <vt:lpstr>How we did it</vt:lpstr>
      <vt:lpstr>Reflections on the process: from me</vt:lpstr>
      <vt:lpstr>What we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in Practice</dc:title>
  <dc:creator>Jess McEwen</dc:creator>
  <cp:lastModifiedBy>Martin Routledge</cp:lastModifiedBy>
  <cp:revision>2</cp:revision>
  <dcterms:created xsi:type="dcterms:W3CDTF">2023-10-16T08:17:56Z</dcterms:created>
  <dcterms:modified xsi:type="dcterms:W3CDTF">2023-11-16T12:50:59Z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0x0101008EC683A9A15E5148ACD91032E68F09F8</vt:lpwstr>
  </property>
</Properties>
</file>