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media/image4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77" r:id="rId2"/>
    <p:sldId id="402" r:id="rId3"/>
    <p:sldId id="316" r:id="rId4"/>
    <p:sldId id="317" r:id="rId5"/>
    <p:sldId id="675" r:id="rId6"/>
    <p:sldId id="676" r:id="rId7"/>
    <p:sldId id="603" r:id="rId8"/>
    <p:sldId id="601" r:id="rId9"/>
    <p:sldId id="270" r:id="rId10"/>
    <p:sldId id="590" r:id="rId11"/>
    <p:sldId id="583" r:id="rId12"/>
    <p:sldId id="585" r:id="rId13"/>
    <p:sldId id="584" r:id="rId14"/>
    <p:sldId id="293" r:id="rId15"/>
    <p:sldId id="593" r:id="rId16"/>
    <p:sldId id="591" r:id="rId17"/>
    <p:sldId id="683" r:id="rId18"/>
    <p:sldId id="682" r:id="rId19"/>
    <p:sldId id="685" r:id="rId20"/>
    <p:sldId id="6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Lazzarotti" initials="NL" lastIdx="1" clrIdx="0">
    <p:extLst>
      <p:ext uri="{19B8F6BF-5375-455C-9EA6-DF929625EA0E}">
        <p15:presenceInfo xmlns:p15="http://schemas.microsoft.com/office/powerpoint/2012/main" userId="S::Nadine.Lazzarotti@hertfordshire.gov.uk::1b6be9cf-e5ba-4b87-a7bf-2d9d01d815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9" autoAdjust="0"/>
    <p:restoredTop sz="93792" autoAdjust="0"/>
  </p:normalViewPr>
  <p:slideViewPr>
    <p:cSldViewPr snapToGrid="0">
      <p:cViewPr varScale="1">
        <p:scale>
          <a:sx n="78" d="100"/>
          <a:sy n="78" d="100"/>
        </p:scale>
        <p:origin x="160"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76B2E-218D-4BBC-A960-AF74EEF156E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73BDFC18-7A47-43D8-BF6E-C8EE77C1A1AA}">
      <dgm:prSet/>
      <dgm:spPr/>
      <dgm:t>
        <a:bodyPr/>
        <a:lstStyle/>
        <a:p>
          <a:pPr>
            <a:lnSpc>
              <a:spcPct val="100000"/>
            </a:lnSpc>
            <a:defRPr cap="all"/>
          </a:pPr>
          <a:r>
            <a:rPr lang="en-US" dirty="0"/>
            <a:t>Six sites-</a:t>
          </a:r>
        </a:p>
        <a:p>
          <a:pPr>
            <a:lnSpc>
              <a:spcPct val="100000"/>
            </a:lnSpc>
            <a:defRPr cap="all"/>
          </a:pPr>
          <a:r>
            <a:rPr lang="en-US" dirty="0"/>
            <a:t>Milton Keynes </a:t>
          </a:r>
          <a:br>
            <a:rPr lang="en-US" dirty="0"/>
          </a:br>
          <a:r>
            <a:rPr lang="en-US" dirty="0"/>
            <a:t>Suffolk</a:t>
          </a:r>
          <a:br>
            <a:rPr lang="en-US" dirty="0"/>
          </a:br>
          <a:r>
            <a:rPr lang="en-US" dirty="0"/>
            <a:t>Essex</a:t>
          </a:r>
          <a:br>
            <a:rPr lang="en-US" dirty="0"/>
          </a:br>
          <a:r>
            <a:rPr lang="en-US" dirty="0"/>
            <a:t>Hertfordshire</a:t>
          </a:r>
          <a:br>
            <a:rPr lang="en-US" dirty="0"/>
          </a:br>
          <a:r>
            <a:rPr lang="en-US" dirty="0"/>
            <a:t>Central Bedfordshire</a:t>
          </a:r>
          <a:br>
            <a:rPr lang="en-US" dirty="0"/>
          </a:br>
          <a:r>
            <a:rPr lang="en-US" dirty="0" err="1"/>
            <a:t>Southend</a:t>
          </a:r>
          <a:endParaRPr lang="en-US" dirty="0"/>
        </a:p>
        <a:p>
          <a:pPr>
            <a:lnSpc>
              <a:spcPct val="100000"/>
            </a:lnSpc>
            <a:defRPr cap="all"/>
          </a:pPr>
          <a:endParaRPr lang="en-US" dirty="0"/>
        </a:p>
        <a:p>
          <a:pPr>
            <a:lnSpc>
              <a:spcPct val="100000"/>
            </a:lnSpc>
            <a:defRPr cap="all"/>
          </a:pPr>
          <a:r>
            <a:rPr lang="en-US" i="1" dirty="0"/>
            <a:t>(Cambridgeshire)</a:t>
          </a:r>
        </a:p>
      </dgm:t>
    </dgm:pt>
    <dgm:pt modelId="{25C2A604-A2B0-43AF-A8B3-9058D8BAB751}" type="parTrans" cxnId="{4D4F69F3-79CA-4094-8C9B-100A8022019B}">
      <dgm:prSet/>
      <dgm:spPr/>
      <dgm:t>
        <a:bodyPr/>
        <a:lstStyle/>
        <a:p>
          <a:endParaRPr lang="en-US"/>
        </a:p>
      </dgm:t>
    </dgm:pt>
    <dgm:pt modelId="{DB0D3693-D684-424F-A43C-CAE2FD5A5041}" type="sibTrans" cxnId="{4D4F69F3-79CA-4094-8C9B-100A8022019B}">
      <dgm:prSet/>
      <dgm:spPr/>
      <dgm:t>
        <a:bodyPr/>
        <a:lstStyle/>
        <a:p>
          <a:endParaRPr lang="en-US"/>
        </a:p>
      </dgm:t>
    </dgm:pt>
    <dgm:pt modelId="{574AB88A-F86F-4CC9-AC4B-B63B5A07CC15}">
      <dgm:prSet/>
      <dgm:spPr/>
      <dgm:t>
        <a:bodyPr/>
        <a:lstStyle/>
        <a:p>
          <a:pPr>
            <a:lnSpc>
              <a:spcPct val="100000"/>
            </a:lnSpc>
            <a:defRPr cap="all"/>
          </a:pPr>
          <a:r>
            <a:rPr lang="en-US" dirty="0"/>
            <a:t>open learning environment </a:t>
          </a:r>
        </a:p>
      </dgm:t>
    </dgm:pt>
    <dgm:pt modelId="{E9D5C2DE-5C7E-41E0-B8A5-53B6082260FB}" type="parTrans" cxnId="{18E40C34-B68B-4F4F-B323-B85785F10CC3}">
      <dgm:prSet/>
      <dgm:spPr/>
      <dgm:t>
        <a:bodyPr/>
        <a:lstStyle/>
        <a:p>
          <a:endParaRPr lang="en-US"/>
        </a:p>
      </dgm:t>
    </dgm:pt>
    <dgm:pt modelId="{A08603C3-8818-4506-B1A6-72521A034E79}" type="sibTrans" cxnId="{18E40C34-B68B-4F4F-B323-B85785F10CC3}">
      <dgm:prSet/>
      <dgm:spPr/>
      <dgm:t>
        <a:bodyPr/>
        <a:lstStyle/>
        <a:p>
          <a:endParaRPr lang="en-US"/>
        </a:p>
      </dgm:t>
    </dgm:pt>
    <dgm:pt modelId="{ADBA9601-B0D6-419F-A7A7-D5A8C87F848A}">
      <dgm:prSet/>
      <dgm:spPr/>
      <dgm:t>
        <a:bodyPr/>
        <a:lstStyle/>
        <a:p>
          <a:pPr>
            <a:lnSpc>
              <a:spcPct val="100000"/>
            </a:lnSpc>
            <a:defRPr cap="all"/>
          </a:pPr>
          <a:r>
            <a:rPr lang="en-US" dirty="0"/>
            <a:t>Webinars</a:t>
          </a:r>
        </a:p>
        <a:p>
          <a:pPr>
            <a:lnSpc>
              <a:spcPct val="100000"/>
            </a:lnSpc>
            <a:defRPr cap="all"/>
          </a:pPr>
          <a:r>
            <a:rPr lang="en-US" dirty="0"/>
            <a:t>Anti poverty strategy</a:t>
          </a:r>
        </a:p>
        <a:p>
          <a:pPr>
            <a:lnSpc>
              <a:spcPct val="100000"/>
            </a:lnSpc>
            <a:defRPr cap="all"/>
          </a:pPr>
          <a:r>
            <a:rPr lang="en-US" dirty="0"/>
            <a:t>SENSORY SERVICES REVIEW</a:t>
          </a:r>
        </a:p>
        <a:p>
          <a:pPr>
            <a:lnSpc>
              <a:spcPct val="100000"/>
            </a:lnSpc>
            <a:defRPr cap="all"/>
          </a:pPr>
          <a:r>
            <a:rPr lang="en-US" dirty="0"/>
            <a:t>ALL AGE AUTISM STRATEGY</a:t>
          </a:r>
        </a:p>
        <a:p>
          <a:pPr>
            <a:lnSpc>
              <a:spcPct val="100000"/>
            </a:lnSpc>
            <a:defRPr cap="all"/>
          </a:pPr>
          <a:r>
            <a:rPr lang="en-US" dirty="0"/>
            <a:t>GATEWAY TO SERVICES</a:t>
          </a:r>
        </a:p>
        <a:p>
          <a:pPr>
            <a:lnSpc>
              <a:spcPct val="100000"/>
            </a:lnSpc>
            <a:defRPr cap="all"/>
          </a:pPr>
          <a:r>
            <a:rPr lang="en-US" dirty="0"/>
            <a:t>POST WORKSHOP FOLLOW UP</a:t>
          </a:r>
        </a:p>
        <a:p>
          <a:pPr>
            <a:lnSpc>
              <a:spcPct val="100000"/>
            </a:lnSpc>
            <a:defRPr cap="all"/>
          </a:pPr>
          <a:r>
            <a:rPr lang="en-US" dirty="0"/>
            <a:t>DEALING WITH DIFFICULT DYNAMICS</a:t>
          </a:r>
        </a:p>
        <a:p>
          <a:pPr>
            <a:lnSpc>
              <a:spcPct val="100000"/>
            </a:lnSpc>
            <a:defRPr cap="all"/>
          </a:pPr>
          <a:endParaRPr lang="en-US" dirty="0"/>
        </a:p>
      </dgm:t>
    </dgm:pt>
    <dgm:pt modelId="{F6AFC87A-D500-43E8-A304-36C686CE6975}" type="parTrans" cxnId="{B52D3BCB-4C80-44FB-9030-147A3B551484}">
      <dgm:prSet/>
      <dgm:spPr/>
      <dgm:t>
        <a:bodyPr/>
        <a:lstStyle/>
        <a:p>
          <a:endParaRPr lang="en-US"/>
        </a:p>
      </dgm:t>
    </dgm:pt>
    <dgm:pt modelId="{F0288BEE-BB6A-43E1-92E3-2639FC701A3D}" type="sibTrans" cxnId="{B52D3BCB-4C80-44FB-9030-147A3B551484}">
      <dgm:prSet/>
      <dgm:spPr/>
      <dgm:t>
        <a:bodyPr/>
        <a:lstStyle/>
        <a:p>
          <a:endParaRPr lang="en-US"/>
        </a:p>
      </dgm:t>
    </dgm:pt>
    <dgm:pt modelId="{B071BAC0-91DD-41BB-859F-248A5C6A1A9A}">
      <dgm:prSet/>
      <dgm:spPr/>
      <dgm:t>
        <a:bodyPr/>
        <a:lstStyle/>
        <a:p>
          <a:pPr>
            <a:lnSpc>
              <a:spcPct val="100000"/>
            </a:lnSpc>
            <a:defRPr cap="all"/>
          </a:pPr>
          <a:r>
            <a:rPr lang="en-US" dirty="0"/>
            <a:t>Online resource pack </a:t>
          </a:r>
        </a:p>
      </dgm:t>
    </dgm:pt>
    <dgm:pt modelId="{518CC267-306D-45A7-A9C4-A1C0DFCCE332}" type="parTrans" cxnId="{3AA9D2F6-5B83-4353-BFC3-15DCB0578ACA}">
      <dgm:prSet/>
      <dgm:spPr/>
      <dgm:t>
        <a:bodyPr/>
        <a:lstStyle/>
        <a:p>
          <a:endParaRPr lang="en-US"/>
        </a:p>
      </dgm:t>
    </dgm:pt>
    <dgm:pt modelId="{E41D5AD8-395A-40C4-A4E3-6EFDA2E3F04B}" type="sibTrans" cxnId="{3AA9D2F6-5B83-4353-BFC3-15DCB0578ACA}">
      <dgm:prSet/>
      <dgm:spPr/>
      <dgm:t>
        <a:bodyPr/>
        <a:lstStyle/>
        <a:p>
          <a:endParaRPr lang="en-US"/>
        </a:p>
      </dgm:t>
    </dgm:pt>
    <dgm:pt modelId="{4D8C8F26-0C4E-4BB7-9F52-D6F973D1F231}">
      <dgm:prSet/>
      <dgm:spPr/>
      <dgm:t>
        <a:bodyPr/>
        <a:lstStyle/>
        <a:p>
          <a:pPr>
            <a:lnSpc>
              <a:spcPct val="100000"/>
            </a:lnSpc>
            <a:defRPr cap="all"/>
          </a:pPr>
          <a:r>
            <a:rPr lang="en-US" dirty="0"/>
            <a:t>Community of practice</a:t>
          </a:r>
        </a:p>
        <a:p>
          <a:pPr>
            <a:lnSpc>
              <a:spcPct val="100000"/>
            </a:lnSpc>
            <a:defRPr cap="all"/>
          </a:pPr>
          <a:endParaRPr lang="en-US" dirty="0"/>
        </a:p>
      </dgm:t>
    </dgm:pt>
    <dgm:pt modelId="{CD93C972-4110-4589-A84C-4233D28CDDB7}" type="parTrans" cxnId="{6EE2E385-52D0-4AA4-99A8-D3C111879087}">
      <dgm:prSet/>
      <dgm:spPr/>
      <dgm:t>
        <a:bodyPr/>
        <a:lstStyle/>
        <a:p>
          <a:endParaRPr lang="en-US"/>
        </a:p>
      </dgm:t>
    </dgm:pt>
    <dgm:pt modelId="{1E18A058-965E-4E78-B814-23FB68D67C1E}" type="sibTrans" cxnId="{6EE2E385-52D0-4AA4-99A8-D3C111879087}">
      <dgm:prSet/>
      <dgm:spPr/>
      <dgm:t>
        <a:bodyPr/>
        <a:lstStyle/>
        <a:p>
          <a:endParaRPr lang="en-US"/>
        </a:p>
      </dgm:t>
    </dgm:pt>
    <dgm:pt modelId="{B48C01D6-1B37-495C-BE2C-70E2FBB5388C}" type="pres">
      <dgm:prSet presAssocID="{92176B2E-218D-4BBC-A960-AF74EEF156EE}" presName="root" presStyleCnt="0">
        <dgm:presLayoutVars>
          <dgm:dir/>
          <dgm:resizeHandles val="exact"/>
        </dgm:presLayoutVars>
      </dgm:prSet>
      <dgm:spPr/>
    </dgm:pt>
    <dgm:pt modelId="{6FF0A80B-5AC3-45E9-B965-73EC0F9895A4}" type="pres">
      <dgm:prSet presAssocID="{73BDFC18-7A47-43D8-BF6E-C8EE77C1A1AA}" presName="compNode" presStyleCnt="0"/>
      <dgm:spPr/>
    </dgm:pt>
    <dgm:pt modelId="{330C47F6-CFE4-417A-B9D4-0240962C6C93}" type="pres">
      <dgm:prSet presAssocID="{73BDFC18-7A47-43D8-BF6E-C8EE77C1A1AA}" presName="iconBgRect" presStyleLbl="bgShp" presStyleIdx="0" presStyleCnt="5" custLinFactNeighborX="-3544" custLinFactNeighborY="13930"/>
      <dgm:spPr/>
    </dgm:pt>
    <dgm:pt modelId="{8F5610E6-047B-4C7E-B0AB-CBFC1D31DFA6}" type="pres">
      <dgm:prSet presAssocID="{73BDFC18-7A47-43D8-BF6E-C8EE77C1A1AA}" presName="iconRect" presStyleLbl="node1" presStyleIdx="0" presStyleCnt="5" custLinFactNeighborX="-6176" custLinFactNeighborY="242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zzle Pieces"/>
        </a:ext>
      </dgm:extLst>
    </dgm:pt>
    <dgm:pt modelId="{FEAC25E0-F8C4-4077-800D-32CAB955A9E4}" type="pres">
      <dgm:prSet presAssocID="{73BDFC18-7A47-43D8-BF6E-C8EE77C1A1AA}" presName="spaceRect" presStyleCnt="0"/>
      <dgm:spPr/>
    </dgm:pt>
    <dgm:pt modelId="{2E9D857F-2C12-43E9-8BA2-24A886718EAD}" type="pres">
      <dgm:prSet presAssocID="{73BDFC18-7A47-43D8-BF6E-C8EE77C1A1AA}" presName="textRect" presStyleLbl="revTx" presStyleIdx="0" presStyleCnt="5" custScaleX="112599" custScaleY="129233" custLinFactNeighborX="-801" custLinFactNeighborY="43912">
        <dgm:presLayoutVars>
          <dgm:chMax val="1"/>
          <dgm:chPref val="1"/>
        </dgm:presLayoutVars>
      </dgm:prSet>
      <dgm:spPr/>
    </dgm:pt>
    <dgm:pt modelId="{C64DCB97-BC83-40AB-A994-68EDAE7C8AF3}" type="pres">
      <dgm:prSet presAssocID="{DB0D3693-D684-424F-A43C-CAE2FD5A5041}" presName="sibTrans" presStyleCnt="0"/>
      <dgm:spPr/>
    </dgm:pt>
    <dgm:pt modelId="{EE66FA6A-1366-49BC-9F9D-E1F9A51974A5}" type="pres">
      <dgm:prSet presAssocID="{574AB88A-F86F-4CC9-AC4B-B63B5A07CC15}" presName="compNode" presStyleCnt="0"/>
      <dgm:spPr/>
    </dgm:pt>
    <dgm:pt modelId="{67191E76-F5D1-443C-997D-0E94712C2D0A}" type="pres">
      <dgm:prSet presAssocID="{574AB88A-F86F-4CC9-AC4B-B63B5A07CC15}" presName="iconBgRect" presStyleLbl="bgShp" presStyleIdx="1" presStyleCnt="5"/>
      <dgm:spPr/>
    </dgm:pt>
    <dgm:pt modelId="{AE5F0F53-CE4C-40C2-85E9-CC0654934E87}" type="pres">
      <dgm:prSet presAssocID="{574AB88A-F86F-4CC9-AC4B-B63B5A07CC1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4A54C2F-FBDF-4D54-B244-7F43F88AA2E1}" type="pres">
      <dgm:prSet presAssocID="{574AB88A-F86F-4CC9-AC4B-B63B5A07CC15}" presName="spaceRect" presStyleCnt="0"/>
      <dgm:spPr/>
    </dgm:pt>
    <dgm:pt modelId="{C3E1AC6A-F287-49A8-A893-B63AAD2B6677}" type="pres">
      <dgm:prSet presAssocID="{574AB88A-F86F-4CC9-AC4B-B63B5A07CC15}" presName="textRect" presStyleLbl="revTx" presStyleIdx="1" presStyleCnt="5">
        <dgm:presLayoutVars>
          <dgm:chMax val="1"/>
          <dgm:chPref val="1"/>
        </dgm:presLayoutVars>
      </dgm:prSet>
      <dgm:spPr/>
    </dgm:pt>
    <dgm:pt modelId="{26E7F731-6BD6-4C3B-994F-ABAFB826D310}" type="pres">
      <dgm:prSet presAssocID="{A08603C3-8818-4506-B1A6-72521A034E79}" presName="sibTrans" presStyleCnt="0"/>
      <dgm:spPr/>
    </dgm:pt>
    <dgm:pt modelId="{30F016BF-E23A-48E3-A31F-915FBD6A0494}" type="pres">
      <dgm:prSet presAssocID="{ADBA9601-B0D6-419F-A7A7-D5A8C87F848A}" presName="compNode" presStyleCnt="0"/>
      <dgm:spPr/>
    </dgm:pt>
    <dgm:pt modelId="{68DED014-8F3B-4AB0-8B70-26A137E2953A}" type="pres">
      <dgm:prSet presAssocID="{ADBA9601-B0D6-419F-A7A7-D5A8C87F848A}" presName="iconBgRect" presStyleLbl="bgShp" presStyleIdx="2" presStyleCnt="5"/>
      <dgm:spPr/>
    </dgm:pt>
    <dgm:pt modelId="{97AE65E7-E9DD-4967-95CF-CEC983139336}" type="pres">
      <dgm:prSet presAssocID="{ADBA9601-B0D6-419F-A7A7-D5A8C87F84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94EC647B-DBCD-4874-9742-1954710E0923}" type="pres">
      <dgm:prSet presAssocID="{ADBA9601-B0D6-419F-A7A7-D5A8C87F848A}" presName="spaceRect" presStyleCnt="0"/>
      <dgm:spPr/>
    </dgm:pt>
    <dgm:pt modelId="{C0C7BC80-200E-481A-A04C-6632B916971C}" type="pres">
      <dgm:prSet presAssocID="{ADBA9601-B0D6-419F-A7A7-D5A8C87F848A}" presName="textRect" presStyleLbl="revTx" presStyleIdx="2" presStyleCnt="5">
        <dgm:presLayoutVars>
          <dgm:chMax val="1"/>
          <dgm:chPref val="1"/>
        </dgm:presLayoutVars>
      </dgm:prSet>
      <dgm:spPr/>
    </dgm:pt>
    <dgm:pt modelId="{796BB072-5437-4E37-B6E9-858589B7E3B0}" type="pres">
      <dgm:prSet presAssocID="{F0288BEE-BB6A-43E1-92E3-2639FC701A3D}" presName="sibTrans" presStyleCnt="0"/>
      <dgm:spPr/>
    </dgm:pt>
    <dgm:pt modelId="{53275D95-BF44-4848-8F32-3320ACA4F34C}" type="pres">
      <dgm:prSet presAssocID="{B071BAC0-91DD-41BB-859F-248A5C6A1A9A}" presName="compNode" presStyleCnt="0"/>
      <dgm:spPr/>
    </dgm:pt>
    <dgm:pt modelId="{CF128F76-DD0C-40A0-BC0D-5706FC01BC94}" type="pres">
      <dgm:prSet presAssocID="{B071BAC0-91DD-41BB-859F-248A5C6A1A9A}" presName="iconBgRect" presStyleLbl="bgShp" presStyleIdx="3" presStyleCnt="5"/>
      <dgm:spPr/>
    </dgm:pt>
    <dgm:pt modelId="{BD2B33C5-35E2-4D87-B2E1-1A5999A1ACB5}" type="pres">
      <dgm:prSet presAssocID="{B071BAC0-91DD-41BB-859F-248A5C6A1A9A}"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mote learning language with solid fill"/>
        </a:ext>
      </dgm:extLst>
    </dgm:pt>
    <dgm:pt modelId="{83D8821B-313E-4615-912D-6A4621B578F0}" type="pres">
      <dgm:prSet presAssocID="{B071BAC0-91DD-41BB-859F-248A5C6A1A9A}" presName="spaceRect" presStyleCnt="0"/>
      <dgm:spPr/>
    </dgm:pt>
    <dgm:pt modelId="{319D28E3-12E7-415F-82FF-074093E8DBDB}" type="pres">
      <dgm:prSet presAssocID="{B071BAC0-91DD-41BB-859F-248A5C6A1A9A}" presName="textRect" presStyleLbl="revTx" presStyleIdx="3" presStyleCnt="5">
        <dgm:presLayoutVars>
          <dgm:chMax val="1"/>
          <dgm:chPref val="1"/>
        </dgm:presLayoutVars>
      </dgm:prSet>
      <dgm:spPr/>
    </dgm:pt>
    <dgm:pt modelId="{94116F66-AACD-44AE-9C71-65260BF0D221}" type="pres">
      <dgm:prSet presAssocID="{E41D5AD8-395A-40C4-A4E3-6EFDA2E3F04B}" presName="sibTrans" presStyleCnt="0"/>
      <dgm:spPr/>
    </dgm:pt>
    <dgm:pt modelId="{CB89D93E-2909-475A-B9AB-6B152F00BF00}" type="pres">
      <dgm:prSet presAssocID="{4D8C8F26-0C4E-4BB7-9F52-D6F973D1F231}" presName="compNode" presStyleCnt="0"/>
      <dgm:spPr/>
    </dgm:pt>
    <dgm:pt modelId="{41595C92-815E-4708-81A6-8309C8D51E74}" type="pres">
      <dgm:prSet presAssocID="{4D8C8F26-0C4E-4BB7-9F52-D6F973D1F231}" presName="iconBgRect" presStyleLbl="bgShp" presStyleIdx="4" presStyleCnt="5"/>
      <dgm:spPr/>
    </dgm:pt>
    <dgm:pt modelId="{616CEDA8-D904-4EDD-A752-E1F0CBAA3D39}" type="pres">
      <dgm:prSet presAssocID="{4D8C8F26-0C4E-4BB7-9F52-D6F973D1F23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FAA9CF2E-CD17-482D-A5A8-8E2FE9FE77DC}" type="pres">
      <dgm:prSet presAssocID="{4D8C8F26-0C4E-4BB7-9F52-D6F973D1F231}" presName="spaceRect" presStyleCnt="0"/>
      <dgm:spPr/>
    </dgm:pt>
    <dgm:pt modelId="{8835F240-EDC6-4E1C-B09B-53119924B23A}" type="pres">
      <dgm:prSet presAssocID="{4D8C8F26-0C4E-4BB7-9F52-D6F973D1F231}" presName="textRect" presStyleLbl="revTx" presStyleIdx="4" presStyleCnt="5">
        <dgm:presLayoutVars>
          <dgm:chMax val="1"/>
          <dgm:chPref val="1"/>
        </dgm:presLayoutVars>
      </dgm:prSet>
      <dgm:spPr/>
    </dgm:pt>
  </dgm:ptLst>
  <dgm:cxnLst>
    <dgm:cxn modelId="{C15D070F-D709-442A-9E81-148602E26C03}" type="presOf" srcId="{ADBA9601-B0D6-419F-A7A7-D5A8C87F848A}" destId="{C0C7BC80-200E-481A-A04C-6632B916971C}" srcOrd="0" destOrd="0" presId="urn:microsoft.com/office/officeart/2018/5/layout/IconCircleLabelList"/>
    <dgm:cxn modelId="{28976625-DC30-4CDE-ADAF-E687513780F0}" type="presOf" srcId="{92176B2E-218D-4BBC-A960-AF74EEF156EE}" destId="{B48C01D6-1B37-495C-BE2C-70E2FBB5388C}" srcOrd="0" destOrd="0" presId="urn:microsoft.com/office/officeart/2018/5/layout/IconCircleLabelList"/>
    <dgm:cxn modelId="{18E40C34-B68B-4F4F-B323-B85785F10CC3}" srcId="{92176B2E-218D-4BBC-A960-AF74EEF156EE}" destId="{574AB88A-F86F-4CC9-AC4B-B63B5A07CC15}" srcOrd="1" destOrd="0" parTransId="{E9D5C2DE-5C7E-41E0-B8A5-53B6082260FB}" sibTransId="{A08603C3-8818-4506-B1A6-72521A034E79}"/>
    <dgm:cxn modelId="{0D5C4361-591E-4BA0-8005-5BC05FD54D35}" type="presOf" srcId="{73BDFC18-7A47-43D8-BF6E-C8EE77C1A1AA}" destId="{2E9D857F-2C12-43E9-8BA2-24A886718EAD}" srcOrd="0" destOrd="0" presId="urn:microsoft.com/office/officeart/2018/5/layout/IconCircleLabelList"/>
    <dgm:cxn modelId="{6EE2E385-52D0-4AA4-99A8-D3C111879087}" srcId="{92176B2E-218D-4BBC-A960-AF74EEF156EE}" destId="{4D8C8F26-0C4E-4BB7-9F52-D6F973D1F231}" srcOrd="4" destOrd="0" parTransId="{CD93C972-4110-4589-A84C-4233D28CDDB7}" sibTransId="{1E18A058-965E-4E78-B814-23FB68D67C1E}"/>
    <dgm:cxn modelId="{28353D8F-FD55-4886-8C6B-86FB2D521836}" type="presOf" srcId="{4D8C8F26-0C4E-4BB7-9F52-D6F973D1F231}" destId="{8835F240-EDC6-4E1C-B09B-53119924B23A}" srcOrd="0" destOrd="0" presId="urn:microsoft.com/office/officeart/2018/5/layout/IconCircleLabelList"/>
    <dgm:cxn modelId="{B52D3BCB-4C80-44FB-9030-147A3B551484}" srcId="{92176B2E-218D-4BBC-A960-AF74EEF156EE}" destId="{ADBA9601-B0D6-419F-A7A7-D5A8C87F848A}" srcOrd="2" destOrd="0" parTransId="{F6AFC87A-D500-43E8-A304-36C686CE6975}" sibTransId="{F0288BEE-BB6A-43E1-92E3-2639FC701A3D}"/>
    <dgm:cxn modelId="{19AA62EE-121A-48C1-A7C7-692D27415ACD}" type="presOf" srcId="{B071BAC0-91DD-41BB-859F-248A5C6A1A9A}" destId="{319D28E3-12E7-415F-82FF-074093E8DBDB}" srcOrd="0" destOrd="0" presId="urn:microsoft.com/office/officeart/2018/5/layout/IconCircleLabelList"/>
    <dgm:cxn modelId="{A58A8AEE-0D5A-4DE2-8BAE-EF50CCCA556A}" type="presOf" srcId="{574AB88A-F86F-4CC9-AC4B-B63B5A07CC15}" destId="{C3E1AC6A-F287-49A8-A893-B63AAD2B6677}" srcOrd="0" destOrd="0" presId="urn:microsoft.com/office/officeart/2018/5/layout/IconCircleLabelList"/>
    <dgm:cxn modelId="{4D4F69F3-79CA-4094-8C9B-100A8022019B}" srcId="{92176B2E-218D-4BBC-A960-AF74EEF156EE}" destId="{73BDFC18-7A47-43D8-BF6E-C8EE77C1A1AA}" srcOrd="0" destOrd="0" parTransId="{25C2A604-A2B0-43AF-A8B3-9058D8BAB751}" sibTransId="{DB0D3693-D684-424F-A43C-CAE2FD5A5041}"/>
    <dgm:cxn modelId="{3AA9D2F6-5B83-4353-BFC3-15DCB0578ACA}" srcId="{92176B2E-218D-4BBC-A960-AF74EEF156EE}" destId="{B071BAC0-91DD-41BB-859F-248A5C6A1A9A}" srcOrd="3" destOrd="0" parTransId="{518CC267-306D-45A7-A9C4-A1C0DFCCE332}" sibTransId="{E41D5AD8-395A-40C4-A4E3-6EFDA2E3F04B}"/>
    <dgm:cxn modelId="{470C44F3-36DB-4C5E-AB0E-D9D0F0E35679}" type="presParOf" srcId="{B48C01D6-1B37-495C-BE2C-70E2FBB5388C}" destId="{6FF0A80B-5AC3-45E9-B965-73EC0F9895A4}" srcOrd="0" destOrd="0" presId="urn:microsoft.com/office/officeart/2018/5/layout/IconCircleLabelList"/>
    <dgm:cxn modelId="{6E779873-0222-4907-8CF5-FE7BC73771EB}" type="presParOf" srcId="{6FF0A80B-5AC3-45E9-B965-73EC0F9895A4}" destId="{330C47F6-CFE4-417A-B9D4-0240962C6C93}" srcOrd="0" destOrd="0" presId="urn:microsoft.com/office/officeart/2018/5/layout/IconCircleLabelList"/>
    <dgm:cxn modelId="{555DC9F7-2F03-4668-BEB8-0C051C2A25B1}" type="presParOf" srcId="{6FF0A80B-5AC3-45E9-B965-73EC0F9895A4}" destId="{8F5610E6-047B-4C7E-B0AB-CBFC1D31DFA6}" srcOrd="1" destOrd="0" presId="urn:microsoft.com/office/officeart/2018/5/layout/IconCircleLabelList"/>
    <dgm:cxn modelId="{0CDA2200-5CC1-44B1-9E81-2131EE4C2E87}" type="presParOf" srcId="{6FF0A80B-5AC3-45E9-B965-73EC0F9895A4}" destId="{FEAC25E0-F8C4-4077-800D-32CAB955A9E4}" srcOrd="2" destOrd="0" presId="urn:microsoft.com/office/officeart/2018/5/layout/IconCircleLabelList"/>
    <dgm:cxn modelId="{ABC3DAFB-E114-4552-BF2B-87B42447F5DC}" type="presParOf" srcId="{6FF0A80B-5AC3-45E9-B965-73EC0F9895A4}" destId="{2E9D857F-2C12-43E9-8BA2-24A886718EAD}" srcOrd="3" destOrd="0" presId="urn:microsoft.com/office/officeart/2018/5/layout/IconCircleLabelList"/>
    <dgm:cxn modelId="{4C8A88F5-4153-4798-A28B-5B2A8F5CB86F}" type="presParOf" srcId="{B48C01D6-1B37-495C-BE2C-70E2FBB5388C}" destId="{C64DCB97-BC83-40AB-A994-68EDAE7C8AF3}" srcOrd="1" destOrd="0" presId="urn:microsoft.com/office/officeart/2018/5/layout/IconCircleLabelList"/>
    <dgm:cxn modelId="{C588D49D-2D18-488B-9E6F-F0D78E0AF471}" type="presParOf" srcId="{B48C01D6-1B37-495C-BE2C-70E2FBB5388C}" destId="{EE66FA6A-1366-49BC-9F9D-E1F9A51974A5}" srcOrd="2" destOrd="0" presId="urn:microsoft.com/office/officeart/2018/5/layout/IconCircleLabelList"/>
    <dgm:cxn modelId="{AE507B8B-3B33-42FF-BE5A-8086A2BA1F52}" type="presParOf" srcId="{EE66FA6A-1366-49BC-9F9D-E1F9A51974A5}" destId="{67191E76-F5D1-443C-997D-0E94712C2D0A}" srcOrd="0" destOrd="0" presId="urn:microsoft.com/office/officeart/2018/5/layout/IconCircleLabelList"/>
    <dgm:cxn modelId="{34BFF9DE-C03E-48CB-B390-EDAF9074EBC2}" type="presParOf" srcId="{EE66FA6A-1366-49BC-9F9D-E1F9A51974A5}" destId="{AE5F0F53-CE4C-40C2-85E9-CC0654934E87}" srcOrd="1" destOrd="0" presId="urn:microsoft.com/office/officeart/2018/5/layout/IconCircleLabelList"/>
    <dgm:cxn modelId="{4B753367-1476-4293-9FCD-CCFEF025A182}" type="presParOf" srcId="{EE66FA6A-1366-49BC-9F9D-E1F9A51974A5}" destId="{E4A54C2F-FBDF-4D54-B244-7F43F88AA2E1}" srcOrd="2" destOrd="0" presId="urn:microsoft.com/office/officeart/2018/5/layout/IconCircleLabelList"/>
    <dgm:cxn modelId="{3CC229B0-065E-4D0C-B1DA-40B88CEC5DA6}" type="presParOf" srcId="{EE66FA6A-1366-49BC-9F9D-E1F9A51974A5}" destId="{C3E1AC6A-F287-49A8-A893-B63AAD2B6677}" srcOrd="3" destOrd="0" presId="urn:microsoft.com/office/officeart/2018/5/layout/IconCircleLabelList"/>
    <dgm:cxn modelId="{C1AF54D3-D083-4503-8DCB-EA79490D1140}" type="presParOf" srcId="{B48C01D6-1B37-495C-BE2C-70E2FBB5388C}" destId="{26E7F731-6BD6-4C3B-994F-ABAFB826D310}" srcOrd="3" destOrd="0" presId="urn:microsoft.com/office/officeart/2018/5/layout/IconCircleLabelList"/>
    <dgm:cxn modelId="{1F4DF90A-88C3-465D-B13E-09D2E11D43C9}" type="presParOf" srcId="{B48C01D6-1B37-495C-BE2C-70E2FBB5388C}" destId="{30F016BF-E23A-48E3-A31F-915FBD6A0494}" srcOrd="4" destOrd="0" presId="urn:microsoft.com/office/officeart/2018/5/layout/IconCircleLabelList"/>
    <dgm:cxn modelId="{F5A3BD5E-5C18-443C-9DCA-AD8B56C68B58}" type="presParOf" srcId="{30F016BF-E23A-48E3-A31F-915FBD6A0494}" destId="{68DED014-8F3B-4AB0-8B70-26A137E2953A}" srcOrd="0" destOrd="0" presId="urn:microsoft.com/office/officeart/2018/5/layout/IconCircleLabelList"/>
    <dgm:cxn modelId="{23C321A7-B6C2-4257-BE21-103830D84539}" type="presParOf" srcId="{30F016BF-E23A-48E3-A31F-915FBD6A0494}" destId="{97AE65E7-E9DD-4967-95CF-CEC983139336}" srcOrd="1" destOrd="0" presId="urn:microsoft.com/office/officeart/2018/5/layout/IconCircleLabelList"/>
    <dgm:cxn modelId="{B2A48EB9-2131-40B7-A45B-9C9626035BA7}" type="presParOf" srcId="{30F016BF-E23A-48E3-A31F-915FBD6A0494}" destId="{94EC647B-DBCD-4874-9742-1954710E0923}" srcOrd="2" destOrd="0" presId="urn:microsoft.com/office/officeart/2018/5/layout/IconCircleLabelList"/>
    <dgm:cxn modelId="{D783507A-CD96-452F-B0B0-571A57379D5D}" type="presParOf" srcId="{30F016BF-E23A-48E3-A31F-915FBD6A0494}" destId="{C0C7BC80-200E-481A-A04C-6632B916971C}" srcOrd="3" destOrd="0" presId="urn:microsoft.com/office/officeart/2018/5/layout/IconCircleLabelList"/>
    <dgm:cxn modelId="{B1E99396-C4D7-407F-994A-5F1574950036}" type="presParOf" srcId="{B48C01D6-1B37-495C-BE2C-70E2FBB5388C}" destId="{796BB072-5437-4E37-B6E9-858589B7E3B0}" srcOrd="5" destOrd="0" presId="urn:microsoft.com/office/officeart/2018/5/layout/IconCircleLabelList"/>
    <dgm:cxn modelId="{0DDB310D-A7E2-44C3-ACB3-F6CFC177B918}" type="presParOf" srcId="{B48C01D6-1B37-495C-BE2C-70E2FBB5388C}" destId="{53275D95-BF44-4848-8F32-3320ACA4F34C}" srcOrd="6" destOrd="0" presId="urn:microsoft.com/office/officeart/2018/5/layout/IconCircleLabelList"/>
    <dgm:cxn modelId="{D0C3054A-CAAE-4886-90AD-D33928427D47}" type="presParOf" srcId="{53275D95-BF44-4848-8F32-3320ACA4F34C}" destId="{CF128F76-DD0C-40A0-BC0D-5706FC01BC94}" srcOrd="0" destOrd="0" presId="urn:microsoft.com/office/officeart/2018/5/layout/IconCircleLabelList"/>
    <dgm:cxn modelId="{159E2398-2643-4DA3-95F8-B5F7CC9C74FD}" type="presParOf" srcId="{53275D95-BF44-4848-8F32-3320ACA4F34C}" destId="{BD2B33C5-35E2-4D87-B2E1-1A5999A1ACB5}" srcOrd="1" destOrd="0" presId="urn:microsoft.com/office/officeart/2018/5/layout/IconCircleLabelList"/>
    <dgm:cxn modelId="{65802803-E0B0-48DB-B119-4C9BBFA85429}" type="presParOf" srcId="{53275D95-BF44-4848-8F32-3320ACA4F34C}" destId="{83D8821B-313E-4615-912D-6A4621B578F0}" srcOrd="2" destOrd="0" presId="urn:microsoft.com/office/officeart/2018/5/layout/IconCircleLabelList"/>
    <dgm:cxn modelId="{F35F9E64-E8FD-4141-9AAE-12B8F4A1CB3A}" type="presParOf" srcId="{53275D95-BF44-4848-8F32-3320ACA4F34C}" destId="{319D28E3-12E7-415F-82FF-074093E8DBDB}" srcOrd="3" destOrd="0" presId="urn:microsoft.com/office/officeart/2018/5/layout/IconCircleLabelList"/>
    <dgm:cxn modelId="{8E15DF76-EF0E-4014-9704-D9987E30EDA6}" type="presParOf" srcId="{B48C01D6-1B37-495C-BE2C-70E2FBB5388C}" destId="{94116F66-AACD-44AE-9C71-65260BF0D221}" srcOrd="7" destOrd="0" presId="urn:microsoft.com/office/officeart/2018/5/layout/IconCircleLabelList"/>
    <dgm:cxn modelId="{CA6A9514-D2FD-4346-8CD4-3B7818F7D741}" type="presParOf" srcId="{B48C01D6-1B37-495C-BE2C-70E2FBB5388C}" destId="{CB89D93E-2909-475A-B9AB-6B152F00BF00}" srcOrd="8" destOrd="0" presId="urn:microsoft.com/office/officeart/2018/5/layout/IconCircleLabelList"/>
    <dgm:cxn modelId="{6F391F3F-3DB1-4392-9799-D145D0EDB8B3}" type="presParOf" srcId="{CB89D93E-2909-475A-B9AB-6B152F00BF00}" destId="{41595C92-815E-4708-81A6-8309C8D51E74}" srcOrd="0" destOrd="0" presId="urn:microsoft.com/office/officeart/2018/5/layout/IconCircleLabelList"/>
    <dgm:cxn modelId="{AAB9F9C5-4A15-44F7-837B-06AD7C61095C}" type="presParOf" srcId="{CB89D93E-2909-475A-B9AB-6B152F00BF00}" destId="{616CEDA8-D904-4EDD-A752-E1F0CBAA3D39}" srcOrd="1" destOrd="0" presId="urn:microsoft.com/office/officeart/2018/5/layout/IconCircleLabelList"/>
    <dgm:cxn modelId="{74E6604F-E91B-4AF7-BFC3-51ADDEBFED94}" type="presParOf" srcId="{CB89D93E-2909-475A-B9AB-6B152F00BF00}" destId="{FAA9CF2E-CD17-482D-A5A8-8E2FE9FE77DC}" srcOrd="2" destOrd="0" presId="urn:microsoft.com/office/officeart/2018/5/layout/IconCircleLabelList"/>
    <dgm:cxn modelId="{DD26C359-8E19-4853-B4A3-69B6A4320DF9}" type="presParOf" srcId="{CB89D93E-2909-475A-B9AB-6B152F00BF00}" destId="{8835F240-EDC6-4E1C-B09B-53119924B23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47F6-CFE4-417A-B9D4-0240962C6C93}">
      <dsp:nvSpPr>
        <dsp:cNvPr id="0" name=""/>
        <dsp:cNvSpPr/>
      </dsp:nvSpPr>
      <dsp:spPr>
        <a:xfrm>
          <a:off x="439886" y="487787"/>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610E6-047B-4C7E-B0AB-CBFC1D31DFA6}">
      <dsp:nvSpPr>
        <dsp:cNvPr id="0" name=""/>
        <dsp:cNvSpPr/>
      </dsp:nvSpPr>
      <dsp:spPr>
        <a:xfrm>
          <a:off x="673891" y="72178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D857F-2C12-43E9-8BA2-24A886718EAD}">
      <dsp:nvSpPr>
        <dsp:cNvPr id="0" name=""/>
        <dsp:cNvSpPr/>
      </dsp:nvSpPr>
      <dsp:spPr>
        <a:xfrm>
          <a:off x="0" y="1823802"/>
          <a:ext cx="2026782" cy="252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Six sites-</a:t>
          </a:r>
        </a:p>
        <a:p>
          <a:pPr marL="0" lvl="0" indent="0" algn="ctr" defTabSz="488950">
            <a:lnSpc>
              <a:spcPct val="100000"/>
            </a:lnSpc>
            <a:spcBef>
              <a:spcPct val="0"/>
            </a:spcBef>
            <a:spcAft>
              <a:spcPct val="35000"/>
            </a:spcAft>
            <a:buNone/>
            <a:defRPr cap="all"/>
          </a:pPr>
          <a:r>
            <a:rPr lang="en-US" sz="1100" kern="1200" dirty="0"/>
            <a:t>Milton Keynes </a:t>
          </a:r>
          <a:br>
            <a:rPr lang="en-US" sz="1100" kern="1200" dirty="0"/>
          </a:br>
          <a:r>
            <a:rPr lang="en-US" sz="1100" kern="1200" dirty="0"/>
            <a:t>Suffolk</a:t>
          </a:r>
          <a:br>
            <a:rPr lang="en-US" sz="1100" kern="1200" dirty="0"/>
          </a:br>
          <a:r>
            <a:rPr lang="en-US" sz="1100" kern="1200" dirty="0"/>
            <a:t>Essex</a:t>
          </a:r>
          <a:br>
            <a:rPr lang="en-US" sz="1100" kern="1200" dirty="0"/>
          </a:br>
          <a:r>
            <a:rPr lang="en-US" sz="1100" kern="1200" dirty="0"/>
            <a:t>Hertfordshire</a:t>
          </a:r>
          <a:br>
            <a:rPr lang="en-US" sz="1100" kern="1200" dirty="0"/>
          </a:br>
          <a:r>
            <a:rPr lang="en-US" sz="1100" kern="1200" dirty="0"/>
            <a:t>Central Bedfordshire</a:t>
          </a:r>
          <a:br>
            <a:rPr lang="en-US" sz="1100" kern="1200" dirty="0"/>
          </a:br>
          <a:r>
            <a:rPr lang="en-US" sz="1100" kern="1200" dirty="0" err="1"/>
            <a:t>Southend</a:t>
          </a:r>
          <a:endParaRPr lang="en-US" sz="1100" kern="1200" dirty="0"/>
        </a:p>
        <a:p>
          <a:pPr marL="0" lvl="0" indent="0" algn="ctr" defTabSz="488950">
            <a:lnSpc>
              <a:spcPct val="100000"/>
            </a:lnSpc>
            <a:spcBef>
              <a:spcPct val="0"/>
            </a:spcBef>
            <a:spcAft>
              <a:spcPct val="35000"/>
            </a:spcAft>
            <a:buNone/>
            <a:defRPr cap="all"/>
          </a:pPr>
          <a:endParaRPr lang="en-US" sz="1100" kern="1200" dirty="0"/>
        </a:p>
        <a:p>
          <a:pPr marL="0" lvl="0" indent="0" algn="ctr" defTabSz="488950">
            <a:lnSpc>
              <a:spcPct val="100000"/>
            </a:lnSpc>
            <a:spcBef>
              <a:spcPct val="0"/>
            </a:spcBef>
            <a:spcAft>
              <a:spcPct val="35000"/>
            </a:spcAft>
            <a:buNone/>
            <a:defRPr cap="all"/>
          </a:pPr>
          <a:r>
            <a:rPr lang="en-US" sz="1100" i="1" kern="1200" dirty="0"/>
            <a:t>(Cambridgeshire)</a:t>
          </a:r>
        </a:p>
      </dsp:txBody>
      <dsp:txXfrm>
        <a:off x="0" y="1823802"/>
        <a:ext cx="2026782" cy="2527535"/>
      </dsp:txXfrm>
    </dsp:sp>
    <dsp:sp modelId="{67191E76-F5D1-443C-997D-0E94712C2D0A}">
      <dsp:nvSpPr>
        <dsp:cNvPr id="0" name=""/>
        <dsp:cNvSpPr/>
      </dsp:nvSpPr>
      <dsp:spPr>
        <a:xfrm>
          <a:off x="2707191" y="477770"/>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F0F53-CE4C-40C2-85E9-CC0654934E87}">
      <dsp:nvSpPr>
        <dsp:cNvPr id="0" name=""/>
        <dsp:cNvSpPr/>
      </dsp:nvSpPr>
      <dsp:spPr>
        <a:xfrm>
          <a:off x="2941191" y="71177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E1AC6A-F287-49A8-A893-B63AAD2B6677}">
      <dsp:nvSpPr>
        <dsp:cNvPr id="0" name=""/>
        <dsp:cNvSpPr/>
      </dsp:nvSpPr>
      <dsp:spPr>
        <a:xfrm>
          <a:off x="2356191" y="1917770"/>
          <a:ext cx="1800000" cy="195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open learning environment </a:t>
          </a:r>
        </a:p>
      </dsp:txBody>
      <dsp:txXfrm>
        <a:off x="2356191" y="1917770"/>
        <a:ext cx="1800000" cy="1955797"/>
      </dsp:txXfrm>
    </dsp:sp>
    <dsp:sp modelId="{68DED014-8F3B-4AB0-8B70-26A137E2953A}">
      <dsp:nvSpPr>
        <dsp:cNvPr id="0" name=""/>
        <dsp:cNvSpPr/>
      </dsp:nvSpPr>
      <dsp:spPr>
        <a:xfrm>
          <a:off x="4822191" y="477770"/>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E65E7-E9DD-4967-95CF-CEC983139336}">
      <dsp:nvSpPr>
        <dsp:cNvPr id="0" name=""/>
        <dsp:cNvSpPr/>
      </dsp:nvSpPr>
      <dsp:spPr>
        <a:xfrm>
          <a:off x="5056191" y="71177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7BC80-200E-481A-A04C-6632B916971C}">
      <dsp:nvSpPr>
        <dsp:cNvPr id="0" name=""/>
        <dsp:cNvSpPr/>
      </dsp:nvSpPr>
      <dsp:spPr>
        <a:xfrm>
          <a:off x="4471191" y="1917770"/>
          <a:ext cx="1800000" cy="195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Webinars</a:t>
          </a:r>
        </a:p>
        <a:p>
          <a:pPr marL="0" lvl="0" indent="0" algn="ctr" defTabSz="488950">
            <a:lnSpc>
              <a:spcPct val="100000"/>
            </a:lnSpc>
            <a:spcBef>
              <a:spcPct val="0"/>
            </a:spcBef>
            <a:spcAft>
              <a:spcPct val="35000"/>
            </a:spcAft>
            <a:buNone/>
            <a:defRPr cap="all"/>
          </a:pPr>
          <a:r>
            <a:rPr lang="en-US" sz="1100" kern="1200" dirty="0"/>
            <a:t>Anti poverty strategy</a:t>
          </a:r>
        </a:p>
        <a:p>
          <a:pPr marL="0" lvl="0" indent="0" algn="ctr" defTabSz="488950">
            <a:lnSpc>
              <a:spcPct val="100000"/>
            </a:lnSpc>
            <a:spcBef>
              <a:spcPct val="0"/>
            </a:spcBef>
            <a:spcAft>
              <a:spcPct val="35000"/>
            </a:spcAft>
            <a:buNone/>
            <a:defRPr cap="all"/>
          </a:pPr>
          <a:r>
            <a:rPr lang="en-US" sz="1100" kern="1200" dirty="0"/>
            <a:t>SENSORY SERVICES REVIEW</a:t>
          </a:r>
        </a:p>
        <a:p>
          <a:pPr marL="0" lvl="0" indent="0" algn="ctr" defTabSz="488950">
            <a:lnSpc>
              <a:spcPct val="100000"/>
            </a:lnSpc>
            <a:spcBef>
              <a:spcPct val="0"/>
            </a:spcBef>
            <a:spcAft>
              <a:spcPct val="35000"/>
            </a:spcAft>
            <a:buNone/>
            <a:defRPr cap="all"/>
          </a:pPr>
          <a:r>
            <a:rPr lang="en-US" sz="1100" kern="1200" dirty="0"/>
            <a:t>ALL AGE AUTISM STRATEGY</a:t>
          </a:r>
        </a:p>
        <a:p>
          <a:pPr marL="0" lvl="0" indent="0" algn="ctr" defTabSz="488950">
            <a:lnSpc>
              <a:spcPct val="100000"/>
            </a:lnSpc>
            <a:spcBef>
              <a:spcPct val="0"/>
            </a:spcBef>
            <a:spcAft>
              <a:spcPct val="35000"/>
            </a:spcAft>
            <a:buNone/>
            <a:defRPr cap="all"/>
          </a:pPr>
          <a:r>
            <a:rPr lang="en-US" sz="1100" kern="1200" dirty="0"/>
            <a:t>GATEWAY TO SERVICES</a:t>
          </a:r>
        </a:p>
        <a:p>
          <a:pPr marL="0" lvl="0" indent="0" algn="ctr" defTabSz="488950">
            <a:lnSpc>
              <a:spcPct val="100000"/>
            </a:lnSpc>
            <a:spcBef>
              <a:spcPct val="0"/>
            </a:spcBef>
            <a:spcAft>
              <a:spcPct val="35000"/>
            </a:spcAft>
            <a:buNone/>
            <a:defRPr cap="all"/>
          </a:pPr>
          <a:r>
            <a:rPr lang="en-US" sz="1100" kern="1200" dirty="0"/>
            <a:t>POST WORKSHOP FOLLOW UP</a:t>
          </a:r>
        </a:p>
        <a:p>
          <a:pPr marL="0" lvl="0" indent="0" algn="ctr" defTabSz="488950">
            <a:lnSpc>
              <a:spcPct val="100000"/>
            </a:lnSpc>
            <a:spcBef>
              <a:spcPct val="0"/>
            </a:spcBef>
            <a:spcAft>
              <a:spcPct val="35000"/>
            </a:spcAft>
            <a:buNone/>
            <a:defRPr cap="all"/>
          </a:pPr>
          <a:r>
            <a:rPr lang="en-US" sz="1100" kern="1200" dirty="0"/>
            <a:t>DEALING WITH DIFFICULT DYNAMICS</a:t>
          </a:r>
        </a:p>
        <a:p>
          <a:pPr marL="0" lvl="0" indent="0" algn="ctr" defTabSz="488950">
            <a:lnSpc>
              <a:spcPct val="100000"/>
            </a:lnSpc>
            <a:spcBef>
              <a:spcPct val="0"/>
            </a:spcBef>
            <a:spcAft>
              <a:spcPct val="35000"/>
            </a:spcAft>
            <a:buNone/>
            <a:defRPr cap="all"/>
          </a:pPr>
          <a:endParaRPr lang="en-US" sz="1100" kern="1200" dirty="0"/>
        </a:p>
      </dsp:txBody>
      <dsp:txXfrm>
        <a:off x="4471191" y="1917770"/>
        <a:ext cx="1800000" cy="1955797"/>
      </dsp:txXfrm>
    </dsp:sp>
    <dsp:sp modelId="{CF128F76-DD0C-40A0-BC0D-5706FC01BC94}">
      <dsp:nvSpPr>
        <dsp:cNvPr id="0" name=""/>
        <dsp:cNvSpPr/>
      </dsp:nvSpPr>
      <dsp:spPr>
        <a:xfrm>
          <a:off x="6937191" y="477770"/>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B33C5-35E2-4D87-B2E1-1A5999A1ACB5}">
      <dsp:nvSpPr>
        <dsp:cNvPr id="0" name=""/>
        <dsp:cNvSpPr/>
      </dsp:nvSpPr>
      <dsp:spPr>
        <a:xfrm>
          <a:off x="7171191" y="711770"/>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9D28E3-12E7-415F-82FF-074093E8DBDB}">
      <dsp:nvSpPr>
        <dsp:cNvPr id="0" name=""/>
        <dsp:cNvSpPr/>
      </dsp:nvSpPr>
      <dsp:spPr>
        <a:xfrm>
          <a:off x="6586191" y="1917770"/>
          <a:ext cx="1800000" cy="195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Online resource pack </a:t>
          </a:r>
        </a:p>
      </dsp:txBody>
      <dsp:txXfrm>
        <a:off x="6586191" y="1917770"/>
        <a:ext cx="1800000" cy="1955797"/>
      </dsp:txXfrm>
    </dsp:sp>
    <dsp:sp modelId="{41595C92-815E-4708-81A6-8309C8D51E74}">
      <dsp:nvSpPr>
        <dsp:cNvPr id="0" name=""/>
        <dsp:cNvSpPr/>
      </dsp:nvSpPr>
      <dsp:spPr>
        <a:xfrm>
          <a:off x="9052191" y="477770"/>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CEDA8-D904-4EDD-A752-E1F0CBAA3D39}">
      <dsp:nvSpPr>
        <dsp:cNvPr id="0" name=""/>
        <dsp:cNvSpPr/>
      </dsp:nvSpPr>
      <dsp:spPr>
        <a:xfrm>
          <a:off x="9286191" y="711770"/>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35F240-EDC6-4E1C-B09B-53119924B23A}">
      <dsp:nvSpPr>
        <dsp:cNvPr id="0" name=""/>
        <dsp:cNvSpPr/>
      </dsp:nvSpPr>
      <dsp:spPr>
        <a:xfrm>
          <a:off x="8701191" y="1917770"/>
          <a:ext cx="1800000" cy="195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Community of practice</a:t>
          </a:r>
        </a:p>
        <a:p>
          <a:pPr marL="0" lvl="0" indent="0" algn="ctr" defTabSz="488950">
            <a:lnSpc>
              <a:spcPct val="100000"/>
            </a:lnSpc>
            <a:spcBef>
              <a:spcPct val="0"/>
            </a:spcBef>
            <a:spcAft>
              <a:spcPct val="35000"/>
            </a:spcAft>
            <a:buNone/>
            <a:defRPr cap="all"/>
          </a:pPr>
          <a:endParaRPr lang="en-US" sz="1100" kern="1200" dirty="0"/>
        </a:p>
      </dsp:txBody>
      <dsp:txXfrm>
        <a:off x="8701191" y="1917770"/>
        <a:ext cx="1800000" cy="195579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8CB26-ECA5-4AEC-A07C-D413FE1AD691}"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07063-CE01-4C8C-80AF-BF10A36E7116}" type="slidenum">
              <a:rPr lang="en-GB" smtClean="0"/>
              <a:t>‹#›</a:t>
            </a:fld>
            <a:endParaRPr lang="en-GB"/>
          </a:p>
        </p:txBody>
      </p:sp>
    </p:spTree>
    <p:extLst>
      <p:ext uri="{BB962C8B-B14F-4D97-AF65-F5344CB8AC3E}">
        <p14:creationId xmlns:p14="http://schemas.microsoft.com/office/powerpoint/2010/main" val="399700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We are a very diverse movement of people who want to see big change for older and disabled people who need some support to lives their lives. People who draw on social care are at the heart of our movement alongside lots of different allies – professionals, system leaders, academics, workers, support providers and more</a:t>
            </a:r>
          </a:p>
        </p:txBody>
      </p:sp>
      <p:sp>
        <p:nvSpPr>
          <p:cNvPr id="4" name="Slide Number Placeholder 3"/>
          <p:cNvSpPr>
            <a:spLocks noGrp="1"/>
          </p:cNvSpPr>
          <p:nvPr>
            <p:ph type="sldNum" sz="quarter" idx="5"/>
          </p:nvPr>
        </p:nvSpPr>
        <p:spPr/>
        <p:txBody>
          <a:bodyPr/>
          <a:lstStyle/>
          <a:p>
            <a:fld id="{54A6D993-7201-4B44-A9FA-4D91F0C638D4}" type="slidenum">
              <a:rPr lang="en-US" smtClean="0"/>
              <a:t>1</a:t>
            </a:fld>
            <a:endParaRPr lang="en-US"/>
          </a:p>
        </p:txBody>
      </p:sp>
    </p:spTree>
    <p:extLst>
      <p:ext uri="{BB962C8B-B14F-4D97-AF65-F5344CB8AC3E}">
        <p14:creationId xmlns:p14="http://schemas.microsoft.com/office/powerpoint/2010/main" val="144688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We are a very diverse movement of people who want to see big change for older and disabled people who need some support to lives their lives. People who draw on social care are at the heart of our movement alongside lots of different allies – professionals, system leaders, academics, workers, support providers and more</a:t>
            </a:r>
          </a:p>
        </p:txBody>
      </p:sp>
      <p:sp>
        <p:nvSpPr>
          <p:cNvPr id="4" name="Slide Number Placeholder 3"/>
          <p:cNvSpPr>
            <a:spLocks noGrp="1"/>
          </p:cNvSpPr>
          <p:nvPr>
            <p:ph type="sldNum" sz="quarter" idx="5"/>
          </p:nvPr>
        </p:nvSpPr>
        <p:spPr/>
        <p:txBody>
          <a:bodyPr/>
          <a:lstStyle/>
          <a:p>
            <a:fld id="{54A6D993-7201-4B44-A9FA-4D91F0C638D4}" type="slidenum">
              <a:rPr lang="en-US" smtClean="0"/>
              <a:t>2</a:t>
            </a:fld>
            <a:endParaRPr lang="en-US"/>
          </a:p>
        </p:txBody>
      </p:sp>
    </p:spTree>
    <p:extLst>
      <p:ext uri="{BB962C8B-B14F-4D97-AF65-F5344CB8AC3E}">
        <p14:creationId xmlns:p14="http://schemas.microsoft.com/office/powerpoint/2010/main" val="351218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seem a bit overwhelming</a:t>
            </a:r>
            <a:r>
              <a:rPr lang="en-US" baseline="0" dirty="0"/>
              <a:t> </a:t>
            </a:r>
            <a:r>
              <a:rPr lang="mr-IN" baseline="0" dirty="0"/>
              <a:t>–</a:t>
            </a:r>
            <a:r>
              <a:rPr lang="en-US" baseline="0" dirty="0"/>
              <a:t> don</a:t>
            </a:r>
            <a:r>
              <a:rPr lang="mr-IN" baseline="0" dirty="0"/>
              <a:t>’</a:t>
            </a:r>
            <a:r>
              <a:rPr lang="en-US" baseline="0" dirty="0"/>
              <a:t>t worry </a:t>
            </a:r>
            <a:r>
              <a:rPr lang="mr-IN" baseline="0" dirty="0"/>
              <a:t>–</a:t>
            </a:r>
            <a:r>
              <a:rPr lang="en-US" baseline="0" dirty="0"/>
              <a:t> bit like driving a car</a:t>
            </a:r>
          </a:p>
          <a:p>
            <a:r>
              <a:rPr lang="en-US" baseline="0" dirty="0"/>
              <a:t>Holiday exercise?</a:t>
            </a:r>
          </a:p>
          <a:p>
            <a:r>
              <a:rPr lang="en-US" baseline="0" dirty="0"/>
              <a:t>Timing / informal / help make sure the pace is right</a:t>
            </a:r>
          </a:p>
          <a:p>
            <a:r>
              <a:rPr lang="en-US" baseline="0" dirty="0"/>
              <a:t>More detail in the facilitators packs you have</a:t>
            </a:r>
            <a:endParaRPr lang="en-US" dirty="0"/>
          </a:p>
        </p:txBody>
      </p:sp>
      <p:sp>
        <p:nvSpPr>
          <p:cNvPr id="4" name="Slide Number Placeholder 3"/>
          <p:cNvSpPr>
            <a:spLocks noGrp="1"/>
          </p:cNvSpPr>
          <p:nvPr>
            <p:ph type="sldNum" sz="quarter" idx="10"/>
          </p:nvPr>
        </p:nvSpPr>
        <p:spPr/>
        <p:txBody>
          <a:bodyPr/>
          <a:lstStyle/>
          <a:p>
            <a:fld id="{1C3C49C3-6EB3-5E4A-A3B4-86244F5B1604}" type="slidenum">
              <a:rPr lang="en-US" smtClean="0"/>
              <a:t>3</a:t>
            </a:fld>
            <a:endParaRPr lang="en-US"/>
          </a:p>
        </p:txBody>
      </p:sp>
    </p:spTree>
    <p:extLst>
      <p:ext uri="{BB962C8B-B14F-4D97-AF65-F5344CB8AC3E}">
        <p14:creationId xmlns:p14="http://schemas.microsoft.com/office/powerpoint/2010/main" val="2837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C49C3-6EB3-5E4A-A3B4-86244F5B1604}" type="slidenum">
              <a:rPr lang="en-US" smtClean="0"/>
              <a:t>4</a:t>
            </a:fld>
            <a:endParaRPr lang="en-US"/>
          </a:p>
        </p:txBody>
      </p:sp>
    </p:spTree>
    <p:extLst>
      <p:ext uri="{BB962C8B-B14F-4D97-AF65-F5344CB8AC3E}">
        <p14:creationId xmlns:p14="http://schemas.microsoft.com/office/powerpoint/2010/main" val="14572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this one if we have time</a:t>
            </a:r>
          </a:p>
        </p:txBody>
      </p:sp>
      <p:sp>
        <p:nvSpPr>
          <p:cNvPr id="4" name="Slide Number Placeholder 3"/>
          <p:cNvSpPr>
            <a:spLocks noGrp="1"/>
          </p:cNvSpPr>
          <p:nvPr>
            <p:ph type="sldNum" sz="quarter" idx="10"/>
          </p:nvPr>
        </p:nvSpPr>
        <p:spPr/>
        <p:txBody>
          <a:bodyPr/>
          <a:lstStyle/>
          <a:p>
            <a:fld id="{1C3C49C3-6EB3-5E4A-A3B4-86244F5B1604}" type="slidenum">
              <a:rPr lang="en-US" smtClean="0"/>
              <a:t>14</a:t>
            </a:fld>
            <a:endParaRPr lang="en-US"/>
          </a:p>
        </p:txBody>
      </p:sp>
    </p:spTree>
    <p:extLst>
      <p:ext uri="{BB962C8B-B14F-4D97-AF65-F5344CB8AC3E}">
        <p14:creationId xmlns:p14="http://schemas.microsoft.com/office/powerpoint/2010/main" val="2533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4A366-1A80-450D-9358-FB9BC7D9ACE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9917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4A366-1A80-450D-9358-FB9BC7D9ACE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381185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4A366-1A80-450D-9358-FB9BC7D9ACE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63251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4A366-1A80-450D-9358-FB9BC7D9ACE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178893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4A366-1A80-450D-9358-FB9BC7D9ACE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30940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4A366-1A80-450D-9358-FB9BC7D9ACE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145583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4A366-1A80-450D-9358-FB9BC7D9ACE4}"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49078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4A366-1A80-450D-9358-FB9BC7D9ACE4}"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373024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4A366-1A80-450D-9358-FB9BC7D9ACE4}"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171397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4A366-1A80-450D-9358-FB9BC7D9ACE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2236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54A366-1A80-450D-9358-FB9BC7D9ACE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3CC0BE-A761-4A2E-8BBE-AF31BF23E8F8}" type="slidenum">
              <a:rPr lang="en-GB" smtClean="0"/>
              <a:t>‹#›</a:t>
            </a:fld>
            <a:endParaRPr lang="en-GB"/>
          </a:p>
        </p:txBody>
      </p:sp>
    </p:spTree>
    <p:extLst>
      <p:ext uri="{BB962C8B-B14F-4D97-AF65-F5344CB8AC3E}">
        <p14:creationId xmlns:p14="http://schemas.microsoft.com/office/powerpoint/2010/main" val="161512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4A366-1A80-450D-9358-FB9BC7D9ACE4}" type="datetimeFigureOut">
              <a:rPr lang="en-GB" smtClean="0"/>
              <a:t>06/12/2023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CC0BE-A761-4A2E-8BBE-AF31BF23E8F8}" type="slidenum">
              <a:rPr lang="en-GB" smtClean="0"/>
              <a:t>‹#›</a:t>
            </a:fld>
            <a:endParaRPr lang="en-GB"/>
          </a:p>
        </p:txBody>
      </p:sp>
    </p:spTree>
    <p:extLst>
      <p:ext uri="{BB962C8B-B14F-4D97-AF65-F5344CB8AC3E}">
        <p14:creationId xmlns:p14="http://schemas.microsoft.com/office/powerpoint/2010/main" val="828085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0A73C-451A-144F-9F50-724F5165BFB5}"/>
              </a:ext>
            </a:extLst>
          </p:cNvPr>
          <p:cNvSpPr/>
          <p:nvPr/>
        </p:nvSpPr>
        <p:spPr>
          <a:xfrm>
            <a:off x="3275153" y="2165590"/>
            <a:ext cx="5942323" cy="577081"/>
          </a:xfrm>
          <a:prstGeom prst="rect">
            <a:avLst/>
          </a:prstGeom>
        </p:spPr>
        <p:txBody>
          <a:bodyPr wrap="square">
            <a:spAutoFit/>
          </a:bodyPr>
          <a:lstStyle/>
          <a:p>
            <a:r>
              <a:rPr lang="en-GB" sz="1050">
                <a:latin typeface="Calibri" panose="020F0502020204030204" pitchFamily="34" charset="0"/>
                <a:ea typeface="Calibri" panose="020F0502020204030204" pitchFamily="34" charset="0"/>
                <a:cs typeface="Times New Roman" panose="02020603050405020304" pitchFamily="18" charset="0"/>
              </a:rPr>
              <a:t> </a:t>
            </a:r>
          </a:p>
          <a:p>
            <a:r>
              <a:rPr lang="en-GB" sz="1050">
                <a:latin typeface="Arial" panose="020B0604020202020204" pitchFamily="34" charset="0"/>
                <a:ea typeface="Calibri" panose="020F0502020204030204" pitchFamily="34" charset="0"/>
                <a:cs typeface="Arial" panose="020B0604020202020204" pitchFamily="34" charset="0"/>
              </a:rPr>
              <a:t> </a:t>
            </a:r>
          </a:p>
          <a:p>
            <a:endParaRPr lang="en-GB" sz="105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9D1F1F0-5452-2F46-AEC9-9A388BAEEABF}"/>
              </a:ext>
            </a:extLst>
          </p:cNvPr>
          <p:cNvSpPr/>
          <p:nvPr/>
        </p:nvSpPr>
        <p:spPr>
          <a:xfrm>
            <a:off x="1524000" y="-36970"/>
            <a:ext cx="9144000" cy="896794"/>
          </a:xfrm>
          <a:prstGeom prst="rect">
            <a:avLst/>
          </a:prstGeom>
          <a:solidFill>
            <a:srgbClr val="EC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spcAft>
                <a:spcPts val="900"/>
              </a:spcAft>
            </a:pPr>
            <a:r>
              <a:rPr lang="en-US" sz="3300" b="1" dirty="0">
                <a:solidFill>
                  <a:schemeClr val="tx1"/>
                </a:solidFill>
                <a:latin typeface="+mj-lt"/>
                <a:cs typeface="Arial" panose="020B0604020202020204" pitchFamily="34" charset="0"/>
              </a:rPr>
              <a:t> </a:t>
            </a:r>
            <a:r>
              <a:rPr lang="en-US" sz="3200" b="1" dirty="0">
                <a:solidFill>
                  <a:schemeClr val="tx1"/>
                </a:solidFill>
                <a:latin typeface="+mj-lt"/>
                <a:cs typeface="Arial" panose="020B0604020202020204" pitchFamily="34" charset="0"/>
              </a:rPr>
              <a:t>“</a:t>
            </a:r>
            <a:r>
              <a:rPr lang="en-US" sz="3200" b="1" dirty="0">
                <a:solidFill>
                  <a:schemeClr val="tx1"/>
                </a:solidFill>
                <a:cs typeface="Arial" panose="020B0604020202020204" pitchFamily="34" charset="0"/>
              </a:rPr>
              <a:t>Fixing the social care plumbing &amp; wiring”</a:t>
            </a:r>
          </a:p>
        </p:txBody>
      </p:sp>
      <p:pic>
        <p:nvPicPr>
          <p:cNvPr id="12" name="Picture 11" descr="A picture containing drawing&#10;&#10;Description automatically generated">
            <a:extLst>
              <a:ext uri="{FF2B5EF4-FFF2-40B4-BE49-F238E27FC236}">
                <a16:creationId xmlns:a16="http://schemas.microsoft.com/office/drawing/2014/main" id="{523AB5C9-CACE-B44A-BADD-272D52271364}"/>
              </a:ext>
            </a:extLst>
          </p:cNvPr>
          <p:cNvPicPr>
            <a:picLocks noChangeAspect="1"/>
          </p:cNvPicPr>
          <p:nvPr/>
        </p:nvPicPr>
        <p:blipFill>
          <a:blip r:embed="rId3"/>
          <a:stretch>
            <a:fillRect/>
          </a:stretch>
        </p:blipFill>
        <p:spPr>
          <a:xfrm>
            <a:off x="9217475" y="-18732"/>
            <a:ext cx="1259105" cy="896794"/>
          </a:xfrm>
          <a:prstGeom prst="rect">
            <a:avLst/>
          </a:prstGeom>
        </p:spPr>
      </p:pic>
      <p:sp>
        <p:nvSpPr>
          <p:cNvPr id="3" name="TextBox 2">
            <a:extLst>
              <a:ext uri="{FF2B5EF4-FFF2-40B4-BE49-F238E27FC236}">
                <a16:creationId xmlns:a16="http://schemas.microsoft.com/office/drawing/2014/main" id="{29E3E545-DF1A-179B-7CE5-47CBFCCFE9A1}"/>
              </a:ext>
            </a:extLst>
          </p:cNvPr>
          <p:cNvSpPr txBox="1"/>
          <p:nvPr/>
        </p:nvSpPr>
        <p:spPr>
          <a:xfrm>
            <a:off x="1728108" y="1322614"/>
            <a:ext cx="8748471"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People tell us rules, regulations and ways of working get in the way of good change, such as: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National laws, policies, regulations and info collection</a:t>
            </a:r>
          </a:p>
          <a:p>
            <a:pPr marL="285750" indent="-28575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Local policies and customs, ways of commissioning, assessment, controls, info systems etc.</a:t>
            </a:r>
          </a:p>
          <a:p>
            <a:pPr marL="285750" indent="-28575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Systems of public procurement, financial accounting, demands of insurance providers etc.</a:t>
            </a:r>
          </a:p>
          <a:p>
            <a:pPr marL="285750" indent="-285750">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Some of these things can be changed locally, some need national change</a:t>
            </a:r>
          </a:p>
          <a:p>
            <a:pPr marL="285750" indent="-285750">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We want to see what we can do about this – hence this project</a:t>
            </a:r>
          </a:p>
          <a:p>
            <a:endParaRPr lang="en-GB" dirty="0"/>
          </a:p>
        </p:txBody>
      </p:sp>
    </p:spTree>
    <p:extLst>
      <p:ext uri="{BB962C8B-B14F-4D97-AF65-F5344CB8AC3E}">
        <p14:creationId xmlns:p14="http://schemas.microsoft.com/office/powerpoint/2010/main" val="143271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A picture containing text, person, indoor, floor&#10;&#10;Description automatically generated">
            <a:extLst>
              <a:ext uri="{FF2B5EF4-FFF2-40B4-BE49-F238E27FC236}">
                <a16:creationId xmlns:a16="http://schemas.microsoft.com/office/drawing/2014/main" id="{0B1DF7D6-0A36-750D-FBD1-F66F500AE492}"/>
              </a:ext>
            </a:extLst>
          </p:cNvPr>
          <p:cNvPicPr>
            <a:picLocks noChangeAspect="1"/>
          </p:cNvPicPr>
          <p:nvPr/>
        </p:nvPicPr>
        <p:blipFill rotWithShape="1">
          <a:blip r:embed="rId2">
            <a:extLst>
              <a:ext uri="{28A0092B-C50C-407E-A947-70E740481C1C}">
                <a14:useLocalDpi xmlns:a14="http://schemas.microsoft.com/office/drawing/2010/main" val="0"/>
              </a:ext>
            </a:extLst>
          </a:blip>
          <a:srcRect t="6348" r="1" b="29591"/>
          <a:stretch/>
        </p:blipFill>
        <p:spPr>
          <a:xfrm rot="21480000">
            <a:off x="1137837" y="1003258"/>
            <a:ext cx="9916327" cy="4764396"/>
          </a:xfrm>
          <a:prstGeom prst="rect">
            <a:avLst/>
          </a:prstGeom>
        </p:spPr>
      </p:pic>
    </p:spTree>
    <p:extLst>
      <p:ext uri="{BB962C8B-B14F-4D97-AF65-F5344CB8AC3E}">
        <p14:creationId xmlns:p14="http://schemas.microsoft.com/office/powerpoint/2010/main" val="340201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FEC7FF58-59A9-B61E-C928-86B6518DFD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3960" y="1123527"/>
            <a:ext cx="3453600" cy="4604800"/>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5A3A9C0A-2FA0-93D7-2519-84D7BEA755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9830" y="1123527"/>
            <a:ext cx="3453600" cy="4604800"/>
          </a:xfrm>
          <a:prstGeom prst="rect">
            <a:avLst/>
          </a:prstGeom>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a:extLst>
              <a:ext uri="{FF2B5EF4-FFF2-40B4-BE49-F238E27FC236}">
                <a16:creationId xmlns:a16="http://schemas.microsoft.com/office/drawing/2014/main" id="{03FDD74C-C200-817F-38BE-AD4F18ACA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993" y="1123527"/>
            <a:ext cx="3453600" cy="4604800"/>
          </a:xfrm>
          <a:prstGeom prst="rect">
            <a:avLst/>
          </a:prstGeom>
        </p:spPr>
      </p:pic>
      <p:pic>
        <p:nvPicPr>
          <p:cNvPr id="4" name="Picture 3" descr="A bulletin board with many pieces of paper&#10;&#10;Description automatically generated">
            <a:extLst>
              <a:ext uri="{FF2B5EF4-FFF2-40B4-BE49-F238E27FC236}">
                <a16:creationId xmlns:a16="http://schemas.microsoft.com/office/drawing/2014/main" id="{71A1B012-5729-9EC2-3E6F-D9A08709D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8411" y="1123527"/>
            <a:ext cx="3453600" cy="4604800"/>
          </a:xfrm>
          <a:prstGeom prst="rect">
            <a:avLst/>
          </a:prstGeom>
        </p:spPr>
      </p:pic>
    </p:spTree>
    <p:extLst>
      <p:ext uri="{BB962C8B-B14F-4D97-AF65-F5344CB8AC3E}">
        <p14:creationId xmlns:p14="http://schemas.microsoft.com/office/powerpoint/2010/main" val="414217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9A63991C-BA3E-A876-BA1B-112535C4DA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3923" y="638281"/>
            <a:ext cx="2232323" cy="2471631"/>
          </a:xfrm>
          <a:prstGeom prst="rect">
            <a:avLst/>
          </a:prstGeom>
        </p:spPr>
      </p:pic>
      <p:pic>
        <p:nvPicPr>
          <p:cNvPr id="11" name="Picture 10" descr="Letter&#10;&#10;Description automatically generated">
            <a:extLst>
              <a:ext uri="{FF2B5EF4-FFF2-40B4-BE49-F238E27FC236}">
                <a16:creationId xmlns:a16="http://schemas.microsoft.com/office/drawing/2014/main" id="{41A4814C-273F-34CD-BCE0-EAD779DBC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1676" y="1267428"/>
            <a:ext cx="3252903" cy="4337204"/>
          </a:xfrm>
          <a:prstGeom prst="rect">
            <a:avLst/>
          </a:prstGeom>
        </p:spPr>
      </p:pic>
      <p:pic>
        <p:nvPicPr>
          <p:cNvPr id="3" name="Picture 2" descr="A group of sticky notes&#10;&#10;Description automatically generated with low confidence">
            <a:extLst>
              <a:ext uri="{FF2B5EF4-FFF2-40B4-BE49-F238E27FC236}">
                <a16:creationId xmlns:a16="http://schemas.microsoft.com/office/drawing/2014/main" id="{77A16CA1-50DB-2E00-12EC-D2657EDCAB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154" y="697737"/>
            <a:ext cx="3252903" cy="2439677"/>
          </a:xfrm>
          <a:prstGeom prst="rect">
            <a:avLst/>
          </a:prstGeom>
        </p:spPr>
      </p:pic>
      <p:pic>
        <p:nvPicPr>
          <p:cNvPr id="7" name="Picture 6" descr="A picture containing letter&#10;&#10;Description automatically generated">
            <a:extLst>
              <a:ext uri="{FF2B5EF4-FFF2-40B4-BE49-F238E27FC236}">
                <a16:creationId xmlns:a16="http://schemas.microsoft.com/office/drawing/2014/main" id="{6557C06A-086A-7325-0889-8EF3B5BD1A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155" y="3748194"/>
            <a:ext cx="3252903" cy="2439677"/>
          </a:xfrm>
          <a:prstGeom prst="rect">
            <a:avLst/>
          </a:prstGeom>
        </p:spPr>
      </p:pic>
      <p:pic>
        <p:nvPicPr>
          <p:cNvPr id="5" name="Picture 4" descr="Qr code&#10;&#10;Description automatically generated with low confidence">
            <a:extLst>
              <a:ext uri="{FF2B5EF4-FFF2-40B4-BE49-F238E27FC236}">
                <a16:creationId xmlns:a16="http://schemas.microsoft.com/office/drawing/2014/main" id="{B65078F7-6EBE-E2B6-95B5-0E957BD406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724671" y="3801470"/>
            <a:ext cx="2507500" cy="2328997"/>
          </a:xfrm>
          <a:prstGeom prst="rect">
            <a:avLst/>
          </a:prstGeom>
        </p:spPr>
      </p:pic>
    </p:spTree>
    <p:extLst>
      <p:ext uri="{BB962C8B-B14F-4D97-AF65-F5344CB8AC3E}">
        <p14:creationId xmlns:p14="http://schemas.microsoft.com/office/powerpoint/2010/main" val="17968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descr="A group of people sitting around a table&#10;&#10;Description automatically generated">
            <a:extLst>
              <a:ext uri="{FF2B5EF4-FFF2-40B4-BE49-F238E27FC236}">
                <a16:creationId xmlns:a16="http://schemas.microsoft.com/office/drawing/2014/main" id="{225DB6F1-43D3-5C35-CDC1-3B16C54958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321734" y="321733"/>
            <a:ext cx="5674894" cy="3030842"/>
          </a:xfrm>
          <a:prstGeom prst="rect">
            <a:avLst/>
          </a:prstGeom>
        </p:spPr>
      </p:pic>
      <p:pic>
        <p:nvPicPr>
          <p:cNvPr id="21" name="Picture 20" descr="A group of people sitting at a table&#10;&#10;Description automatically generated with medium confidence">
            <a:extLst>
              <a:ext uri="{FF2B5EF4-FFF2-40B4-BE49-F238E27FC236}">
                <a16:creationId xmlns:a16="http://schemas.microsoft.com/office/drawing/2014/main" id="{60B82A2B-E123-9450-A3CD-6E3B5AF00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21735" y="3524289"/>
            <a:ext cx="2676579" cy="2776517"/>
          </a:xfrm>
          <a:prstGeom prst="rect">
            <a:avLst/>
          </a:prstGeom>
        </p:spPr>
      </p:pic>
      <p:pic>
        <p:nvPicPr>
          <p:cNvPr id="17" name="Picture 16" descr="A group of people sitting at a table&#10;&#10;Description automatically generated with medium confidence">
            <a:extLst>
              <a:ext uri="{FF2B5EF4-FFF2-40B4-BE49-F238E27FC236}">
                <a16:creationId xmlns:a16="http://schemas.microsoft.com/office/drawing/2014/main" id="{132585CA-A8AD-F4FE-119F-D0C48911A7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9553" y="3514855"/>
            <a:ext cx="2837076" cy="2785951"/>
          </a:xfrm>
          <a:prstGeom prst="rect">
            <a:avLst/>
          </a:prstGeom>
        </p:spPr>
      </p:pic>
      <p:pic>
        <p:nvPicPr>
          <p:cNvPr id="15" name="Picture 14" descr="A group of people sitting at a table&#10;&#10;Description automatically generated with medium confidence">
            <a:extLst>
              <a:ext uri="{FF2B5EF4-FFF2-40B4-BE49-F238E27FC236}">
                <a16:creationId xmlns:a16="http://schemas.microsoft.com/office/drawing/2014/main" id="{4A9AA502-4C57-D198-B6EF-E6B1086F083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6195373" y="321733"/>
            <a:ext cx="5674892" cy="5979074"/>
          </a:xfrm>
          <a:prstGeom prst="rect">
            <a:avLst/>
          </a:prstGeom>
        </p:spPr>
      </p:pic>
    </p:spTree>
    <p:extLst>
      <p:ext uri="{BB962C8B-B14F-4D97-AF65-F5344CB8AC3E}">
        <p14:creationId xmlns:p14="http://schemas.microsoft.com/office/powerpoint/2010/main" val="51643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28700" y="1967266"/>
            <a:ext cx="2628900" cy="2547257"/>
          </a:xfrm>
          <a:prstGeom prst="rect">
            <a:avLst/>
          </a:prstGeom>
          <a:noFill/>
        </p:spPr>
        <p:txBody>
          <a:bodyPr vert="horz" lIns="91440" tIns="45720" rIns="91440" bIns="45720" rtlCol="0" anchor="ctr">
            <a:normAutofit/>
          </a:bodyPr>
          <a:lstStyle/>
          <a:p>
            <a:pPr marL="11527" algn="ctr"/>
            <a:r>
              <a:rPr lang="en-US" sz="2800" b="1" kern="1200" spc="14">
                <a:solidFill>
                  <a:srgbClr val="FFFFFF"/>
                </a:solidFill>
                <a:latin typeface="+mj-lt"/>
                <a:ea typeface="+mj-ea"/>
                <a:cs typeface="+mj-cs"/>
              </a:rPr>
              <a:t>Mapping possibilities</a:t>
            </a:r>
            <a:endParaRPr lang="en-US" sz="2800" b="1" kern="1200">
              <a:solidFill>
                <a:srgbClr val="FFFFFF"/>
              </a:solidFill>
              <a:latin typeface="+mj-lt"/>
              <a:ea typeface="+mj-ea"/>
              <a:cs typeface="+mj-cs"/>
            </a:endParaRPr>
          </a:p>
          <a:p>
            <a:pPr marL="11527" algn="ctr"/>
            <a:r>
              <a:rPr lang="en-US" sz="2800" kern="1200" spc="9">
                <a:solidFill>
                  <a:srgbClr val="FFFFFF"/>
                </a:solidFill>
                <a:latin typeface="+mj-lt"/>
                <a:ea typeface="+mj-ea"/>
                <a:cs typeface="+mj-cs"/>
              </a:rPr>
              <a:t>Grouping ideas for effort required </a:t>
            </a:r>
            <a:r>
              <a:rPr lang="en-US" sz="2800" kern="1200" spc="14">
                <a:solidFill>
                  <a:srgbClr val="FFFFFF"/>
                </a:solidFill>
                <a:latin typeface="+mj-lt"/>
                <a:ea typeface="+mj-ea"/>
                <a:cs typeface="+mj-cs"/>
              </a:rPr>
              <a:t>and </a:t>
            </a:r>
            <a:r>
              <a:rPr lang="en-US" sz="2800" kern="1200" spc="9">
                <a:solidFill>
                  <a:srgbClr val="FFFFFF"/>
                </a:solidFill>
                <a:latin typeface="+mj-lt"/>
                <a:ea typeface="+mj-ea"/>
                <a:cs typeface="+mj-cs"/>
              </a:rPr>
              <a:t>likely</a:t>
            </a:r>
            <a:r>
              <a:rPr lang="en-US" sz="2800" kern="1200" spc="-18">
                <a:solidFill>
                  <a:srgbClr val="FFFFFF"/>
                </a:solidFill>
                <a:latin typeface="+mj-lt"/>
                <a:ea typeface="+mj-ea"/>
                <a:cs typeface="+mj-cs"/>
              </a:rPr>
              <a:t> </a:t>
            </a:r>
            <a:r>
              <a:rPr lang="en-US" sz="2800" kern="1200" spc="9">
                <a:solidFill>
                  <a:srgbClr val="FFFFFF"/>
                </a:solidFill>
                <a:latin typeface="+mj-lt"/>
                <a:ea typeface="+mj-ea"/>
                <a:cs typeface="+mj-cs"/>
              </a:rPr>
              <a:t>impact</a:t>
            </a:r>
            <a:endParaRPr lang="en-US" sz="2800" kern="120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B20B8C77-996E-4FB2-9ADD-F49790A03733}"/>
              </a:ext>
            </a:extLst>
          </p:cNvPr>
          <p:cNvPicPr>
            <a:picLocks noChangeAspect="1"/>
          </p:cNvPicPr>
          <p:nvPr/>
        </p:nvPicPr>
        <p:blipFill>
          <a:blip r:embed="rId3"/>
          <a:stretch>
            <a:fillRect/>
          </a:stretch>
        </p:blipFill>
        <p:spPr>
          <a:xfrm>
            <a:off x="4777316" y="1554667"/>
            <a:ext cx="6780700" cy="37463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DB7E855B-B0A3-ED33-F128-9C8F0626A4AC}"/>
              </a:ext>
            </a:extLst>
          </p:cNvPr>
          <p:cNvPicPr>
            <a:picLocks noChangeAspect="1"/>
          </p:cNvPicPr>
          <p:nvPr/>
        </p:nvPicPr>
        <p:blipFill rotWithShape="1">
          <a:blip r:embed="rId2">
            <a:extLst>
              <a:ext uri="{28A0092B-C50C-407E-A947-70E740481C1C}">
                <a14:useLocalDpi xmlns:a14="http://schemas.microsoft.com/office/drawing/2010/main" val="0"/>
              </a:ext>
            </a:extLst>
          </a:blip>
          <a:srcRect l="3996" t="14386" r="8519" b="7017"/>
          <a:stretch/>
        </p:blipFill>
        <p:spPr>
          <a:xfrm>
            <a:off x="3216800" y="-1"/>
            <a:ext cx="5725144" cy="6858001"/>
          </a:xfrm>
          <a:prstGeom prst="rect">
            <a:avLst/>
          </a:prstGeom>
          <a:ln>
            <a:noFill/>
          </a:ln>
        </p:spPr>
      </p:pic>
    </p:spTree>
    <p:extLst>
      <p:ext uri="{BB962C8B-B14F-4D97-AF65-F5344CB8AC3E}">
        <p14:creationId xmlns:p14="http://schemas.microsoft.com/office/powerpoint/2010/main" val="111472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room with a person sitting in a wheelchair&#10;&#10;Description automatically generated with low confidence">
            <a:extLst>
              <a:ext uri="{FF2B5EF4-FFF2-40B4-BE49-F238E27FC236}">
                <a16:creationId xmlns:a16="http://schemas.microsoft.com/office/drawing/2014/main" id="{D66CD0ED-CC9A-B390-D6B5-01BEB389E358}"/>
              </a:ext>
            </a:extLst>
          </p:cNvPr>
          <p:cNvPicPr>
            <a:picLocks noChangeAspect="1"/>
          </p:cNvPicPr>
          <p:nvPr/>
        </p:nvPicPr>
        <p:blipFill rotWithShape="1">
          <a:blip r:embed="rId2">
            <a:extLst>
              <a:ext uri="{28A0092B-C50C-407E-A947-70E740481C1C}">
                <a14:useLocalDpi xmlns:a14="http://schemas.microsoft.com/office/drawing/2010/main" val="0"/>
              </a:ext>
            </a:extLst>
          </a:blip>
          <a:srcRect t="20226" r="1" b="2429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18473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E0F2D-0B4F-9CD4-E7E7-896DD74C01E6}"/>
              </a:ext>
            </a:extLst>
          </p:cNvPr>
          <p:cNvSpPr>
            <a:spLocks noGrp="1"/>
          </p:cNvSpPr>
          <p:nvPr>
            <p:ph type="title"/>
          </p:nvPr>
        </p:nvSpPr>
        <p:spPr>
          <a:xfrm>
            <a:off x="838200" y="365125"/>
            <a:ext cx="10515600" cy="1325563"/>
          </a:xfrm>
        </p:spPr>
        <p:txBody>
          <a:bodyPr>
            <a:normAutofit/>
          </a:bodyPr>
          <a:lstStyle/>
          <a:p>
            <a:r>
              <a:rPr lang="en-GB" sz="5400" dirty="0"/>
              <a:t>Areas of focus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46AF53-23B5-FBD6-AACD-E05EDFC0018F}"/>
              </a:ext>
            </a:extLst>
          </p:cNvPr>
          <p:cNvSpPr>
            <a:spLocks noGrp="1"/>
          </p:cNvSpPr>
          <p:nvPr>
            <p:ph idx="1"/>
          </p:nvPr>
        </p:nvSpPr>
        <p:spPr>
          <a:xfrm>
            <a:off x="838200" y="1929384"/>
            <a:ext cx="10515600" cy="4251960"/>
          </a:xfrm>
        </p:spPr>
        <p:txBody>
          <a:bodyPr>
            <a:normAutofit/>
          </a:bodyPr>
          <a:lstStyle/>
          <a:p>
            <a:r>
              <a:rPr lang="en-GB" sz="2200" dirty="0"/>
              <a:t>Direct Payments x 2</a:t>
            </a:r>
          </a:p>
          <a:p>
            <a:r>
              <a:rPr lang="en-GB" sz="2200" dirty="0"/>
              <a:t>(Accessing and setting personal budgets including DPs)</a:t>
            </a:r>
          </a:p>
          <a:p>
            <a:r>
              <a:rPr lang="en-GB" sz="2200" dirty="0"/>
              <a:t>Flexible carer breaks</a:t>
            </a:r>
          </a:p>
          <a:p>
            <a:r>
              <a:rPr lang="en-GB" sz="2200" dirty="0"/>
              <a:t>How specialist services might make it harder for people to get the right support at the right time</a:t>
            </a:r>
          </a:p>
          <a:p>
            <a:r>
              <a:rPr lang="en-GB" sz="2200" dirty="0"/>
              <a:t>Getting better at prevention / Developing a Community well being hub</a:t>
            </a:r>
          </a:p>
        </p:txBody>
      </p:sp>
    </p:spTree>
    <p:extLst>
      <p:ext uri="{BB962C8B-B14F-4D97-AF65-F5344CB8AC3E}">
        <p14:creationId xmlns:p14="http://schemas.microsoft.com/office/powerpoint/2010/main" val="322278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Torn rope">
            <a:extLst>
              <a:ext uri="{FF2B5EF4-FFF2-40B4-BE49-F238E27FC236}">
                <a16:creationId xmlns:a16="http://schemas.microsoft.com/office/drawing/2014/main" id="{698E5EEA-30B3-3527-4134-7368822C0DDB}"/>
              </a:ext>
            </a:extLst>
          </p:cNvPr>
          <p:cNvPicPr>
            <a:picLocks noChangeAspect="1"/>
          </p:cNvPicPr>
          <p:nvPr/>
        </p:nvPicPr>
        <p:blipFill rotWithShape="1">
          <a:blip r:embed="rId2"/>
          <a:srcRect r="18789" b="1"/>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13E0F8-E6C7-4834-C726-61CDAC6724D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400"/>
              <a:t>What key plumbing and wiring issues might we  be missing?</a:t>
            </a:r>
          </a:p>
        </p:txBody>
      </p:sp>
      <p:sp>
        <p:nvSpPr>
          <p:cNvPr id="42" name="Rectangle 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7C15F9-D063-E578-4977-A9AA7FDAF163}"/>
              </a:ext>
            </a:extLst>
          </p:cNvPr>
          <p:cNvSpPr txBox="1"/>
          <p:nvPr/>
        </p:nvSpPr>
        <p:spPr>
          <a:xfrm>
            <a:off x="371094" y="2718054"/>
            <a:ext cx="3438906" cy="3207258"/>
          </a:xfrm>
          <a:prstGeom prst="rect">
            <a:avLst/>
          </a:prstGeom>
        </p:spPr>
        <p:txBody>
          <a:bodyPr vert="horz" lIns="91440" tIns="45720" rIns="91440" bIns="45720" rtlCol="0" anchor="t">
            <a:normAutofit/>
          </a:bodyPr>
          <a:lstStyle/>
          <a:p>
            <a:pPr defTabSz="914400">
              <a:lnSpc>
                <a:spcPct val="90000"/>
              </a:lnSpc>
              <a:spcAft>
                <a:spcPts val="600"/>
              </a:spcAft>
            </a:pPr>
            <a:r>
              <a:rPr lang="en-US" sz="1700" dirty="0"/>
              <a:t>Whose voices do we need to hear to get a really rich understanding of the issue? </a:t>
            </a:r>
          </a:p>
        </p:txBody>
      </p:sp>
    </p:spTree>
    <p:extLst>
      <p:ext uri="{BB962C8B-B14F-4D97-AF65-F5344CB8AC3E}">
        <p14:creationId xmlns:p14="http://schemas.microsoft.com/office/powerpoint/2010/main" val="246575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90F493-A509-6D7A-7C16-099513013E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72208"/>
            <a:ext cx="5291666" cy="4713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ider Diagram Template | Creately">
            <a:extLst>
              <a:ext uri="{FF2B5EF4-FFF2-40B4-BE49-F238E27FC236}">
                <a16:creationId xmlns:a16="http://schemas.microsoft.com/office/drawing/2014/main" id="{8DC3B38D-3CEB-F731-1D85-ED61E2B5CF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224139"/>
            <a:ext cx="5291667" cy="440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1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0A73C-451A-144F-9F50-724F5165BFB5}"/>
              </a:ext>
            </a:extLst>
          </p:cNvPr>
          <p:cNvSpPr/>
          <p:nvPr/>
        </p:nvSpPr>
        <p:spPr>
          <a:xfrm>
            <a:off x="3275153" y="2165590"/>
            <a:ext cx="5942323" cy="577081"/>
          </a:xfrm>
          <a:prstGeom prst="rect">
            <a:avLst/>
          </a:prstGeom>
        </p:spPr>
        <p:txBody>
          <a:bodyPr wrap="square">
            <a:spAutoFit/>
          </a:bodyPr>
          <a:lstStyle/>
          <a:p>
            <a:r>
              <a:rPr lang="en-GB" sz="1050">
                <a:latin typeface="Calibri" panose="020F0502020204030204" pitchFamily="34" charset="0"/>
                <a:ea typeface="Calibri" panose="020F0502020204030204" pitchFamily="34" charset="0"/>
                <a:cs typeface="Times New Roman" panose="02020603050405020304" pitchFamily="18" charset="0"/>
              </a:rPr>
              <a:t> </a:t>
            </a:r>
          </a:p>
          <a:p>
            <a:r>
              <a:rPr lang="en-GB" sz="1050">
                <a:latin typeface="Arial" panose="020B0604020202020204" pitchFamily="34" charset="0"/>
                <a:ea typeface="Calibri" panose="020F0502020204030204" pitchFamily="34" charset="0"/>
                <a:cs typeface="Arial" panose="020B0604020202020204" pitchFamily="34" charset="0"/>
              </a:rPr>
              <a:t> </a:t>
            </a:r>
          </a:p>
          <a:p>
            <a:endParaRPr lang="en-GB" sz="105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9D1F1F0-5452-2F46-AEC9-9A388BAEEABF}"/>
              </a:ext>
            </a:extLst>
          </p:cNvPr>
          <p:cNvSpPr/>
          <p:nvPr/>
        </p:nvSpPr>
        <p:spPr>
          <a:xfrm>
            <a:off x="1524000" y="-36970"/>
            <a:ext cx="9144000" cy="896794"/>
          </a:xfrm>
          <a:prstGeom prst="rect">
            <a:avLst/>
          </a:prstGeom>
          <a:solidFill>
            <a:srgbClr val="EC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spcAft>
                <a:spcPts val="900"/>
              </a:spcAft>
            </a:pPr>
            <a:r>
              <a:rPr lang="en-US" sz="3300" b="1" dirty="0">
                <a:solidFill>
                  <a:schemeClr val="tx1"/>
                </a:solidFill>
                <a:latin typeface="+mj-lt"/>
                <a:cs typeface="Arial" panose="020B0604020202020204" pitchFamily="34" charset="0"/>
              </a:rPr>
              <a:t> </a:t>
            </a:r>
            <a:r>
              <a:rPr lang="en-US" sz="3200" b="1" dirty="0">
                <a:solidFill>
                  <a:schemeClr val="tx1"/>
                </a:solidFill>
                <a:latin typeface="+mj-lt"/>
                <a:cs typeface="Arial" panose="020B0604020202020204" pitchFamily="34" charset="0"/>
              </a:rPr>
              <a:t>“</a:t>
            </a:r>
            <a:r>
              <a:rPr lang="en-US" sz="3200" b="1" dirty="0">
                <a:solidFill>
                  <a:schemeClr val="tx1"/>
                </a:solidFill>
                <a:cs typeface="Arial" panose="020B0604020202020204" pitchFamily="34" charset="0"/>
              </a:rPr>
              <a:t>Fixing the social care plumbing &amp; wiring”</a:t>
            </a:r>
          </a:p>
        </p:txBody>
      </p:sp>
      <p:pic>
        <p:nvPicPr>
          <p:cNvPr id="12" name="Picture 11" descr="A picture containing drawing&#10;&#10;Description automatically generated">
            <a:extLst>
              <a:ext uri="{FF2B5EF4-FFF2-40B4-BE49-F238E27FC236}">
                <a16:creationId xmlns:a16="http://schemas.microsoft.com/office/drawing/2014/main" id="{523AB5C9-CACE-B44A-BADD-272D52271364}"/>
              </a:ext>
            </a:extLst>
          </p:cNvPr>
          <p:cNvPicPr>
            <a:picLocks noChangeAspect="1"/>
          </p:cNvPicPr>
          <p:nvPr/>
        </p:nvPicPr>
        <p:blipFill>
          <a:blip r:embed="rId3"/>
          <a:stretch>
            <a:fillRect/>
          </a:stretch>
        </p:blipFill>
        <p:spPr>
          <a:xfrm>
            <a:off x="9217475" y="-18732"/>
            <a:ext cx="1259105" cy="896794"/>
          </a:xfrm>
          <a:prstGeom prst="rect">
            <a:avLst/>
          </a:prstGeom>
        </p:spPr>
      </p:pic>
      <p:sp>
        <p:nvSpPr>
          <p:cNvPr id="3" name="TextBox 2">
            <a:extLst>
              <a:ext uri="{FF2B5EF4-FFF2-40B4-BE49-F238E27FC236}">
                <a16:creationId xmlns:a16="http://schemas.microsoft.com/office/drawing/2014/main" id="{29E3E545-DF1A-179B-7CE5-47CBFCCFE9A1}"/>
              </a:ext>
            </a:extLst>
          </p:cNvPr>
          <p:cNvSpPr txBox="1"/>
          <p:nvPr/>
        </p:nvSpPr>
        <p:spPr>
          <a:xfrm>
            <a:off x="1728108" y="1322614"/>
            <a:ext cx="8748471"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There are linked </a:t>
            </a:r>
            <a:r>
              <a:rPr lang="en-US" sz="2400" b="1" dirty="0">
                <a:latin typeface="Calibri" panose="020F0502020204030204" pitchFamily="34" charset="0"/>
                <a:cs typeface="Times New Roman" panose="02020603050405020304" pitchFamily="18" charset="0"/>
              </a:rPr>
              <a:t>national and local parts</a:t>
            </a:r>
          </a:p>
          <a:p>
            <a:pPr marL="285750" indent="-285750">
              <a:buFont typeface="Arial" panose="020B0604020202020204" pitchFamily="34" charset="0"/>
              <a:buChar char="•"/>
            </a:pPr>
            <a:r>
              <a:rPr lang="en-US" sz="2400" b="1" dirty="0">
                <a:latin typeface="Calibri" panose="020F0502020204030204" pitchFamily="34" charset="0"/>
                <a:cs typeface="Times New Roman" panose="02020603050405020304" pitchFamily="18" charset="0"/>
              </a:rPr>
              <a:t>Nationally </a:t>
            </a:r>
            <a:r>
              <a:rPr lang="en-US" sz="2400" dirty="0">
                <a:latin typeface="Calibri" panose="020F0502020204030204" pitchFamily="34" charset="0"/>
                <a:cs typeface="Times New Roman" panose="02020603050405020304" pitchFamily="18" charset="0"/>
              </a:rPr>
              <a:t>we have got commitment from </a:t>
            </a:r>
            <a:r>
              <a:rPr lang="en-US" sz="2400" dirty="0" err="1">
                <a:latin typeface="Calibri" panose="020F0502020204030204" pitchFamily="34" charset="0"/>
                <a:cs typeface="Times New Roman" panose="02020603050405020304" pitchFamily="18" charset="0"/>
              </a:rPr>
              <a:t>organisations</a:t>
            </a:r>
            <a:r>
              <a:rPr lang="en-US" sz="2400" dirty="0">
                <a:latin typeface="Calibri" panose="020F0502020204030204" pitchFamily="34" charset="0"/>
                <a:cs typeface="Times New Roman" panose="02020603050405020304" pitchFamily="18" charset="0"/>
              </a:rPr>
              <a:t> with influence to be involved in looking at the main issues that need tackling and start to tackle them</a:t>
            </a:r>
          </a:p>
          <a:p>
            <a:pPr marL="285750" indent="-285750">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We will be talking with lots of different people about what are the main issues and how they might be tackled</a:t>
            </a:r>
          </a:p>
          <a:p>
            <a:pPr marL="285750" indent="-285750">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We will get together with the national </a:t>
            </a:r>
            <a:r>
              <a:rPr lang="en-US" sz="2400" dirty="0" err="1">
                <a:latin typeface="Calibri" panose="020F0502020204030204" pitchFamily="34" charset="0"/>
                <a:cs typeface="Times New Roman" panose="02020603050405020304" pitchFamily="18" charset="0"/>
              </a:rPr>
              <a:t>organisations</a:t>
            </a:r>
            <a:r>
              <a:rPr lang="en-US" sz="2400" dirty="0">
                <a:latin typeface="Calibri" panose="020F0502020204030204" pitchFamily="34" charset="0"/>
                <a:cs typeface="Times New Roman" panose="02020603050405020304" pitchFamily="18" charset="0"/>
              </a:rPr>
              <a:t> to see what can be done</a:t>
            </a:r>
          </a:p>
          <a:p>
            <a:pPr marL="285750" indent="-285750">
              <a:buFont typeface="Arial" panose="020B0604020202020204" pitchFamily="34" charset="0"/>
              <a:buChar char="•"/>
            </a:pPr>
            <a:r>
              <a:rPr lang="en-US" sz="2400" b="1" dirty="0">
                <a:latin typeface="Calibri" panose="020F0502020204030204" pitchFamily="34" charset="0"/>
                <a:cs typeface="Times New Roman" panose="02020603050405020304" pitchFamily="18" charset="0"/>
              </a:rPr>
              <a:t>Locally</a:t>
            </a:r>
            <a:r>
              <a:rPr lang="en-US" sz="2400" dirty="0">
                <a:latin typeface="Calibri" panose="020F0502020204030204" pitchFamily="34" charset="0"/>
                <a:cs typeface="Times New Roman" panose="02020603050405020304" pitchFamily="18" charset="0"/>
              </a:rPr>
              <a:t> we want to support local people and councils to work on things they want to change</a:t>
            </a:r>
          </a:p>
          <a:p>
            <a:pPr marL="285750" indent="-285750">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And we want to include the local “plumbing and wiring” issues we find in the local work in the national work – especially where it needs national action to change them</a:t>
            </a:r>
          </a:p>
          <a:p>
            <a:endParaRPr lang="en-GB" dirty="0"/>
          </a:p>
        </p:txBody>
      </p:sp>
    </p:spTree>
    <p:extLst>
      <p:ext uri="{BB962C8B-B14F-4D97-AF65-F5344CB8AC3E}">
        <p14:creationId xmlns:p14="http://schemas.microsoft.com/office/powerpoint/2010/main" val="251615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eckmate in a chess game">
            <a:extLst>
              <a:ext uri="{FF2B5EF4-FFF2-40B4-BE49-F238E27FC236}">
                <a16:creationId xmlns:a16="http://schemas.microsoft.com/office/drawing/2014/main" id="{8C4C9E7E-1E51-3E9D-ADB2-B89522E15658}"/>
              </a:ext>
            </a:extLst>
          </p:cNvPr>
          <p:cNvPicPr>
            <a:picLocks noChangeAspect="1"/>
          </p:cNvPicPr>
          <p:nvPr/>
        </p:nvPicPr>
        <p:blipFill rotWithShape="1">
          <a:blip r:embed="rId2"/>
          <a:srcRect l="14964" r="17477"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ED8B6ACC-5802-CEB7-EB15-E642C28C8DF3}"/>
              </a:ext>
            </a:extLst>
          </p:cNvPr>
          <p:cNvSpPr txBox="1"/>
          <p:nvPr/>
        </p:nvSpPr>
        <p:spPr>
          <a:xfrm>
            <a:off x="6525048" y="1625374"/>
            <a:ext cx="5255425" cy="3843666"/>
          </a:xfrm>
          <a:prstGeom prst="rect">
            <a:avLst/>
          </a:prstGeom>
        </p:spPr>
        <p:txBody>
          <a:bodyPr vert="horz" lIns="91440" tIns="45720" rIns="91440" bIns="45720" rtlCol="0">
            <a:noAutofit/>
          </a:bodyPr>
          <a:lstStyle/>
          <a:p>
            <a:pPr defTabSz="914400">
              <a:lnSpc>
                <a:spcPct val="90000"/>
              </a:lnSpc>
              <a:spcAft>
                <a:spcPts val="600"/>
              </a:spcAft>
            </a:pPr>
            <a:r>
              <a:rPr lang="en-US" sz="4800" dirty="0">
                <a:effectLst/>
              </a:rPr>
              <a:t>What would be the most powerful and influential ways to press for action on our findings?</a:t>
            </a:r>
          </a:p>
        </p:txBody>
      </p:sp>
    </p:spTree>
    <p:extLst>
      <p:ext uri="{BB962C8B-B14F-4D97-AF65-F5344CB8AC3E}">
        <p14:creationId xmlns:p14="http://schemas.microsoft.com/office/powerpoint/2010/main" val="215397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57290" y="4051407"/>
            <a:ext cx="9704934" cy="2074689"/>
          </a:xfrm>
          <a:prstGeom prst="rect">
            <a:avLst/>
          </a:prstGeom>
          <a:blipFill>
            <a:blip r:embed="rId3" cstate="print"/>
            <a:stretch>
              <a:fillRect/>
            </a:stretch>
          </a:blipFill>
        </p:spPr>
        <p:txBody>
          <a:bodyPr wrap="square" lIns="0" tIns="0" rIns="0" bIns="0" rtlCol="0"/>
          <a:lstStyle/>
          <a:p>
            <a:endParaRPr sz="1634"/>
          </a:p>
        </p:txBody>
      </p:sp>
      <p:sp>
        <p:nvSpPr>
          <p:cNvPr id="3" name="object 3"/>
          <p:cNvSpPr txBox="1">
            <a:spLocks noGrp="1"/>
          </p:cNvSpPr>
          <p:nvPr>
            <p:ph idx="1"/>
          </p:nvPr>
        </p:nvSpPr>
        <p:spPr>
          <a:xfrm>
            <a:off x="0" y="1229047"/>
            <a:ext cx="11125199" cy="1495602"/>
          </a:xfrm>
          <a:prstGeom prst="rect">
            <a:avLst/>
          </a:prstGeom>
        </p:spPr>
        <p:txBody>
          <a:bodyPr vert="horz" wrap="square" lIns="0" tIns="0" rIns="0" bIns="0" rtlCol="0">
            <a:spAutoFit/>
          </a:bodyPr>
          <a:lstStyle/>
          <a:p>
            <a:pPr marL="1246017" marR="4611" indent="0" algn="ctr">
              <a:lnSpc>
                <a:spcPts val="5573"/>
              </a:lnSpc>
              <a:buNone/>
            </a:pPr>
            <a:r>
              <a:rPr sz="3600" b="1" i="1" spc="5" dirty="0">
                <a:latin typeface="Arial" panose="020B0604020202020204" pitchFamily="34" charset="0"/>
                <a:cs typeface="Arial" panose="020B0604020202020204" pitchFamily="34" charset="0"/>
              </a:rPr>
              <a:t>Working Together</a:t>
            </a:r>
            <a:r>
              <a:rPr sz="3600" b="1" i="1" spc="-45" dirty="0">
                <a:latin typeface="Arial" panose="020B0604020202020204" pitchFamily="34" charset="0"/>
                <a:cs typeface="Arial" panose="020B0604020202020204" pitchFamily="34" charset="0"/>
              </a:rPr>
              <a:t> </a:t>
            </a:r>
            <a:r>
              <a:rPr sz="3600" b="1" i="1" spc="5" dirty="0">
                <a:latin typeface="Arial" panose="020B0604020202020204" pitchFamily="34" charset="0"/>
                <a:cs typeface="Arial" panose="020B0604020202020204" pitchFamily="34" charset="0"/>
              </a:rPr>
              <a:t>for Change</a:t>
            </a:r>
            <a:r>
              <a:rPr lang="en-GB" sz="3600" b="1" i="1" spc="5" dirty="0">
                <a:latin typeface="Arial" panose="020B0604020202020204" pitchFamily="34" charset="0"/>
                <a:cs typeface="Arial" panose="020B0604020202020204" pitchFamily="34" charset="0"/>
              </a:rPr>
              <a:t> </a:t>
            </a:r>
          </a:p>
          <a:p>
            <a:pPr marL="1246017" marR="4611" indent="0" algn="ctr">
              <a:lnSpc>
                <a:spcPts val="5573"/>
              </a:lnSpc>
              <a:buNone/>
            </a:pPr>
            <a:endParaRPr sz="3267" b="1" dirty="0">
              <a:latin typeface="+mj-lt"/>
            </a:endParaRPr>
          </a:p>
        </p:txBody>
      </p:sp>
    </p:spTree>
    <p:extLst>
      <p:ext uri="{BB962C8B-B14F-4D97-AF65-F5344CB8AC3E}">
        <p14:creationId xmlns:p14="http://schemas.microsoft.com/office/powerpoint/2010/main" val="59133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ight Triangle 17">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txBox="1">
            <a:spLocks noGrp="1"/>
          </p:cNvSpPr>
          <p:nvPr>
            <p:ph type="title"/>
          </p:nvPr>
        </p:nvSpPr>
        <p:spPr>
          <a:xfrm>
            <a:off x="5932281" y="795925"/>
            <a:ext cx="3276401" cy="1083675"/>
          </a:xfrm>
          <a:prstGeom prst="rect">
            <a:avLst/>
          </a:prstGeom>
        </p:spPr>
        <p:txBody>
          <a:bodyPr vert="horz" lIns="82988" tIns="41494" rIns="82988" bIns="41494" rtlCol="0" anchor="ctr">
            <a:normAutofit/>
          </a:bodyPr>
          <a:lstStyle/>
          <a:p>
            <a:pPr marL="50884" marR="3735" defTabSz="740664"/>
            <a:r>
              <a:rPr lang="en-US" sz="2279" kern="1200" spc="4" dirty="0">
                <a:solidFill>
                  <a:schemeClr val="tx1"/>
                </a:solidFill>
                <a:latin typeface="+mj-lt"/>
                <a:ea typeface="+mj-ea"/>
                <a:cs typeface="+mj-cs"/>
              </a:rPr>
              <a:t>About the methodology</a:t>
            </a:r>
            <a:endParaRPr lang="en-US" sz="2814" dirty="0"/>
          </a:p>
        </p:txBody>
      </p:sp>
      <p:sp>
        <p:nvSpPr>
          <p:cNvPr id="7" name="TextBox 6"/>
          <p:cNvSpPr txBox="1"/>
          <p:nvPr/>
        </p:nvSpPr>
        <p:spPr>
          <a:xfrm>
            <a:off x="5461281" y="1620645"/>
            <a:ext cx="5262255" cy="4441429"/>
          </a:xfrm>
          <a:prstGeom prst="rect">
            <a:avLst/>
          </a:prstGeom>
        </p:spPr>
        <p:txBody>
          <a:bodyPr vert="horz" lIns="82988" tIns="41494" rIns="82988" bIns="41494" rtlCol="0" anchor="t">
            <a:normAutofit fontScale="47500" lnSpcReduction="20000"/>
          </a:bodyPr>
          <a:lstStyle/>
          <a:p>
            <a:pPr marL="210071" indent="-168056" defTabSz="370332">
              <a:lnSpc>
                <a:spcPct val="90000"/>
              </a:lnSpc>
              <a:spcAft>
                <a:spcPts val="441"/>
              </a:spcAft>
              <a:buFont typeface="Arial" panose="020B0604020202020204" pitchFamily="34" charset="0"/>
              <a:buChar char="•"/>
            </a:pPr>
            <a:r>
              <a:rPr lang="en-US" sz="4000" dirty="0"/>
              <a:t>Working Together for Change is a simple collaborative process for coproducing change first written up and published as best practice guidance for commissioners in 2009</a:t>
            </a:r>
          </a:p>
          <a:p>
            <a:pPr marL="42015" defTabSz="370332">
              <a:lnSpc>
                <a:spcPct val="90000"/>
              </a:lnSpc>
              <a:spcAft>
                <a:spcPts val="441"/>
              </a:spcAft>
            </a:pPr>
            <a:endParaRPr lang="en-US" sz="4000" dirty="0"/>
          </a:p>
          <a:p>
            <a:pPr marL="210071" indent="-168056" defTabSz="370332">
              <a:lnSpc>
                <a:spcPct val="90000"/>
              </a:lnSpc>
              <a:spcAft>
                <a:spcPts val="441"/>
              </a:spcAft>
              <a:buFont typeface="Arial" panose="020B0604020202020204" pitchFamily="34" charset="0"/>
              <a:buChar char="•"/>
            </a:pPr>
            <a:r>
              <a:rPr lang="en-US" sz="4000" dirty="0"/>
              <a:t>Supports The Care Act Market Shaping Duty “</a:t>
            </a:r>
            <a:r>
              <a:rPr lang="en-GB" sz="4000" dirty="0"/>
              <a:t>that market shaping  and commissioning should be shared endeavours…”, and Commissioning for Better Outcomes standard 4 that Good Commissioning is ‘</a:t>
            </a:r>
            <a:r>
              <a:rPr lang="en-GB" sz="4000" i="1" dirty="0"/>
              <a:t>Coproduced with people, their carers and their communities”-  </a:t>
            </a:r>
            <a:br>
              <a:rPr lang="en-GB" sz="4000" dirty="0"/>
            </a:br>
            <a:endParaRPr lang="en-US" sz="4000" dirty="0"/>
          </a:p>
          <a:p>
            <a:pPr marL="210071" indent="-168056" defTabSz="370332">
              <a:lnSpc>
                <a:spcPct val="90000"/>
              </a:lnSpc>
              <a:spcAft>
                <a:spcPts val="441"/>
              </a:spcAft>
              <a:buFont typeface="Arial" panose="020B0604020202020204" pitchFamily="34" charset="0"/>
              <a:buChar char="•"/>
            </a:pPr>
            <a:r>
              <a:rPr lang="en-US" sz="4000" dirty="0"/>
              <a:t>It is highly scalable and can be used in different contexts to coproduce change and improve strategic decision making</a:t>
            </a:r>
            <a:br>
              <a:rPr lang="en-US" sz="4000" dirty="0"/>
            </a:br>
            <a:endParaRPr lang="en-US" sz="4000" dirty="0"/>
          </a:p>
          <a:p>
            <a:pPr marL="210071" indent="-168056" defTabSz="370332">
              <a:lnSpc>
                <a:spcPct val="90000"/>
              </a:lnSpc>
              <a:spcAft>
                <a:spcPts val="441"/>
              </a:spcAft>
              <a:buFont typeface="Arial" panose="020B0604020202020204" pitchFamily="34" charset="0"/>
              <a:buChar char="•"/>
            </a:pPr>
            <a:r>
              <a:rPr lang="en-US" sz="4000" dirty="0"/>
              <a:t>There is a live and vibrant community using and adapting the process and sharing their learning </a:t>
            </a:r>
            <a:br>
              <a:rPr lang="en-US" sz="4000" dirty="0"/>
            </a:br>
            <a:endParaRPr lang="en-US" sz="4000" dirty="0"/>
          </a:p>
          <a:p>
            <a:pPr marL="210071" indent="-168056" defTabSz="370332">
              <a:lnSpc>
                <a:spcPct val="90000"/>
              </a:lnSpc>
              <a:spcAft>
                <a:spcPts val="441"/>
              </a:spcAft>
              <a:buFont typeface="Arial" panose="020B0604020202020204" pitchFamily="34" charset="0"/>
              <a:buChar char="•"/>
            </a:pPr>
            <a:endParaRPr lang="en-US" sz="1396" kern="1200" dirty="0">
              <a:solidFill>
                <a:schemeClr val="tx1"/>
              </a:solidFill>
              <a:latin typeface="+mn-lt"/>
              <a:ea typeface="+mn-ea"/>
              <a:cs typeface="+mn-cs"/>
            </a:endParaRPr>
          </a:p>
          <a:p>
            <a:pPr>
              <a:lnSpc>
                <a:spcPct val="90000"/>
              </a:lnSpc>
              <a:spcAft>
                <a:spcPts val="545"/>
              </a:spcAft>
            </a:pPr>
            <a:endParaRPr lang="en-US" sz="1271" dirty="0"/>
          </a:p>
        </p:txBody>
      </p:sp>
      <p:sp>
        <p:nvSpPr>
          <p:cNvPr id="4" name="object 4"/>
          <p:cNvSpPr/>
          <p:nvPr/>
        </p:nvSpPr>
        <p:spPr>
          <a:xfrm>
            <a:off x="962163" y="918931"/>
            <a:ext cx="1947859" cy="2416935"/>
          </a:xfrm>
          <a:prstGeom prst="rect">
            <a:avLst/>
          </a:prstGeom>
          <a:blipFill>
            <a:blip r:embed="rId3" cstate="print"/>
            <a:stretch>
              <a:fillRect/>
            </a:stretch>
          </a:blipFill>
        </p:spPr>
        <p:txBody>
          <a:bodyPr wrap="square" lIns="0" tIns="0" rIns="0" bIns="0" rtlCol="0"/>
          <a:lstStyle/>
          <a:p>
            <a:endParaRPr sz="1634"/>
          </a:p>
        </p:txBody>
      </p:sp>
      <p:sp>
        <p:nvSpPr>
          <p:cNvPr id="9" name="object 5">
            <a:extLst>
              <a:ext uri="{FF2B5EF4-FFF2-40B4-BE49-F238E27FC236}">
                <a16:creationId xmlns:a16="http://schemas.microsoft.com/office/drawing/2014/main" id="{5975AAEC-AE6A-8246-AEF1-B7143EEB15B0}"/>
              </a:ext>
            </a:extLst>
          </p:cNvPr>
          <p:cNvSpPr/>
          <p:nvPr/>
        </p:nvSpPr>
        <p:spPr>
          <a:xfrm>
            <a:off x="3050002" y="2156179"/>
            <a:ext cx="2271299" cy="2901244"/>
          </a:xfrm>
          <a:prstGeom prst="rect">
            <a:avLst/>
          </a:prstGeom>
          <a:blipFill>
            <a:blip r:embed="rId4" cstate="print"/>
            <a:stretch>
              <a:fillRect/>
            </a:stretch>
          </a:blipFill>
        </p:spPr>
        <p:txBody>
          <a:bodyPr wrap="square" lIns="0" tIns="0" rIns="0" bIns="0" rtlCol="0"/>
          <a:lstStyle/>
          <a:p>
            <a:endParaRPr sz="1433"/>
          </a:p>
        </p:txBody>
      </p:sp>
      <p:sp>
        <p:nvSpPr>
          <p:cNvPr id="11" name="object 5">
            <a:extLst>
              <a:ext uri="{FF2B5EF4-FFF2-40B4-BE49-F238E27FC236}">
                <a16:creationId xmlns:a16="http://schemas.microsoft.com/office/drawing/2014/main" id="{5F162D61-84A0-5232-59DB-83D5F72E89EA}"/>
              </a:ext>
            </a:extLst>
          </p:cNvPr>
          <p:cNvSpPr/>
          <p:nvPr/>
        </p:nvSpPr>
        <p:spPr>
          <a:xfrm>
            <a:off x="962163" y="3429000"/>
            <a:ext cx="1947859" cy="2283868"/>
          </a:xfrm>
          <a:prstGeom prst="rect">
            <a:avLst/>
          </a:prstGeom>
          <a:blipFill>
            <a:blip r:embed="rId5" cstate="print"/>
            <a:stretch>
              <a:fillRect/>
            </a:stretch>
          </a:blipFill>
        </p:spPr>
        <p:txBody>
          <a:bodyPr wrap="square" lIns="0" tIns="0" rIns="0" bIns="0" rtlCol="0"/>
          <a:lstStyle/>
          <a:p>
            <a:endParaRPr sz="1634" dirty="0"/>
          </a:p>
        </p:txBody>
      </p:sp>
    </p:spTree>
    <p:extLst>
      <p:ext uri="{BB962C8B-B14F-4D97-AF65-F5344CB8AC3E}">
        <p14:creationId xmlns:p14="http://schemas.microsoft.com/office/powerpoint/2010/main" val="9801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6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98A55-1BF3-9D1F-993E-8D4057823C6E}"/>
              </a:ext>
            </a:extLst>
          </p:cNvPr>
          <p:cNvSpPr>
            <a:spLocks noGrp="1"/>
          </p:cNvSpPr>
          <p:nvPr>
            <p:ph type="title"/>
          </p:nvPr>
        </p:nvSpPr>
        <p:spPr>
          <a:xfrm>
            <a:off x="1162498" y="655782"/>
            <a:ext cx="4284418" cy="1480199"/>
          </a:xfrm>
          <a:prstGeom prst="ellipse">
            <a:avLst/>
          </a:prstGeom>
        </p:spPr>
        <p:txBody>
          <a:bodyPr vert="horz" lIns="91440" tIns="45720" rIns="91440" bIns="45720" rtlCol="0" anchor="t">
            <a:normAutofit/>
          </a:bodyPr>
          <a:lstStyle/>
          <a:p>
            <a:r>
              <a:rPr lang="en-US" sz="2400" dirty="0">
                <a:solidFill>
                  <a:schemeClr val="bg1"/>
                </a:solidFill>
                <a:effectLst/>
              </a:rPr>
              <a:t>Building our coproduction muscle</a:t>
            </a:r>
            <a:endParaRPr lang="en-US" sz="2400" dirty="0">
              <a:solidFill>
                <a:schemeClr val="bg1"/>
              </a:solidFill>
            </a:endParaRPr>
          </a:p>
        </p:txBody>
      </p:sp>
      <p:sp>
        <p:nvSpPr>
          <p:cNvPr id="25" name="Rectangle 2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838"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urple and white rectangle with black text&#10;&#10;Description automatically generated with low confidence">
            <a:extLst>
              <a:ext uri="{FF2B5EF4-FFF2-40B4-BE49-F238E27FC236}">
                <a16:creationId xmlns:a16="http://schemas.microsoft.com/office/drawing/2014/main" id="{1FD69B7F-7B40-B669-C50B-A451039FD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122" y="567612"/>
            <a:ext cx="5995878" cy="2083565"/>
          </a:xfrm>
          <a:prstGeom prst="rect">
            <a:avLst/>
          </a:prstGeom>
        </p:spPr>
      </p:pic>
      <p:pic>
        <p:nvPicPr>
          <p:cNvPr id="7" name="Graphic 6" descr="Dumbbell">
            <a:extLst>
              <a:ext uri="{FF2B5EF4-FFF2-40B4-BE49-F238E27FC236}">
                <a16:creationId xmlns:a16="http://schemas.microsoft.com/office/drawing/2014/main" id="{64BECB73-1DC5-08A2-A4D3-3D0A7C01A6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6490" y="2265037"/>
            <a:ext cx="3949495" cy="3949495"/>
          </a:xfrm>
          <a:prstGeom prst="rect">
            <a:avLst/>
          </a:prstGeom>
        </p:spPr>
      </p:pic>
      <p:pic>
        <p:nvPicPr>
          <p:cNvPr id="11" name="Picture 10" descr="A picture containing text, screenshot, font&#10;&#10;Description automatically generated">
            <a:extLst>
              <a:ext uri="{FF2B5EF4-FFF2-40B4-BE49-F238E27FC236}">
                <a16:creationId xmlns:a16="http://schemas.microsoft.com/office/drawing/2014/main" id="{90900019-F379-C2D3-B740-B12EDA2ED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065" y="2651177"/>
            <a:ext cx="5885792" cy="3207756"/>
          </a:xfrm>
          <a:prstGeom prst="rect">
            <a:avLst/>
          </a:prstGeom>
        </p:spPr>
      </p:pic>
    </p:spTree>
    <p:extLst>
      <p:ext uri="{BB962C8B-B14F-4D97-AF65-F5344CB8AC3E}">
        <p14:creationId xmlns:p14="http://schemas.microsoft.com/office/powerpoint/2010/main" val="303306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4CB4-7A8D-5548-B941-9E169469CC89}"/>
              </a:ext>
            </a:extLst>
          </p:cNvPr>
          <p:cNvSpPr>
            <a:spLocks noGrp="1"/>
          </p:cNvSpPr>
          <p:nvPr>
            <p:ph type="title"/>
          </p:nvPr>
        </p:nvSpPr>
        <p:spPr>
          <a:xfrm>
            <a:off x="838200" y="556995"/>
            <a:ext cx="10515600" cy="1133693"/>
          </a:xfrm>
        </p:spPr>
        <p:txBody>
          <a:bodyPr>
            <a:normAutofit/>
          </a:bodyPr>
          <a:lstStyle/>
          <a:p>
            <a:r>
              <a:rPr lang="en-GB" sz="4000" dirty="0"/>
              <a:t>Overview of the Eastern Regional programme</a:t>
            </a:r>
          </a:p>
        </p:txBody>
      </p:sp>
      <p:graphicFrame>
        <p:nvGraphicFramePr>
          <p:cNvPr id="28" name="Content Placeholder 2">
            <a:extLst>
              <a:ext uri="{FF2B5EF4-FFF2-40B4-BE49-F238E27FC236}">
                <a16:creationId xmlns:a16="http://schemas.microsoft.com/office/drawing/2014/main" id="{17AA273F-5DBC-98E1-D986-C3BFDDC18A2A}"/>
              </a:ext>
            </a:extLst>
          </p:cNvPr>
          <p:cNvGraphicFramePr>
            <a:graphicFrameLocks noGrp="1"/>
          </p:cNvGraphicFramePr>
          <p:nvPr>
            <p:ph idx="1"/>
            <p:extLst>
              <p:ext uri="{D42A27DB-BD31-4B8C-83A1-F6EECF244321}">
                <p14:modId xmlns:p14="http://schemas.microsoft.com/office/powerpoint/2010/main" val="41945450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06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3FC91-CCA8-C7D2-CE31-3EF392D6A799}"/>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Resource Pack</a:t>
            </a:r>
          </a:p>
        </p:txBody>
      </p:sp>
      <p:pic>
        <p:nvPicPr>
          <p:cNvPr id="7" name="Content Placeholder 6" descr="A group of people sitting at a table&#10;&#10;Description automatically generated">
            <a:extLst>
              <a:ext uri="{FF2B5EF4-FFF2-40B4-BE49-F238E27FC236}">
                <a16:creationId xmlns:a16="http://schemas.microsoft.com/office/drawing/2014/main" id="{732B1FD7-8D22-56B6-152E-72F8B565491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249" r="-2" b="-2"/>
          <a:stretch/>
        </p:blipFill>
        <p:spPr>
          <a:xfrm>
            <a:off x="198741" y="2410448"/>
            <a:ext cx="5803323" cy="3890357"/>
          </a:xfrm>
          <a:prstGeom prst="rect">
            <a:avLst/>
          </a:prstGeom>
        </p:spPr>
      </p:pic>
      <p:pic>
        <p:nvPicPr>
          <p:cNvPr id="9" name="Picture 8" descr="A screenshot of a web page&#10;&#10;Description automatically generated">
            <a:extLst>
              <a:ext uri="{FF2B5EF4-FFF2-40B4-BE49-F238E27FC236}">
                <a16:creationId xmlns:a16="http://schemas.microsoft.com/office/drawing/2014/main" id="{01ACB210-3A17-A948-17EC-8E595607A40F}"/>
              </a:ext>
            </a:extLst>
          </p:cNvPr>
          <p:cNvPicPr>
            <a:picLocks noChangeAspect="1"/>
          </p:cNvPicPr>
          <p:nvPr/>
        </p:nvPicPr>
        <p:blipFill rotWithShape="1">
          <a:blip r:embed="rId3">
            <a:extLst>
              <a:ext uri="{28A0092B-C50C-407E-A947-70E740481C1C}">
                <a14:useLocalDpi xmlns:a14="http://schemas.microsoft.com/office/drawing/2010/main" val="0"/>
              </a:ext>
            </a:extLst>
          </a:blip>
          <a:srcRect r="-2" b="5246"/>
          <a:stretch/>
        </p:blipFill>
        <p:spPr>
          <a:xfrm>
            <a:off x="6189934" y="2410448"/>
            <a:ext cx="5803323" cy="3890357"/>
          </a:xfrm>
          <a:prstGeom prst="rect">
            <a:avLst/>
          </a:prstGeom>
        </p:spPr>
      </p:pic>
    </p:spTree>
    <p:extLst>
      <p:ext uri="{BB962C8B-B14F-4D97-AF65-F5344CB8AC3E}">
        <p14:creationId xmlns:p14="http://schemas.microsoft.com/office/powerpoint/2010/main" val="19333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letter&#10;&#10;Description automatically generated">
            <a:extLst>
              <a:ext uri="{FF2B5EF4-FFF2-40B4-BE49-F238E27FC236}">
                <a16:creationId xmlns:a16="http://schemas.microsoft.com/office/drawing/2014/main" id="{019DA10B-B4D0-9DA5-962C-342350E73A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4678" r="1" b="398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blipFill>
            <a:blip r:embed="rId3" cstate="print"/>
            <a:stretch>
              <a:fillRect/>
            </a:stretch>
          </a:blipFill>
        </p:spPr>
      </p:pic>
    </p:spTree>
    <p:extLst>
      <p:ext uri="{BB962C8B-B14F-4D97-AF65-F5344CB8AC3E}">
        <p14:creationId xmlns:p14="http://schemas.microsoft.com/office/powerpoint/2010/main" val="129420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8655" y="907116"/>
            <a:ext cx="8063437" cy="433033"/>
          </a:xfrm>
          <a:prstGeom prst="rect">
            <a:avLst/>
          </a:prstGeom>
        </p:spPr>
        <p:txBody>
          <a:bodyPr vert="horz" wrap="square" lIns="0" tIns="101820" rIns="0" bIns="0" rtlCol="0" anchor="ctr">
            <a:spAutoFit/>
          </a:bodyPr>
          <a:lstStyle/>
          <a:p>
            <a:pPr marL="50008"/>
            <a:r>
              <a:rPr lang="en-GB" sz="2384" spc="4" dirty="0">
                <a:solidFill>
                  <a:srgbClr val="1A5651"/>
                </a:solidFill>
                <a:latin typeface="+mn-lt"/>
              </a:rPr>
              <a:t>Compiling a 360* view of the issue based on 3 core questions</a:t>
            </a:r>
            <a:endParaRPr sz="2384" dirty="0">
              <a:latin typeface="+mn-lt"/>
            </a:endParaRPr>
          </a:p>
        </p:txBody>
      </p:sp>
      <p:graphicFrame>
        <p:nvGraphicFramePr>
          <p:cNvPr id="3" name="object 3"/>
          <p:cNvGraphicFramePr>
            <a:graphicFrameLocks noGrp="1"/>
          </p:cNvGraphicFramePr>
          <p:nvPr>
            <p:extLst>
              <p:ext uri="{D42A27DB-BD31-4B8C-83A1-F6EECF244321}">
                <p14:modId xmlns:p14="http://schemas.microsoft.com/office/powerpoint/2010/main" val="185918621"/>
              </p:ext>
            </p:extLst>
          </p:nvPr>
        </p:nvGraphicFramePr>
        <p:xfrm>
          <a:off x="1824247" y="1494953"/>
          <a:ext cx="8358440" cy="3044234"/>
        </p:xfrm>
        <a:graphic>
          <a:graphicData uri="http://schemas.openxmlformats.org/drawingml/2006/table">
            <a:tbl>
              <a:tblPr firstRow="1" bandRow="1">
                <a:tableStyleId>{2D5ABB26-0587-4C30-8999-92F81FD0307C}</a:tableStyleId>
              </a:tblPr>
              <a:tblGrid>
                <a:gridCol w="3785739">
                  <a:extLst>
                    <a:ext uri="{9D8B030D-6E8A-4147-A177-3AD203B41FA5}">
                      <a16:colId xmlns:a16="http://schemas.microsoft.com/office/drawing/2014/main" val="20000"/>
                    </a:ext>
                  </a:extLst>
                </a:gridCol>
                <a:gridCol w="4572701">
                  <a:extLst>
                    <a:ext uri="{9D8B030D-6E8A-4147-A177-3AD203B41FA5}">
                      <a16:colId xmlns:a16="http://schemas.microsoft.com/office/drawing/2014/main" val="20001"/>
                    </a:ext>
                  </a:extLst>
                </a:gridCol>
              </a:tblGrid>
              <a:tr h="522322">
                <a:tc>
                  <a:txBody>
                    <a:bodyPr/>
                    <a:lstStyle/>
                    <a:p>
                      <a:pPr marL="90170">
                        <a:lnSpc>
                          <a:spcPct val="100000"/>
                        </a:lnSpc>
                        <a:spcBef>
                          <a:spcPts val="330"/>
                        </a:spcBef>
                      </a:pPr>
                      <a:r>
                        <a:rPr lang="en-GB" sz="2000" b="1" spc="-130" dirty="0">
                          <a:solidFill>
                            <a:srgbClr val="FFFFFF"/>
                          </a:solidFill>
                          <a:latin typeface="+mn-lt"/>
                          <a:cs typeface="Arial"/>
                        </a:rPr>
                        <a:t>Question</a:t>
                      </a:r>
                      <a:endParaRPr sz="2000" dirty="0">
                        <a:latin typeface="+mn-lt"/>
                        <a:cs typeface="Arial"/>
                      </a:endParaRPr>
                    </a:p>
                  </a:txBody>
                  <a:tcPr marL="0" marR="0" marT="0" marB="0">
                    <a:lnL w="12380">
                      <a:solidFill>
                        <a:srgbClr val="FFFFFF"/>
                      </a:solidFill>
                      <a:prstDash val="solid"/>
                    </a:lnL>
                    <a:lnR w="12380">
                      <a:solidFill>
                        <a:srgbClr val="FFFFFF"/>
                      </a:solidFill>
                      <a:prstDash val="solid"/>
                    </a:lnR>
                    <a:lnT w="12376">
                      <a:solidFill>
                        <a:srgbClr val="FFFFFF"/>
                      </a:solidFill>
                      <a:prstDash val="solid"/>
                    </a:lnT>
                    <a:lnB w="37130">
                      <a:solidFill>
                        <a:srgbClr val="FFFFFF"/>
                      </a:solidFill>
                      <a:prstDash val="solid"/>
                    </a:lnB>
                    <a:solidFill>
                      <a:srgbClr val="30928D"/>
                    </a:solidFill>
                  </a:tcPr>
                </a:tc>
                <a:tc>
                  <a:txBody>
                    <a:bodyPr/>
                    <a:lstStyle/>
                    <a:p>
                      <a:pPr marL="90170">
                        <a:lnSpc>
                          <a:spcPct val="100000"/>
                        </a:lnSpc>
                        <a:spcBef>
                          <a:spcPts val="330"/>
                        </a:spcBef>
                      </a:pPr>
                      <a:r>
                        <a:rPr lang="en-GB" sz="2000" b="1" spc="-155" dirty="0">
                          <a:solidFill>
                            <a:srgbClr val="FFFFFF"/>
                          </a:solidFill>
                          <a:latin typeface="+mn-lt"/>
                          <a:cs typeface="Arial"/>
                        </a:rPr>
                        <a:t>Why  ask this?</a:t>
                      </a:r>
                      <a:endParaRPr sz="2000" dirty="0">
                        <a:latin typeface="+mn-lt"/>
                        <a:cs typeface="Arial"/>
                      </a:endParaRPr>
                    </a:p>
                  </a:txBody>
                  <a:tcPr marL="0" marR="0" marT="0" marB="0">
                    <a:lnL w="12380">
                      <a:solidFill>
                        <a:srgbClr val="FFFFFF"/>
                      </a:solidFill>
                      <a:prstDash val="solid"/>
                    </a:lnL>
                    <a:lnR w="12380">
                      <a:solidFill>
                        <a:srgbClr val="FFFFFF"/>
                      </a:solidFill>
                      <a:prstDash val="solid"/>
                    </a:lnR>
                    <a:lnT w="12376">
                      <a:solidFill>
                        <a:srgbClr val="FFFFFF"/>
                      </a:solidFill>
                      <a:prstDash val="solid"/>
                    </a:lnT>
                    <a:lnB w="37130">
                      <a:solidFill>
                        <a:srgbClr val="FFFFFF"/>
                      </a:solidFill>
                      <a:prstDash val="solid"/>
                    </a:lnB>
                    <a:solidFill>
                      <a:srgbClr val="30928D"/>
                    </a:solidFill>
                  </a:tcPr>
                </a:tc>
                <a:extLst>
                  <a:ext uri="{0D108BD9-81ED-4DB2-BD59-A6C34878D82A}">
                    <a16:rowId xmlns:a16="http://schemas.microsoft.com/office/drawing/2014/main" val="10000"/>
                  </a:ext>
                </a:extLst>
              </a:tr>
              <a:tr h="813719">
                <a:tc>
                  <a:txBody>
                    <a:bodyPr/>
                    <a:lstStyle/>
                    <a:p>
                      <a:pPr marL="90170">
                        <a:lnSpc>
                          <a:spcPct val="100000"/>
                        </a:lnSpc>
                        <a:spcBef>
                          <a:spcPts val="229"/>
                        </a:spcBef>
                      </a:pPr>
                      <a:r>
                        <a:rPr sz="2000" spc="45" dirty="0">
                          <a:solidFill>
                            <a:srgbClr val="1A5651"/>
                          </a:solidFill>
                          <a:latin typeface="+mn-lt"/>
                          <a:cs typeface="Arial"/>
                        </a:rPr>
                        <a:t>“</a:t>
                      </a:r>
                      <a:r>
                        <a:rPr sz="2000" spc="45" dirty="0">
                          <a:solidFill>
                            <a:srgbClr val="1A5651"/>
                          </a:solidFill>
                          <a:latin typeface="+mn-lt"/>
                          <a:cs typeface="Arial Unicode MS"/>
                        </a:rPr>
                        <a:t>W</a:t>
                      </a:r>
                      <a:r>
                        <a:rPr lang="en-GB" sz="2000" spc="45" dirty="0">
                          <a:solidFill>
                            <a:srgbClr val="1A5651"/>
                          </a:solidFill>
                          <a:latin typeface="+mn-lt"/>
                          <a:cs typeface="Arial Unicode MS"/>
                        </a:rPr>
                        <a:t>hat’s w</a:t>
                      </a:r>
                      <a:r>
                        <a:rPr sz="2000" spc="45" dirty="0">
                          <a:solidFill>
                            <a:srgbClr val="1A5651"/>
                          </a:solidFill>
                          <a:latin typeface="+mn-lt"/>
                          <a:cs typeface="Arial Unicode MS"/>
                        </a:rPr>
                        <a:t>orking</a:t>
                      </a:r>
                      <a:r>
                        <a:rPr lang="en-GB" sz="2000" spc="45" dirty="0">
                          <a:solidFill>
                            <a:srgbClr val="1A5651"/>
                          </a:solidFill>
                          <a:latin typeface="+mn-lt"/>
                          <a:cs typeface="Arial Unicode MS"/>
                        </a:rPr>
                        <a:t> well now</a:t>
                      </a:r>
                      <a:r>
                        <a:rPr sz="2000" spc="45" dirty="0">
                          <a:solidFill>
                            <a:srgbClr val="1A5651"/>
                          </a:solidFill>
                          <a:latin typeface="+mn-lt"/>
                          <a:cs typeface="Arial"/>
                        </a:rPr>
                        <a:t>”</a:t>
                      </a:r>
                      <a:endParaRPr sz="2000" dirty="0">
                        <a:latin typeface="+mn-lt"/>
                        <a:cs typeface="Arial"/>
                      </a:endParaRPr>
                    </a:p>
                  </a:txBody>
                  <a:tcPr marL="0" marR="0" marT="0" marB="0">
                    <a:lnL w="12380">
                      <a:solidFill>
                        <a:srgbClr val="FFFFFF"/>
                      </a:solidFill>
                      <a:prstDash val="solid"/>
                    </a:lnL>
                    <a:lnR w="12380">
                      <a:solidFill>
                        <a:srgbClr val="FFFFFF"/>
                      </a:solidFill>
                      <a:prstDash val="solid"/>
                    </a:lnR>
                    <a:lnT w="37130">
                      <a:solidFill>
                        <a:srgbClr val="FFFFFF"/>
                      </a:solidFill>
                      <a:prstDash val="solid"/>
                    </a:lnT>
                    <a:lnB w="12376">
                      <a:solidFill>
                        <a:srgbClr val="FFFFFF"/>
                      </a:solidFill>
                      <a:prstDash val="solid"/>
                    </a:lnB>
                    <a:solidFill>
                      <a:srgbClr val="D9E0ED"/>
                    </a:solidFill>
                  </a:tcPr>
                </a:tc>
                <a:tc>
                  <a:txBody>
                    <a:bodyPr/>
                    <a:lstStyle/>
                    <a:p>
                      <a:pPr marL="90170" marR="371475">
                        <a:lnSpc>
                          <a:spcPts val="3220"/>
                        </a:lnSpc>
                        <a:spcBef>
                          <a:spcPts val="355"/>
                        </a:spcBef>
                      </a:pPr>
                      <a:r>
                        <a:rPr lang="en-GB" sz="2000" spc="-120" dirty="0">
                          <a:solidFill>
                            <a:srgbClr val="1A5651"/>
                          </a:solidFill>
                          <a:latin typeface="+mn-lt"/>
                          <a:cs typeface="Arial Unicode MS"/>
                        </a:rPr>
                        <a:t>Identifies what elements are working well that can be built on</a:t>
                      </a:r>
                      <a:endParaRPr sz="2000" dirty="0">
                        <a:latin typeface="+mn-lt"/>
                        <a:cs typeface="Arial Unicode MS"/>
                      </a:endParaRPr>
                    </a:p>
                  </a:txBody>
                  <a:tcPr marL="0" marR="0" marT="0" marB="0">
                    <a:lnL w="12380">
                      <a:solidFill>
                        <a:srgbClr val="FFFFFF"/>
                      </a:solidFill>
                      <a:prstDash val="solid"/>
                    </a:lnL>
                    <a:lnR w="12380">
                      <a:solidFill>
                        <a:srgbClr val="FFFFFF"/>
                      </a:solidFill>
                      <a:prstDash val="solid"/>
                    </a:lnR>
                    <a:lnT w="37130">
                      <a:solidFill>
                        <a:srgbClr val="FFFFFF"/>
                      </a:solidFill>
                      <a:prstDash val="solid"/>
                    </a:lnT>
                    <a:lnB w="12376">
                      <a:solidFill>
                        <a:srgbClr val="FFFFFF"/>
                      </a:solidFill>
                      <a:prstDash val="solid"/>
                    </a:lnB>
                    <a:solidFill>
                      <a:srgbClr val="D9E0ED"/>
                    </a:solidFill>
                  </a:tcPr>
                </a:tc>
                <a:extLst>
                  <a:ext uri="{0D108BD9-81ED-4DB2-BD59-A6C34878D82A}">
                    <a16:rowId xmlns:a16="http://schemas.microsoft.com/office/drawing/2014/main" val="10001"/>
                  </a:ext>
                </a:extLst>
              </a:tr>
              <a:tr h="793793">
                <a:tc>
                  <a:txBody>
                    <a:bodyPr/>
                    <a:lstStyle/>
                    <a:p>
                      <a:pPr marL="90170">
                        <a:lnSpc>
                          <a:spcPct val="100000"/>
                        </a:lnSpc>
                        <a:spcBef>
                          <a:spcPts val="330"/>
                        </a:spcBef>
                      </a:pPr>
                      <a:r>
                        <a:rPr sz="2000" spc="90" dirty="0">
                          <a:solidFill>
                            <a:srgbClr val="1A5651"/>
                          </a:solidFill>
                          <a:latin typeface="+mn-lt"/>
                          <a:cs typeface="Arial"/>
                        </a:rPr>
                        <a:t>“</a:t>
                      </a:r>
                      <a:r>
                        <a:rPr lang="en-GB" sz="2000" spc="90" dirty="0">
                          <a:solidFill>
                            <a:srgbClr val="1A5651"/>
                          </a:solidFill>
                          <a:latin typeface="+mn-lt"/>
                          <a:cs typeface="Arial"/>
                        </a:rPr>
                        <a:t>What’s </a:t>
                      </a:r>
                      <a:r>
                        <a:rPr lang="en-GB" sz="2000" spc="90" dirty="0">
                          <a:solidFill>
                            <a:srgbClr val="1A5651"/>
                          </a:solidFill>
                          <a:latin typeface="+mn-lt"/>
                          <a:cs typeface="Arial Unicode MS"/>
                        </a:rPr>
                        <a:t>n</a:t>
                      </a:r>
                      <a:r>
                        <a:rPr sz="2000" spc="90" dirty="0">
                          <a:solidFill>
                            <a:srgbClr val="1A5651"/>
                          </a:solidFill>
                          <a:latin typeface="+mn-lt"/>
                          <a:cs typeface="Arial Unicode MS"/>
                        </a:rPr>
                        <a:t>ot</a:t>
                      </a:r>
                      <a:r>
                        <a:rPr sz="2000" spc="-185" dirty="0">
                          <a:solidFill>
                            <a:srgbClr val="1A5651"/>
                          </a:solidFill>
                          <a:latin typeface="+mn-lt"/>
                          <a:cs typeface="Arial Unicode MS"/>
                        </a:rPr>
                        <a:t> </a:t>
                      </a:r>
                      <a:r>
                        <a:rPr sz="2000" spc="5" dirty="0">
                          <a:solidFill>
                            <a:srgbClr val="1A5651"/>
                          </a:solidFill>
                          <a:latin typeface="+mn-lt"/>
                          <a:cs typeface="Arial Unicode MS"/>
                        </a:rPr>
                        <a:t>working</a:t>
                      </a:r>
                      <a:r>
                        <a:rPr sz="2000" spc="5" dirty="0">
                          <a:solidFill>
                            <a:srgbClr val="1A5651"/>
                          </a:solidFill>
                          <a:latin typeface="+mn-lt"/>
                          <a:cs typeface="Arial"/>
                        </a:rPr>
                        <a:t>”</a:t>
                      </a:r>
                      <a:endParaRPr sz="2000" dirty="0">
                        <a:latin typeface="+mn-lt"/>
                        <a:cs typeface="Arial"/>
                      </a:endParaRPr>
                    </a:p>
                  </a:txBody>
                  <a:tcPr marL="0" marR="0" marT="0" marB="0">
                    <a:lnL w="12380">
                      <a:solidFill>
                        <a:srgbClr val="FFFFFF"/>
                      </a:solidFill>
                      <a:prstDash val="solid"/>
                    </a:lnL>
                    <a:lnR w="12380">
                      <a:solidFill>
                        <a:srgbClr val="FFFFFF"/>
                      </a:solidFill>
                      <a:prstDash val="solid"/>
                    </a:lnR>
                    <a:lnT w="12376">
                      <a:solidFill>
                        <a:srgbClr val="FFFFFF"/>
                      </a:solidFill>
                      <a:prstDash val="solid"/>
                    </a:lnT>
                    <a:lnB w="12376">
                      <a:solidFill>
                        <a:srgbClr val="FFFFFF"/>
                      </a:solidFill>
                      <a:prstDash val="solid"/>
                    </a:lnB>
                    <a:solidFill>
                      <a:srgbClr val="EDF1F6"/>
                    </a:solidFill>
                  </a:tcPr>
                </a:tc>
                <a:tc>
                  <a:txBody>
                    <a:bodyPr/>
                    <a:lstStyle/>
                    <a:p>
                      <a:pPr marL="90170" marR="371475">
                        <a:lnSpc>
                          <a:spcPct val="100800"/>
                        </a:lnSpc>
                        <a:spcBef>
                          <a:spcPts val="305"/>
                        </a:spcBef>
                      </a:pPr>
                      <a:r>
                        <a:rPr lang="en-GB" sz="2000" spc="-120" dirty="0">
                          <a:solidFill>
                            <a:srgbClr val="1A5651"/>
                          </a:solidFill>
                          <a:latin typeface="+mn-lt"/>
                          <a:cs typeface="Arial Unicode MS"/>
                        </a:rPr>
                        <a:t>Explores the key things which are preventing positive change and having a negative impact</a:t>
                      </a:r>
                      <a:endParaRPr sz="2000" dirty="0">
                        <a:latin typeface="+mn-lt"/>
                        <a:cs typeface="Arial Unicode MS"/>
                      </a:endParaRPr>
                    </a:p>
                  </a:txBody>
                  <a:tcPr marL="0" marR="0" marT="0" marB="0">
                    <a:lnL w="12380">
                      <a:solidFill>
                        <a:srgbClr val="FFFFFF"/>
                      </a:solidFill>
                      <a:prstDash val="solid"/>
                    </a:lnL>
                    <a:lnR w="12380">
                      <a:solidFill>
                        <a:srgbClr val="FFFFFF"/>
                      </a:solidFill>
                      <a:prstDash val="solid"/>
                    </a:lnR>
                    <a:lnT w="12376">
                      <a:solidFill>
                        <a:srgbClr val="FFFFFF"/>
                      </a:solidFill>
                      <a:prstDash val="solid"/>
                    </a:lnT>
                    <a:lnB w="12376">
                      <a:solidFill>
                        <a:srgbClr val="FFFFFF"/>
                      </a:solidFill>
                      <a:prstDash val="solid"/>
                    </a:lnB>
                    <a:solidFill>
                      <a:srgbClr val="EDF1F6"/>
                    </a:solidFill>
                  </a:tcPr>
                </a:tc>
                <a:extLst>
                  <a:ext uri="{0D108BD9-81ED-4DB2-BD59-A6C34878D82A}">
                    <a16:rowId xmlns:a16="http://schemas.microsoft.com/office/drawing/2014/main" val="10002"/>
                  </a:ext>
                </a:extLst>
              </a:tr>
              <a:tr h="861898">
                <a:tc>
                  <a:txBody>
                    <a:bodyPr/>
                    <a:lstStyle/>
                    <a:p>
                      <a:pPr marL="90170">
                        <a:lnSpc>
                          <a:spcPct val="100000"/>
                        </a:lnSpc>
                        <a:spcBef>
                          <a:spcPts val="330"/>
                        </a:spcBef>
                      </a:pPr>
                      <a:r>
                        <a:rPr sz="2000" spc="30" dirty="0">
                          <a:solidFill>
                            <a:srgbClr val="1A5651"/>
                          </a:solidFill>
                          <a:latin typeface="+mn-lt"/>
                          <a:cs typeface="Arial"/>
                        </a:rPr>
                        <a:t>“</a:t>
                      </a:r>
                      <a:r>
                        <a:rPr lang="en-GB" sz="2000" spc="30" dirty="0">
                          <a:solidFill>
                            <a:srgbClr val="1A5651"/>
                          </a:solidFill>
                          <a:latin typeface="+mn-lt"/>
                          <a:cs typeface="Arial"/>
                        </a:rPr>
                        <a:t>What’s </a:t>
                      </a:r>
                      <a:r>
                        <a:rPr sz="2000" spc="30" dirty="0">
                          <a:solidFill>
                            <a:srgbClr val="1A5651"/>
                          </a:solidFill>
                          <a:latin typeface="+mn-lt"/>
                          <a:cs typeface="Arial Unicode MS"/>
                        </a:rPr>
                        <a:t>important </a:t>
                      </a:r>
                      <a:r>
                        <a:rPr lang="en-GB" sz="2000" spc="30" dirty="0">
                          <a:solidFill>
                            <a:srgbClr val="1A5651"/>
                          </a:solidFill>
                          <a:latin typeface="+mn-lt"/>
                          <a:cs typeface="Arial Unicode MS"/>
                        </a:rPr>
                        <a:t>in the </a:t>
                      </a:r>
                      <a:r>
                        <a:rPr lang="en-US" sz="2000" spc="-20" dirty="0">
                          <a:solidFill>
                            <a:srgbClr val="1A5651"/>
                          </a:solidFill>
                          <a:latin typeface="+mn-lt"/>
                          <a:cs typeface="Arial Unicode MS"/>
                        </a:rPr>
                        <a:t>future /  What would make the most difference”</a:t>
                      </a:r>
                      <a:endParaRPr sz="2000" dirty="0">
                        <a:latin typeface="+mn-lt"/>
                        <a:cs typeface="Arial Unicode MS"/>
                      </a:endParaRPr>
                    </a:p>
                  </a:txBody>
                  <a:tcPr marL="0" marR="0" marT="0" marB="0">
                    <a:lnL w="12380">
                      <a:solidFill>
                        <a:srgbClr val="FFFFFF"/>
                      </a:solidFill>
                      <a:prstDash val="solid"/>
                    </a:lnL>
                    <a:lnR w="12380">
                      <a:solidFill>
                        <a:srgbClr val="FFFFFF"/>
                      </a:solidFill>
                      <a:prstDash val="solid"/>
                    </a:lnR>
                    <a:lnT w="12376">
                      <a:solidFill>
                        <a:srgbClr val="FFFFFF"/>
                      </a:solidFill>
                      <a:prstDash val="solid"/>
                    </a:lnT>
                    <a:solidFill>
                      <a:srgbClr val="D9E0ED"/>
                    </a:solidFill>
                  </a:tcPr>
                </a:tc>
                <a:tc>
                  <a:txBody>
                    <a:bodyPr/>
                    <a:lstStyle/>
                    <a:p>
                      <a:pPr marL="90170">
                        <a:lnSpc>
                          <a:spcPct val="100000"/>
                        </a:lnSpc>
                        <a:spcBef>
                          <a:spcPts val="330"/>
                        </a:spcBef>
                      </a:pPr>
                      <a:r>
                        <a:rPr lang="en-US" sz="2000" spc="-120" dirty="0">
                          <a:solidFill>
                            <a:srgbClr val="1A5651"/>
                          </a:solidFill>
                          <a:latin typeface="+mn-lt"/>
                          <a:cs typeface="Arial Unicode MS"/>
                        </a:rPr>
                        <a:t>Clarifies what we want to be different  and what impact that would have</a:t>
                      </a:r>
                      <a:endParaRPr sz="2000" dirty="0">
                        <a:latin typeface="+mn-lt"/>
                        <a:cs typeface="Arial Unicode MS"/>
                      </a:endParaRPr>
                    </a:p>
                  </a:txBody>
                  <a:tcPr marL="0" marR="0" marT="0" marB="0">
                    <a:lnL w="12380">
                      <a:solidFill>
                        <a:srgbClr val="FFFFFF"/>
                      </a:solidFill>
                      <a:prstDash val="solid"/>
                    </a:lnL>
                    <a:lnR w="12380">
                      <a:solidFill>
                        <a:srgbClr val="FFFFFF"/>
                      </a:solidFill>
                      <a:prstDash val="solid"/>
                    </a:lnR>
                    <a:lnT w="12376">
                      <a:solidFill>
                        <a:srgbClr val="FFFFFF"/>
                      </a:solidFill>
                      <a:prstDash val="solid"/>
                    </a:lnT>
                    <a:solidFill>
                      <a:srgbClr val="D9E0ED"/>
                    </a:solidFill>
                  </a:tcPr>
                </a:tc>
                <a:extLst>
                  <a:ext uri="{0D108BD9-81ED-4DB2-BD59-A6C34878D82A}">
                    <a16:rowId xmlns:a16="http://schemas.microsoft.com/office/drawing/2014/main" val="10003"/>
                  </a:ext>
                </a:extLst>
              </a:tr>
            </a:tbl>
          </a:graphicData>
        </a:graphic>
      </p:graphicFrame>
      <p:sp>
        <p:nvSpPr>
          <p:cNvPr id="4" name="object 2"/>
          <p:cNvSpPr/>
          <p:nvPr/>
        </p:nvSpPr>
        <p:spPr>
          <a:xfrm>
            <a:off x="1824247" y="4656435"/>
            <a:ext cx="8187846" cy="1502077"/>
          </a:xfrm>
          <a:prstGeom prst="rect">
            <a:avLst/>
          </a:prstGeom>
          <a:blipFill>
            <a:blip r:embed="rId2" cstate="print"/>
            <a:stretch>
              <a:fillRect/>
            </a:stretch>
          </a:blipFill>
        </p:spPr>
        <p:txBody>
          <a:bodyPr wrap="square" lIns="0" tIns="0" rIns="0" bIns="0" rtlCol="0"/>
          <a:lstStyle/>
          <a:p>
            <a:endParaRPr sz="1433"/>
          </a:p>
        </p:txBody>
      </p:sp>
      <p:pic>
        <p:nvPicPr>
          <p:cNvPr id="5" name="Picture 2" descr="360 Images – Browse 98,394 Stock Photos, Vectors, and Video | Adobe Stock">
            <a:extLst>
              <a:ext uri="{FF2B5EF4-FFF2-40B4-BE49-F238E27FC236}">
                <a16:creationId xmlns:a16="http://schemas.microsoft.com/office/drawing/2014/main" id="{B1862A18-8F03-0BDA-ACE5-A1C11FDE6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872" y="951649"/>
            <a:ext cx="748594" cy="44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370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26264</TotalTime>
  <Words>758</Words>
  <Application>Microsoft Office PowerPoint</Application>
  <PresentationFormat>Widescreen</PresentationFormat>
  <Paragraphs>78</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Impact</vt:lpstr>
      <vt:lpstr>Office Theme</vt:lpstr>
      <vt:lpstr>PowerPoint Presentation</vt:lpstr>
      <vt:lpstr>PowerPoint Presentation</vt:lpstr>
      <vt:lpstr>PowerPoint Presentation</vt:lpstr>
      <vt:lpstr>About the methodology</vt:lpstr>
      <vt:lpstr>Building our coproduction muscle</vt:lpstr>
      <vt:lpstr>Overview of the Eastern Regional programme</vt:lpstr>
      <vt:lpstr>Resource Pack</vt:lpstr>
      <vt:lpstr>PowerPoint Presentation</vt:lpstr>
      <vt:lpstr>Compiling a 360* view of the issue based on 3 core questions</vt:lpstr>
      <vt:lpstr>PowerPoint Presentation</vt:lpstr>
      <vt:lpstr>PowerPoint Presentation</vt:lpstr>
      <vt:lpstr>PowerPoint Presentation</vt:lpstr>
      <vt:lpstr>PowerPoint Presentation</vt:lpstr>
      <vt:lpstr>Mapping possibilities Grouping ideas for effort required and likely impact</vt:lpstr>
      <vt:lpstr>PowerPoint Presentation</vt:lpstr>
      <vt:lpstr>PowerPoint Presentation</vt:lpstr>
      <vt:lpstr>Areas of focus</vt:lpstr>
      <vt:lpstr>What key plumbing and wiring issues might we  be missing?</vt:lpstr>
      <vt:lpstr>PowerPoint Presentation</vt:lpstr>
      <vt:lpstr>PowerPoint Presentation</vt:lpstr>
    </vt:vector>
  </TitlesOfParts>
  <Company>Hertfordshire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Lazzarotti</dc:creator>
  <cp:lastModifiedBy>Martin Routledge</cp:lastModifiedBy>
  <cp:revision>126</cp:revision>
  <dcterms:created xsi:type="dcterms:W3CDTF">2022-07-05T14:19:53Z</dcterms:created>
  <dcterms:modified xsi:type="dcterms:W3CDTF">2023-12-06T09:40:37Z</dcterms:modified>
</cp:coreProperties>
</file>