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7"/>
  </p:notesMasterIdLst>
  <p:sldIdLst>
    <p:sldId id="285" r:id="rId5"/>
    <p:sldId id="313" r:id="rId6"/>
    <p:sldId id="418" r:id="rId7"/>
    <p:sldId id="417" r:id="rId8"/>
    <p:sldId id="370" r:id="rId9"/>
    <p:sldId id="257" r:id="rId10"/>
    <p:sldId id="421" r:id="rId11"/>
    <p:sldId id="297" r:id="rId12"/>
    <p:sldId id="400" r:id="rId13"/>
    <p:sldId id="364" r:id="rId14"/>
    <p:sldId id="504" r:id="rId15"/>
    <p:sldId id="351" r:id="rId16"/>
  </p:sldIdLst>
  <p:sldSz cx="12192000" cy="6858000"/>
  <p:notesSz cx="7315200" cy="96012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Lexia XBold" panose="020B0604020202020204" charset="0"/>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 Gerstheimer (AC)" initials="KG(" lastIdx="1" clrIdx="0">
    <p:extLst>
      <p:ext uri="{19B8F6BF-5375-455C-9EA6-DF929625EA0E}">
        <p15:presenceInfo xmlns:p15="http://schemas.microsoft.com/office/powerpoint/2012/main" userId="S::kari.gerstheimer@accesscharity.org.uk::71915108-eb91-4497-ab71-e2dfa10ffa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003"/>
    <a:srgbClr val="E9EBF3"/>
    <a:srgbClr val="009AA6"/>
    <a:srgbClr val="005BBB"/>
    <a:srgbClr val="D52B1E"/>
    <a:srgbClr val="FB4F14"/>
    <a:srgbClr val="EFBD47"/>
    <a:srgbClr val="0082BB"/>
    <a:srgbClr val="888888"/>
    <a:srgbClr val="F89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59091-8754-72D1-1CD0-7AFFB946DA72}" v="13" dt="2023-10-19T22:27:21.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4" autoAdjust="0"/>
    <p:restoredTop sz="63065" autoAdjust="0"/>
  </p:normalViewPr>
  <p:slideViewPr>
    <p:cSldViewPr snapToGrid="0" snapToObjects="1">
      <p:cViewPr varScale="1">
        <p:scale>
          <a:sx n="49" d="100"/>
          <a:sy n="49" d="100"/>
        </p:scale>
        <p:origin x="1460" y="4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05160-CF77-4EC0-B88A-B6A4A48FAC8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681B2ECB-8DB1-4703-91D3-A0A2298491A0}">
      <dgm:prSet phldrT="[Text]"/>
      <dgm:spPr>
        <a:solidFill>
          <a:srgbClr val="DD6003"/>
        </a:solidFill>
      </dgm:spPr>
      <dgm:t>
        <a:bodyPr/>
        <a:lstStyle/>
        <a:p>
          <a:r>
            <a:rPr lang="en-GB" dirty="0"/>
            <a:t>Access Legal network</a:t>
          </a:r>
        </a:p>
      </dgm:t>
    </dgm:pt>
    <dgm:pt modelId="{2D591A22-47EA-49C9-A783-35101F90EFEF}" type="parTrans" cxnId="{5B841FBC-0614-42D0-A522-F4D889AA5570}">
      <dgm:prSet/>
      <dgm:spPr/>
      <dgm:t>
        <a:bodyPr/>
        <a:lstStyle/>
        <a:p>
          <a:endParaRPr lang="en-GB"/>
        </a:p>
      </dgm:t>
    </dgm:pt>
    <dgm:pt modelId="{1349549F-EA99-4239-8524-EADFCE72E048}" type="sibTrans" cxnId="{5B841FBC-0614-42D0-A522-F4D889AA5570}">
      <dgm:prSet/>
      <dgm:spPr/>
      <dgm:t>
        <a:bodyPr/>
        <a:lstStyle/>
        <a:p>
          <a:endParaRPr lang="en-GB"/>
        </a:p>
      </dgm:t>
    </dgm:pt>
    <dgm:pt modelId="{AB43862C-5F49-4669-97A9-D383ABE9A419}">
      <dgm:prSet phldrT="[Text]"/>
      <dgm:spPr>
        <a:solidFill>
          <a:srgbClr val="005BBB"/>
        </a:solidFill>
      </dgm:spPr>
      <dgm:t>
        <a:bodyPr/>
        <a:lstStyle/>
        <a:p>
          <a:r>
            <a:rPr lang="en-GB" dirty="0"/>
            <a:t>Member org.</a:t>
          </a:r>
        </a:p>
      </dgm:t>
    </dgm:pt>
    <dgm:pt modelId="{104A8E3F-B868-49F5-9C01-494A48486136}" type="parTrans" cxnId="{A375391C-1556-4330-B69A-B840617109EF}">
      <dgm:prSet/>
      <dgm:spPr/>
      <dgm:t>
        <a:bodyPr/>
        <a:lstStyle/>
        <a:p>
          <a:endParaRPr lang="en-GB"/>
        </a:p>
      </dgm:t>
    </dgm:pt>
    <dgm:pt modelId="{541847D9-00E5-47E3-8253-4C6A888F3C2D}" type="sibTrans" cxnId="{A375391C-1556-4330-B69A-B840617109EF}">
      <dgm:prSet/>
      <dgm:spPr/>
      <dgm:t>
        <a:bodyPr/>
        <a:lstStyle/>
        <a:p>
          <a:endParaRPr lang="en-GB"/>
        </a:p>
      </dgm:t>
    </dgm:pt>
    <dgm:pt modelId="{E291A4E7-A8DE-4589-85A5-701B763C5F1E}">
      <dgm:prSet phldrT="[Text]"/>
      <dgm:spPr>
        <a:solidFill>
          <a:srgbClr val="009AA6"/>
        </a:solidFill>
      </dgm:spPr>
      <dgm:t>
        <a:bodyPr/>
        <a:lstStyle/>
        <a:p>
          <a:r>
            <a:rPr lang="en-GB" dirty="0"/>
            <a:t>Member org. </a:t>
          </a:r>
        </a:p>
      </dgm:t>
    </dgm:pt>
    <dgm:pt modelId="{DF2E3539-E525-469D-829F-F37158F18DE4}" type="parTrans" cxnId="{F12AB2A4-D604-40F1-970C-3F80B1854A41}">
      <dgm:prSet/>
      <dgm:spPr/>
      <dgm:t>
        <a:bodyPr/>
        <a:lstStyle/>
        <a:p>
          <a:endParaRPr lang="en-GB"/>
        </a:p>
      </dgm:t>
    </dgm:pt>
    <dgm:pt modelId="{D73F283E-CF85-4700-AA57-18AE6598E3EA}" type="sibTrans" cxnId="{F12AB2A4-D604-40F1-970C-3F80B1854A41}">
      <dgm:prSet/>
      <dgm:spPr/>
      <dgm:t>
        <a:bodyPr/>
        <a:lstStyle/>
        <a:p>
          <a:endParaRPr lang="en-GB"/>
        </a:p>
      </dgm:t>
    </dgm:pt>
    <dgm:pt modelId="{BF1F301A-4612-4889-9B1A-F18689BE7F47}">
      <dgm:prSet phldrT="[Text]"/>
      <dgm:spPr>
        <a:solidFill>
          <a:srgbClr val="EFBD47"/>
        </a:solidFill>
      </dgm:spPr>
      <dgm:t>
        <a:bodyPr/>
        <a:lstStyle/>
        <a:p>
          <a:r>
            <a:rPr lang="en-GB" dirty="0"/>
            <a:t>Member org.</a:t>
          </a:r>
        </a:p>
      </dgm:t>
    </dgm:pt>
    <dgm:pt modelId="{957C10AF-5797-4C02-B31A-FBA7D627D931}" type="parTrans" cxnId="{5F4E6237-831F-4D3C-88C6-171D09D77644}">
      <dgm:prSet/>
      <dgm:spPr/>
      <dgm:t>
        <a:bodyPr/>
        <a:lstStyle/>
        <a:p>
          <a:endParaRPr lang="en-GB"/>
        </a:p>
      </dgm:t>
    </dgm:pt>
    <dgm:pt modelId="{694447CF-74F9-4321-A327-8812CBB12299}" type="sibTrans" cxnId="{5F4E6237-831F-4D3C-88C6-171D09D77644}">
      <dgm:prSet/>
      <dgm:spPr/>
      <dgm:t>
        <a:bodyPr/>
        <a:lstStyle/>
        <a:p>
          <a:endParaRPr lang="en-GB"/>
        </a:p>
      </dgm:t>
    </dgm:pt>
    <dgm:pt modelId="{E95842B7-B621-40D1-84C1-984B44B2F81F}">
      <dgm:prSet phldrT="[Text]"/>
      <dgm:spPr>
        <a:solidFill>
          <a:srgbClr val="FB4F14"/>
        </a:solidFill>
      </dgm:spPr>
      <dgm:t>
        <a:bodyPr/>
        <a:lstStyle/>
        <a:p>
          <a:r>
            <a:rPr lang="en-GB" dirty="0"/>
            <a:t>Member org.</a:t>
          </a:r>
        </a:p>
      </dgm:t>
    </dgm:pt>
    <dgm:pt modelId="{56DE9729-7A4D-4A4F-A144-355909D6B5E3}" type="parTrans" cxnId="{D812F26F-D141-4E7D-8FBB-572F0118C55C}">
      <dgm:prSet/>
      <dgm:spPr/>
      <dgm:t>
        <a:bodyPr/>
        <a:lstStyle/>
        <a:p>
          <a:endParaRPr lang="en-GB"/>
        </a:p>
      </dgm:t>
    </dgm:pt>
    <dgm:pt modelId="{22FFE998-2546-43FC-8C6E-383B8B058ABE}" type="sibTrans" cxnId="{D812F26F-D141-4E7D-8FBB-572F0118C55C}">
      <dgm:prSet/>
      <dgm:spPr/>
      <dgm:t>
        <a:bodyPr/>
        <a:lstStyle/>
        <a:p>
          <a:endParaRPr lang="en-GB"/>
        </a:p>
      </dgm:t>
    </dgm:pt>
    <dgm:pt modelId="{03591F89-FCE7-4FBA-8FDA-64352269C694}" type="pres">
      <dgm:prSet presAssocID="{ACB05160-CF77-4EC0-B88A-B6A4A48FAC82}" presName="Name0" presStyleCnt="0">
        <dgm:presLayoutVars>
          <dgm:chMax val="1"/>
          <dgm:dir/>
          <dgm:animLvl val="ctr"/>
          <dgm:resizeHandles val="exact"/>
        </dgm:presLayoutVars>
      </dgm:prSet>
      <dgm:spPr/>
    </dgm:pt>
    <dgm:pt modelId="{09C482AF-E36C-4602-A35A-E4C40BF7E3B8}" type="pres">
      <dgm:prSet presAssocID="{681B2ECB-8DB1-4703-91D3-A0A2298491A0}" presName="centerShape" presStyleLbl="node0" presStyleIdx="0" presStyleCnt="1"/>
      <dgm:spPr/>
    </dgm:pt>
    <dgm:pt modelId="{E3BB24A8-71C8-4248-95A2-C78E3B5B47A6}" type="pres">
      <dgm:prSet presAssocID="{104A8E3F-B868-49F5-9C01-494A48486136}" presName="parTrans" presStyleLbl="sibTrans2D1" presStyleIdx="0" presStyleCnt="4"/>
      <dgm:spPr/>
    </dgm:pt>
    <dgm:pt modelId="{383BC6B3-7109-480A-B94F-7B2DFE928BCD}" type="pres">
      <dgm:prSet presAssocID="{104A8E3F-B868-49F5-9C01-494A48486136}" presName="connectorText" presStyleLbl="sibTrans2D1" presStyleIdx="0" presStyleCnt="4"/>
      <dgm:spPr/>
    </dgm:pt>
    <dgm:pt modelId="{A0111D2A-36BE-4570-82B5-B14D70A1B224}" type="pres">
      <dgm:prSet presAssocID="{AB43862C-5F49-4669-97A9-D383ABE9A419}" presName="node" presStyleLbl="node1" presStyleIdx="0" presStyleCnt="4">
        <dgm:presLayoutVars>
          <dgm:bulletEnabled val="1"/>
        </dgm:presLayoutVars>
      </dgm:prSet>
      <dgm:spPr/>
    </dgm:pt>
    <dgm:pt modelId="{10688E31-9D0B-4AEC-8844-D79BE50291C2}" type="pres">
      <dgm:prSet presAssocID="{DF2E3539-E525-469D-829F-F37158F18DE4}" presName="parTrans" presStyleLbl="sibTrans2D1" presStyleIdx="1" presStyleCnt="4"/>
      <dgm:spPr/>
    </dgm:pt>
    <dgm:pt modelId="{47AF452B-C6B2-4153-93A3-CEE0D96D65CF}" type="pres">
      <dgm:prSet presAssocID="{DF2E3539-E525-469D-829F-F37158F18DE4}" presName="connectorText" presStyleLbl="sibTrans2D1" presStyleIdx="1" presStyleCnt="4"/>
      <dgm:spPr/>
    </dgm:pt>
    <dgm:pt modelId="{C573A4DA-5B8C-423D-AC88-B99D2EE9DD6D}" type="pres">
      <dgm:prSet presAssocID="{E291A4E7-A8DE-4589-85A5-701B763C5F1E}" presName="node" presStyleLbl="node1" presStyleIdx="1" presStyleCnt="4">
        <dgm:presLayoutVars>
          <dgm:bulletEnabled val="1"/>
        </dgm:presLayoutVars>
      </dgm:prSet>
      <dgm:spPr/>
    </dgm:pt>
    <dgm:pt modelId="{BA202B25-996F-4485-BF85-199722E7CA77}" type="pres">
      <dgm:prSet presAssocID="{957C10AF-5797-4C02-B31A-FBA7D627D931}" presName="parTrans" presStyleLbl="sibTrans2D1" presStyleIdx="2" presStyleCnt="4"/>
      <dgm:spPr/>
    </dgm:pt>
    <dgm:pt modelId="{70909991-C804-4477-9880-D24E2BDA205E}" type="pres">
      <dgm:prSet presAssocID="{957C10AF-5797-4C02-B31A-FBA7D627D931}" presName="connectorText" presStyleLbl="sibTrans2D1" presStyleIdx="2" presStyleCnt="4"/>
      <dgm:spPr/>
    </dgm:pt>
    <dgm:pt modelId="{AAFA9F75-9FB2-4D1B-A2A6-A43BB6AD8518}" type="pres">
      <dgm:prSet presAssocID="{BF1F301A-4612-4889-9B1A-F18689BE7F47}" presName="node" presStyleLbl="node1" presStyleIdx="2" presStyleCnt="4">
        <dgm:presLayoutVars>
          <dgm:bulletEnabled val="1"/>
        </dgm:presLayoutVars>
      </dgm:prSet>
      <dgm:spPr/>
    </dgm:pt>
    <dgm:pt modelId="{33C74D3E-7543-42F1-AC23-EE88F5663AE6}" type="pres">
      <dgm:prSet presAssocID="{56DE9729-7A4D-4A4F-A144-355909D6B5E3}" presName="parTrans" presStyleLbl="sibTrans2D1" presStyleIdx="3" presStyleCnt="4"/>
      <dgm:spPr/>
    </dgm:pt>
    <dgm:pt modelId="{F7B10E0E-0FC8-4353-8843-FBCDEA08EA23}" type="pres">
      <dgm:prSet presAssocID="{56DE9729-7A4D-4A4F-A144-355909D6B5E3}" presName="connectorText" presStyleLbl="sibTrans2D1" presStyleIdx="3" presStyleCnt="4"/>
      <dgm:spPr/>
    </dgm:pt>
    <dgm:pt modelId="{710EF97B-4DE3-4A9E-9F4C-E2610EB3970D}" type="pres">
      <dgm:prSet presAssocID="{E95842B7-B621-40D1-84C1-984B44B2F81F}" presName="node" presStyleLbl="node1" presStyleIdx="3" presStyleCnt="4">
        <dgm:presLayoutVars>
          <dgm:bulletEnabled val="1"/>
        </dgm:presLayoutVars>
      </dgm:prSet>
      <dgm:spPr/>
    </dgm:pt>
  </dgm:ptLst>
  <dgm:cxnLst>
    <dgm:cxn modelId="{FFEDAE1B-0841-44E7-A17A-F544EF137AEE}" type="presOf" srcId="{681B2ECB-8DB1-4703-91D3-A0A2298491A0}" destId="{09C482AF-E36C-4602-A35A-E4C40BF7E3B8}" srcOrd="0" destOrd="0" presId="urn:microsoft.com/office/officeart/2005/8/layout/radial5"/>
    <dgm:cxn modelId="{A375391C-1556-4330-B69A-B840617109EF}" srcId="{681B2ECB-8DB1-4703-91D3-A0A2298491A0}" destId="{AB43862C-5F49-4669-97A9-D383ABE9A419}" srcOrd="0" destOrd="0" parTransId="{104A8E3F-B868-49F5-9C01-494A48486136}" sibTransId="{541847D9-00E5-47E3-8253-4C6A888F3C2D}"/>
    <dgm:cxn modelId="{12F80727-31AF-4DA4-A10F-A645623BEBD1}" type="presOf" srcId="{104A8E3F-B868-49F5-9C01-494A48486136}" destId="{383BC6B3-7109-480A-B94F-7B2DFE928BCD}" srcOrd="1" destOrd="0" presId="urn:microsoft.com/office/officeart/2005/8/layout/radial5"/>
    <dgm:cxn modelId="{1707B028-BABD-4F1A-BF7A-5D10BCC7E38B}" type="presOf" srcId="{957C10AF-5797-4C02-B31A-FBA7D627D931}" destId="{70909991-C804-4477-9880-D24E2BDA205E}" srcOrd="1" destOrd="0" presId="urn:microsoft.com/office/officeart/2005/8/layout/radial5"/>
    <dgm:cxn modelId="{5F4E6237-831F-4D3C-88C6-171D09D77644}" srcId="{681B2ECB-8DB1-4703-91D3-A0A2298491A0}" destId="{BF1F301A-4612-4889-9B1A-F18689BE7F47}" srcOrd="2" destOrd="0" parTransId="{957C10AF-5797-4C02-B31A-FBA7D627D931}" sibTransId="{694447CF-74F9-4321-A327-8812CBB12299}"/>
    <dgm:cxn modelId="{727AC73A-4713-44D0-989F-3506793356DB}" type="presOf" srcId="{BF1F301A-4612-4889-9B1A-F18689BE7F47}" destId="{AAFA9F75-9FB2-4D1B-A2A6-A43BB6AD8518}" srcOrd="0" destOrd="0" presId="urn:microsoft.com/office/officeart/2005/8/layout/radial5"/>
    <dgm:cxn modelId="{2148BF6D-5876-420B-9AE9-DCDDBE800626}" type="presOf" srcId="{E95842B7-B621-40D1-84C1-984B44B2F81F}" destId="{710EF97B-4DE3-4A9E-9F4C-E2610EB3970D}" srcOrd="0" destOrd="0" presId="urn:microsoft.com/office/officeart/2005/8/layout/radial5"/>
    <dgm:cxn modelId="{D812F26F-D141-4E7D-8FBB-572F0118C55C}" srcId="{681B2ECB-8DB1-4703-91D3-A0A2298491A0}" destId="{E95842B7-B621-40D1-84C1-984B44B2F81F}" srcOrd="3" destOrd="0" parTransId="{56DE9729-7A4D-4A4F-A144-355909D6B5E3}" sibTransId="{22FFE998-2546-43FC-8C6E-383B8B058ABE}"/>
    <dgm:cxn modelId="{3B3F6A55-D6F0-4CC0-9DF1-F622272E20CB}" type="presOf" srcId="{AB43862C-5F49-4669-97A9-D383ABE9A419}" destId="{A0111D2A-36BE-4570-82B5-B14D70A1B224}" srcOrd="0" destOrd="0" presId="urn:microsoft.com/office/officeart/2005/8/layout/radial5"/>
    <dgm:cxn modelId="{1910027F-3478-41D4-B08E-84A14E6E25E6}" type="presOf" srcId="{957C10AF-5797-4C02-B31A-FBA7D627D931}" destId="{BA202B25-996F-4485-BF85-199722E7CA77}" srcOrd="0" destOrd="0" presId="urn:microsoft.com/office/officeart/2005/8/layout/radial5"/>
    <dgm:cxn modelId="{FF038F83-F2EE-48F0-9100-6FD3EA405E10}" type="presOf" srcId="{56DE9729-7A4D-4A4F-A144-355909D6B5E3}" destId="{33C74D3E-7543-42F1-AC23-EE88F5663AE6}" srcOrd="0" destOrd="0" presId="urn:microsoft.com/office/officeart/2005/8/layout/radial5"/>
    <dgm:cxn modelId="{08711787-EAC9-4500-9B3C-3402FC9FD907}" type="presOf" srcId="{56DE9729-7A4D-4A4F-A144-355909D6B5E3}" destId="{F7B10E0E-0FC8-4353-8843-FBCDEA08EA23}" srcOrd="1" destOrd="0" presId="urn:microsoft.com/office/officeart/2005/8/layout/radial5"/>
    <dgm:cxn modelId="{F12AB2A4-D604-40F1-970C-3F80B1854A41}" srcId="{681B2ECB-8DB1-4703-91D3-A0A2298491A0}" destId="{E291A4E7-A8DE-4589-85A5-701B763C5F1E}" srcOrd="1" destOrd="0" parTransId="{DF2E3539-E525-469D-829F-F37158F18DE4}" sibTransId="{D73F283E-CF85-4700-AA57-18AE6598E3EA}"/>
    <dgm:cxn modelId="{C6A77CAD-4DB3-4710-8E86-4571DD5C3CF2}" type="presOf" srcId="{DF2E3539-E525-469D-829F-F37158F18DE4}" destId="{47AF452B-C6B2-4153-93A3-CEE0D96D65CF}" srcOrd="1" destOrd="0" presId="urn:microsoft.com/office/officeart/2005/8/layout/radial5"/>
    <dgm:cxn modelId="{537FBCAF-8BEB-48BD-A933-77D6CDC0D56C}" type="presOf" srcId="{ACB05160-CF77-4EC0-B88A-B6A4A48FAC82}" destId="{03591F89-FCE7-4FBA-8FDA-64352269C694}" srcOrd="0" destOrd="0" presId="urn:microsoft.com/office/officeart/2005/8/layout/radial5"/>
    <dgm:cxn modelId="{5B841FBC-0614-42D0-A522-F4D889AA5570}" srcId="{ACB05160-CF77-4EC0-B88A-B6A4A48FAC82}" destId="{681B2ECB-8DB1-4703-91D3-A0A2298491A0}" srcOrd="0" destOrd="0" parTransId="{2D591A22-47EA-49C9-A783-35101F90EFEF}" sibTransId="{1349549F-EA99-4239-8524-EADFCE72E048}"/>
    <dgm:cxn modelId="{F3D6D2C1-A87E-4039-9C88-F3A0481BEC57}" type="presOf" srcId="{DF2E3539-E525-469D-829F-F37158F18DE4}" destId="{10688E31-9D0B-4AEC-8844-D79BE50291C2}" srcOrd="0" destOrd="0" presId="urn:microsoft.com/office/officeart/2005/8/layout/radial5"/>
    <dgm:cxn modelId="{F43534C9-267C-48FD-9629-79BCC6BB9640}" type="presOf" srcId="{E291A4E7-A8DE-4589-85A5-701B763C5F1E}" destId="{C573A4DA-5B8C-423D-AC88-B99D2EE9DD6D}" srcOrd="0" destOrd="0" presId="urn:microsoft.com/office/officeart/2005/8/layout/radial5"/>
    <dgm:cxn modelId="{EE3A45ED-23F9-4317-AA3E-120AEA3FC583}" type="presOf" srcId="{104A8E3F-B868-49F5-9C01-494A48486136}" destId="{E3BB24A8-71C8-4248-95A2-C78E3B5B47A6}" srcOrd="0" destOrd="0" presId="urn:microsoft.com/office/officeart/2005/8/layout/radial5"/>
    <dgm:cxn modelId="{3D8CFF76-0BED-4230-89A9-98D17E9A865F}" type="presParOf" srcId="{03591F89-FCE7-4FBA-8FDA-64352269C694}" destId="{09C482AF-E36C-4602-A35A-E4C40BF7E3B8}" srcOrd="0" destOrd="0" presId="urn:microsoft.com/office/officeart/2005/8/layout/radial5"/>
    <dgm:cxn modelId="{677879A9-131D-4869-BB5F-E808F2ED72A6}" type="presParOf" srcId="{03591F89-FCE7-4FBA-8FDA-64352269C694}" destId="{E3BB24A8-71C8-4248-95A2-C78E3B5B47A6}" srcOrd="1" destOrd="0" presId="urn:microsoft.com/office/officeart/2005/8/layout/radial5"/>
    <dgm:cxn modelId="{1816FC5D-324A-4289-8D8D-95C240126E90}" type="presParOf" srcId="{E3BB24A8-71C8-4248-95A2-C78E3B5B47A6}" destId="{383BC6B3-7109-480A-B94F-7B2DFE928BCD}" srcOrd="0" destOrd="0" presId="urn:microsoft.com/office/officeart/2005/8/layout/radial5"/>
    <dgm:cxn modelId="{B21753F5-9E8D-4A7D-9245-DBEB27316163}" type="presParOf" srcId="{03591F89-FCE7-4FBA-8FDA-64352269C694}" destId="{A0111D2A-36BE-4570-82B5-B14D70A1B224}" srcOrd="2" destOrd="0" presId="urn:microsoft.com/office/officeart/2005/8/layout/radial5"/>
    <dgm:cxn modelId="{69B6F148-7FD5-450E-8FD1-DCC3689DC05C}" type="presParOf" srcId="{03591F89-FCE7-4FBA-8FDA-64352269C694}" destId="{10688E31-9D0B-4AEC-8844-D79BE50291C2}" srcOrd="3" destOrd="0" presId="urn:microsoft.com/office/officeart/2005/8/layout/radial5"/>
    <dgm:cxn modelId="{253CF41E-4C16-4CA7-A899-FCD7CDE59D98}" type="presParOf" srcId="{10688E31-9D0B-4AEC-8844-D79BE50291C2}" destId="{47AF452B-C6B2-4153-93A3-CEE0D96D65CF}" srcOrd="0" destOrd="0" presId="urn:microsoft.com/office/officeart/2005/8/layout/radial5"/>
    <dgm:cxn modelId="{9EBAF7A6-9DA9-45C2-8DE0-EC7BF7987226}" type="presParOf" srcId="{03591F89-FCE7-4FBA-8FDA-64352269C694}" destId="{C573A4DA-5B8C-423D-AC88-B99D2EE9DD6D}" srcOrd="4" destOrd="0" presId="urn:microsoft.com/office/officeart/2005/8/layout/radial5"/>
    <dgm:cxn modelId="{BAC834F1-317C-4173-8DAE-0CA557317D4D}" type="presParOf" srcId="{03591F89-FCE7-4FBA-8FDA-64352269C694}" destId="{BA202B25-996F-4485-BF85-199722E7CA77}" srcOrd="5" destOrd="0" presId="urn:microsoft.com/office/officeart/2005/8/layout/radial5"/>
    <dgm:cxn modelId="{07A070A7-B4DB-4A5F-9206-1633F8C0BEA8}" type="presParOf" srcId="{BA202B25-996F-4485-BF85-199722E7CA77}" destId="{70909991-C804-4477-9880-D24E2BDA205E}" srcOrd="0" destOrd="0" presId="urn:microsoft.com/office/officeart/2005/8/layout/radial5"/>
    <dgm:cxn modelId="{4D6E24BC-37F8-4BB1-92A1-C15CC495B79E}" type="presParOf" srcId="{03591F89-FCE7-4FBA-8FDA-64352269C694}" destId="{AAFA9F75-9FB2-4D1B-A2A6-A43BB6AD8518}" srcOrd="6" destOrd="0" presId="urn:microsoft.com/office/officeart/2005/8/layout/radial5"/>
    <dgm:cxn modelId="{7956C2B5-FF8C-4620-B4BE-D4C3B9580988}" type="presParOf" srcId="{03591F89-FCE7-4FBA-8FDA-64352269C694}" destId="{33C74D3E-7543-42F1-AC23-EE88F5663AE6}" srcOrd="7" destOrd="0" presId="urn:microsoft.com/office/officeart/2005/8/layout/radial5"/>
    <dgm:cxn modelId="{16F2080C-F417-40C5-9F51-3D03EBC89777}" type="presParOf" srcId="{33C74D3E-7543-42F1-AC23-EE88F5663AE6}" destId="{F7B10E0E-0FC8-4353-8843-FBCDEA08EA23}" srcOrd="0" destOrd="0" presId="urn:microsoft.com/office/officeart/2005/8/layout/radial5"/>
    <dgm:cxn modelId="{7C32D884-E487-47AF-BFEF-4CB714E79A24}" type="presParOf" srcId="{03591F89-FCE7-4FBA-8FDA-64352269C694}" destId="{710EF97B-4DE3-4A9E-9F4C-E2610EB3970D}"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94AA3-8901-41B3-9C64-86C8437430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F708390-406D-4D8C-86CC-6F90CDC2CEAE}">
      <dgm:prSet phldrT="[Text]" custT="1"/>
      <dgm:spPr>
        <a:solidFill>
          <a:srgbClr val="0082BB"/>
        </a:solidFill>
      </dgm:spPr>
      <dgm:t>
        <a:bodyPr/>
        <a:lstStyle/>
        <a:p>
          <a:r>
            <a:rPr lang="en-GB" sz="1800" dirty="0"/>
            <a:t>1. Legal capability training , data capture</a:t>
          </a:r>
        </a:p>
      </dgm:t>
    </dgm:pt>
    <dgm:pt modelId="{8DC6E314-6762-45E7-9790-E2AB89D720AD}" type="parTrans" cxnId="{83A64736-A9F2-4837-8339-7F22DD8E4684}">
      <dgm:prSet/>
      <dgm:spPr/>
      <dgm:t>
        <a:bodyPr/>
        <a:lstStyle/>
        <a:p>
          <a:endParaRPr lang="en-GB"/>
        </a:p>
      </dgm:t>
    </dgm:pt>
    <dgm:pt modelId="{EDDA48D5-A874-4E35-97EF-817A938CA90D}" type="sibTrans" cxnId="{83A64736-A9F2-4837-8339-7F22DD8E4684}">
      <dgm:prSet/>
      <dgm:spPr/>
      <dgm:t>
        <a:bodyPr/>
        <a:lstStyle/>
        <a:p>
          <a:endParaRPr lang="en-GB"/>
        </a:p>
      </dgm:t>
    </dgm:pt>
    <dgm:pt modelId="{FA40AC58-D220-4F5C-8148-A74456B42F90}">
      <dgm:prSet phldrT="[Text]" custT="1"/>
      <dgm:spPr>
        <a:solidFill>
          <a:srgbClr val="009AA6"/>
        </a:solidFill>
      </dgm:spPr>
      <dgm:t>
        <a:bodyPr/>
        <a:lstStyle/>
        <a:p>
          <a:r>
            <a:rPr lang="en-GB" sz="1800" dirty="0"/>
            <a:t>2. Referrals – legal advice and casework </a:t>
          </a:r>
        </a:p>
      </dgm:t>
    </dgm:pt>
    <dgm:pt modelId="{3F84722A-1330-41C4-A10D-07F4DF37BC33}" type="parTrans" cxnId="{CCE495A8-E847-46D8-866A-40881713727F}">
      <dgm:prSet/>
      <dgm:spPr/>
      <dgm:t>
        <a:bodyPr/>
        <a:lstStyle/>
        <a:p>
          <a:endParaRPr lang="en-GB"/>
        </a:p>
      </dgm:t>
    </dgm:pt>
    <dgm:pt modelId="{28D52541-FE33-445E-9438-B8394E53643E}" type="sibTrans" cxnId="{CCE495A8-E847-46D8-866A-40881713727F}">
      <dgm:prSet/>
      <dgm:spPr/>
      <dgm:t>
        <a:bodyPr/>
        <a:lstStyle/>
        <a:p>
          <a:endParaRPr lang="en-GB"/>
        </a:p>
      </dgm:t>
    </dgm:pt>
    <dgm:pt modelId="{02E3FE2A-71D3-41B1-8889-3F87A0E3B814}">
      <dgm:prSet phldrT="[Text]" custT="1"/>
      <dgm:spPr>
        <a:solidFill>
          <a:srgbClr val="EFBD47"/>
        </a:solidFill>
      </dgm:spPr>
      <dgm:t>
        <a:bodyPr/>
        <a:lstStyle/>
        <a:p>
          <a:r>
            <a:rPr lang="en-GB" sz="1800" dirty="0"/>
            <a:t>3. Data capture and analysis </a:t>
          </a:r>
        </a:p>
      </dgm:t>
    </dgm:pt>
    <dgm:pt modelId="{3428CABF-0717-4FFA-B71D-4D5362641696}" type="parTrans" cxnId="{C290EEC6-8953-4D2D-8460-C0396A39F4B2}">
      <dgm:prSet/>
      <dgm:spPr/>
      <dgm:t>
        <a:bodyPr/>
        <a:lstStyle/>
        <a:p>
          <a:endParaRPr lang="en-GB"/>
        </a:p>
      </dgm:t>
    </dgm:pt>
    <dgm:pt modelId="{06F72EAE-3245-4111-A7E0-182B168E420D}" type="sibTrans" cxnId="{C290EEC6-8953-4D2D-8460-C0396A39F4B2}">
      <dgm:prSet/>
      <dgm:spPr/>
      <dgm:t>
        <a:bodyPr/>
        <a:lstStyle/>
        <a:p>
          <a:endParaRPr lang="en-GB"/>
        </a:p>
      </dgm:t>
    </dgm:pt>
    <dgm:pt modelId="{9EF2AD1B-48AE-4806-9385-446B2A9BE530}">
      <dgm:prSet phldrT="[Text]" custT="1"/>
      <dgm:spPr>
        <a:solidFill>
          <a:srgbClr val="DD6003"/>
        </a:solidFill>
      </dgm:spPr>
      <dgm:t>
        <a:bodyPr/>
        <a:lstStyle/>
        <a:p>
          <a:r>
            <a:rPr lang="en-GB" sz="1800" dirty="0"/>
            <a:t>4. Influencing and strategic casework</a:t>
          </a:r>
        </a:p>
      </dgm:t>
    </dgm:pt>
    <dgm:pt modelId="{0A0DE553-0887-474D-80A9-457127846C34}" type="parTrans" cxnId="{6FB4D0BD-2A54-4156-8E91-1CF3F6BB1084}">
      <dgm:prSet/>
      <dgm:spPr/>
      <dgm:t>
        <a:bodyPr/>
        <a:lstStyle/>
        <a:p>
          <a:endParaRPr lang="en-GB"/>
        </a:p>
      </dgm:t>
    </dgm:pt>
    <dgm:pt modelId="{7B422746-1BBC-48A3-9EEB-DA4CC81A8A60}" type="sibTrans" cxnId="{6FB4D0BD-2A54-4156-8E91-1CF3F6BB1084}">
      <dgm:prSet/>
      <dgm:spPr/>
      <dgm:t>
        <a:bodyPr/>
        <a:lstStyle/>
        <a:p>
          <a:endParaRPr lang="en-GB"/>
        </a:p>
      </dgm:t>
    </dgm:pt>
    <dgm:pt modelId="{CD1F8BEA-3A6B-4121-B3DD-C933FD0546C1}">
      <dgm:prSet phldrT="[Text]" custT="1"/>
      <dgm:spPr>
        <a:solidFill>
          <a:srgbClr val="D52B1E"/>
        </a:solidFill>
      </dgm:spPr>
      <dgm:t>
        <a:bodyPr/>
        <a:lstStyle/>
        <a:p>
          <a:r>
            <a:rPr lang="en-GB" sz="1800" dirty="0"/>
            <a:t>5. Our communities hold public bodies to account </a:t>
          </a:r>
        </a:p>
      </dgm:t>
    </dgm:pt>
    <dgm:pt modelId="{0D4F88BB-8F49-4282-B551-E7A2CE7DF6B9}" type="parTrans" cxnId="{0E92685A-31CA-4E67-BB4F-3EF67B5C8304}">
      <dgm:prSet/>
      <dgm:spPr/>
      <dgm:t>
        <a:bodyPr/>
        <a:lstStyle/>
        <a:p>
          <a:endParaRPr lang="en-GB"/>
        </a:p>
      </dgm:t>
    </dgm:pt>
    <dgm:pt modelId="{77842400-49A7-4942-821A-BAE4D2EC9053}" type="sibTrans" cxnId="{0E92685A-31CA-4E67-BB4F-3EF67B5C8304}">
      <dgm:prSet/>
      <dgm:spPr/>
      <dgm:t>
        <a:bodyPr/>
        <a:lstStyle/>
        <a:p>
          <a:endParaRPr lang="en-GB"/>
        </a:p>
      </dgm:t>
    </dgm:pt>
    <dgm:pt modelId="{E74060CE-5FC4-44AA-BF8F-BF279FEE1752}">
      <dgm:prSet phldrT="[Text]" custT="1"/>
      <dgm:spPr>
        <a:solidFill>
          <a:srgbClr val="005BBB"/>
        </a:solidFill>
      </dgm:spPr>
      <dgm:t>
        <a:bodyPr/>
        <a:lstStyle/>
        <a:p>
          <a:r>
            <a:rPr lang="en-GB" sz="1800" dirty="0"/>
            <a:t>6. Improved outcomes, confidence in the rule of law </a:t>
          </a:r>
        </a:p>
      </dgm:t>
    </dgm:pt>
    <dgm:pt modelId="{5C1DAC5C-2444-4DD1-BFE9-F308FAC8A5A4}" type="parTrans" cxnId="{F6842DFE-0942-4E64-ADCE-2A15D820D24D}">
      <dgm:prSet/>
      <dgm:spPr/>
      <dgm:t>
        <a:bodyPr/>
        <a:lstStyle/>
        <a:p>
          <a:endParaRPr lang="en-GB"/>
        </a:p>
      </dgm:t>
    </dgm:pt>
    <dgm:pt modelId="{F3DAC43C-E7D9-4E36-8116-F54F34BBA3AC}" type="sibTrans" cxnId="{F6842DFE-0942-4E64-ADCE-2A15D820D24D}">
      <dgm:prSet/>
      <dgm:spPr/>
      <dgm:t>
        <a:bodyPr/>
        <a:lstStyle/>
        <a:p>
          <a:endParaRPr lang="en-GB"/>
        </a:p>
      </dgm:t>
    </dgm:pt>
    <dgm:pt modelId="{65AB210C-01BE-4949-97B3-2029FF5072F4}" type="pres">
      <dgm:prSet presAssocID="{AA894AA3-8901-41B3-9C64-86C8437430F3}" presName="cycle" presStyleCnt="0">
        <dgm:presLayoutVars>
          <dgm:dir/>
          <dgm:resizeHandles val="exact"/>
        </dgm:presLayoutVars>
      </dgm:prSet>
      <dgm:spPr/>
    </dgm:pt>
    <dgm:pt modelId="{C1FDDE00-CCE8-433E-BF76-E38B98D2A7F0}" type="pres">
      <dgm:prSet presAssocID="{AF708390-406D-4D8C-86CC-6F90CDC2CEAE}" presName="node" presStyleLbl="node1" presStyleIdx="0" presStyleCnt="6" custScaleX="132635" custScaleY="124415">
        <dgm:presLayoutVars>
          <dgm:bulletEnabled val="1"/>
        </dgm:presLayoutVars>
      </dgm:prSet>
      <dgm:spPr/>
    </dgm:pt>
    <dgm:pt modelId="{BE3784F5-3C24-4726-BFF6-A5F6FA09EE52}" type="pres">
      <dgm:prSet presAssocID="{EDDA48D5-A874-4E35-97EF-817A938CA90D}" presName="sibTrans" presStyleLbl="sibTrans2D1" presStyleIdx="0" presStyleCnt="6"/>
      <dgm:spPr/>
    </dgm:pt>
    <dgm:pt modelId="{F6E20883-3AD1-4CE6-8009-CDEBEC2E8FDA}" type="pres">
      <dgm:prSet presAssocID="{EDDA48D5-A874-4E35-97EF-817A938CA90D}" presName="connectorText" presStyleLbl="sibTrans2D1" presStyleIdx="0" presStyleCnt="6"/>
      <dgm:spPr/>
    </dgm:pt>
    <dgm:pt modelId="{FC3888F1-94E7-493B-AF6B-B0019C25D9C2}" type="pres">
      <dgm:prSet presAssocID="{FA40AC58-D220-4F5C-8148-A74456B42F90}" presName="node" presStyleLbl="node1" presStyleIdx="1" presStyleCnt="6" custScaleX="132635" custScaleY="124415">
        <dgm:presLayoutVars>
          <dgm:bulletEnabled val="1"/>
        </dgm:presLayoutVars>
      </dgm:prSet>
      <dgm:spPr/>
    </dgm:pt>
    <dgm:pt modelId="{9DBFE575-9A89-43FA-97E5-3032A7B29122}" type="pres">
      <dgm:prSet presAssocID="{28D52541-FE33-445E-9438-B8394E53643E}" presName="sibTrans" presStyleLbl="sibTrans2D1" presStyleIdx="1" presStyleCnt="6"/>
      <dgm:spPr/>
    </dgm:pt>
    <dgm:pt modelId="{3B35959F-2316-4A74-8C9F-3DE1E83CE935}" type="pres">
      <dgm:prSet presAssocID="{28D52541-FE33-445E-9438-B8394E53643E}" presName="connectorText" presStyleLbl="sibTrans2D1" presStyleIdx="1" presStyleCnt="6"/>
      <dgm:spPr/>
    </dgm:pt>
    <dgm:pt modelId="{EFBD5671-F34B-431F-8857-B6C4B76D0E24}" type="pres">
      <dgm:prSet presAssocID="{02E3FE2A-71D3-41B1-8889-3F87A0E3B814}" presName="node" presStyleLbl="node1" presStyleIdx="2" presStyleCnt="6" custScaleX="132635" custScaleY="124415">
        <dgm:presLayoutVars>
          <dgm:bulletEnabled val="1"/>
        </dgm:presLayoutVars>
      </dgm:prSet>
      <dgm:spPr/>
    </dgm:pt>
    <dgm:pt modelId="{C996DA13-45CC-44C8-818E-1F01B918D752}" type="pres">
      <dgm:prSet presAssocID="{06F72EAE-3245-4111-A7E0-182B168E420D}" presName="sibTrans" presStyleLbl="sibTrans2D1" presStyleIdx="2" presStyleCnt="6"/>
      <dgm:spPr/>
    </dgm:pt>
    <dgm:pt modelId="{9551CDE2-6E1B-410E-849D-8932C0113D82}" type="pres">
      <dgm:prSet presAssocID="{06F72EAE-3245-4111-A7E0-182B168E420D}" presName="connectorText" presStyleLbl="sibTrans2D1" presStyleIdx="2" presStyleCnt="6"/>
      <dgm:spPr/>
    </dgm:pt>
    <dgm:pt modelId="{4508190B-B247-4981-9360-032A6C9637CC}" type="pres">
      <dgm:prSet presAssocID="{9EF2AD1B-48AE-4806-9385-446B2A9BE530}" presName="node" presStyleLbl="node1" presStyleIdx="3" presStyleCnt="6" custScaleX="132635" custScaleY="124415">
        <dgm:presLayoutVars>
          <dgm:bulletEnabled val="1"/>
        </dgm:presLayoutVars>
      </dgm:prSet>
      <dgm:spPr/>
    </dgm:pt>
    <dgm:pt modelId="{5821CE9D-9594-44F3-A445-1FA0F6822FB6}" type="pres">
      <dgm:prSet presAssocID="{7B422746-1BBC-48A3-9EEB-DA4CC81A8A60}" presName="sibTrans" presStyleLbl="sibTrans2D1" presStyleIdx="3" presStyleCnt="6"/>
      <dgm:spPr/>
    </dgm:pt>
    <dgm:pt modelId="{D8900146-F4E0-49E8-A938-0DFDC7907369}" type="pres">
      <dgm:prSet presAssocID="{7B422746-1BBC-48A3-9EEB-DA4CC81A8A60}" presName="connectorText" presStyleLbl="sibTrans2D1" presStyleIdx="3" presStyleCnt="6"/>
      <dgm:spPr/>
    </dgm:pt>
    <dgm:pt modelId="{B07FC9E5-6BB5-447F-AF8C-C6E01F52CC64}" type="pres">
      <dgm:prSet presAssocID="{CD1F8BEA-3A6B-4121-B3DD-C933FD0546C1}" presName="node" presStyleLbl="node1" presStyleIdx="4" presStyleCnt="6" custScaleX="132635" custScaleY="124415">
        <dgm:presLayoutVars>
          <dgm:bulletEnabled val="1"/>
        </dgm:presLayoutVars>
      </dgm:prSet>
      <dgm:spPr/>
    </dgm:pt>
    <dgm:pt modelId="{0E1E4762-7C6E-4CBD-B63E-0BEBFB7CEDB8}" type="pres">
      <dgm:prSet presAssocID="{77842400-49A7-4942-821A-BAE4D2EC9053}" presName="sibTrans" presStyleLbl="sibTrans2D1" presStyleIdx="4" presStyleCnt="6"/>
      <dgm:spPr/>
    </dgm:pt>
    <dgm:pt modelId="{20B5FC6F-9DF0-4D06-A3D7-D3C39475D6CB}" type="pres">
      <dgm:prSet presAssocID="{77842400-49A7-4942-821A-BAE4D2EC9053}" presName="connectorText" presStyleLbl="sibTrans2D1" presStyleIdx="4" presStyleCnt="6"/>
      <dgm:spPr/>
    </dgm:pt>
    <dgm:pt modelId="{BA5A7BBA-711B-4064-B741-41C1385EB861}" type="pres">
      <dgm:prSet presAssocID="{E74060CE-5FC4-44AA-BF8F-BF279FEE1752}" presName="node" presStyleLbl="node1" presStyleIdx="5" presStyleCnt="6" custScaleX="132635" custScaleY="124415">
        <dgm:presLayoutVars>
          <dgm:bulletEnabled val="1"/>
        </dgm:presLayoutVars>
      </dgm:prSet>
      <dgm:spPr/>
    </dgm:pt>
    <dgm:pt modelId="{288F539C-BABF-4C44-870D-54609B06AE6B}" type="pres">
      <dgm:prSet presAssocID="{F3DAC43C-E7D9-4E36-8116-F54F34BBA3AC}" presName="sibTrans" presStyleLbl="sibTrans2D1" presStyleIdx="5" presStyleCnt="6"/>
      <dgm:spPr/>
    </dgm:pt>
    <dgm:pt modelId="{5C5759F6-A577-41D8-B15D-EF2E29CDC784}" type="pres">
      <dgm:prSet presAssocID="{F3DAC43C-E7D9-4E36-8116-F54F34BBA3AC}" presName="connectorText" presStyleLbl="sibTrans2D1" presStyleIdx="5" presStyleCnt="6"/>
      <dgm:spPr/>
    </dgm:pt>
  </dgm:ptLst>
  <dgm:cxnLst>
    <dgm:cxn modelId="{580BE312-8E59-414A-B2F8-94829D5583AC}" type="presOf" srcId="{FA40AC58-D220-4F5C-8148-A74456B42F90}" destId="{FC3888F1-94E7-493B-AF6B-B0019C25D9C2}" srcOrd="0" destOrd="0" presId="urn:microsoft.com/office/officeart/2005/8/layout/cycle2"/>
    <dgm:cxn modelId="{D231CF27-C6E8-4B5E-A94C-3093A20A16EB}" type="presOf" srcId="{77842400-49A7-4942-821A-BAE4D2EC9053}" destId="{0E1E4762-7C6E-4CBD-B63E-0BEBFB7CEDB8}" srcOrd="0" destOrd="0" presId="urn:microsoft.com/office/officeart/2005/8/layout/cycle2"/>
    <dgm:cxn modelId="{3210F934-8429-4DC3-96B8-6AA3A6064B97}" type="presOf" srcId="{AF708390-406D-4D8C-86CC-6F90CDC2CEAE}" destId="{C1FDDE00-CCE8-433E-BF76-E38B98D2A7F0}" srcOrd="0" destOrd="0" presId="urn:microsoft.com/office/officeart/2005/8/layout/cycle2"/>
    <dgm:cxn modelId="{83A64736-A9F2-4837-8339-7F22DD8E4684}" srcId="{AA894AA3-8901-41B3-9C64-86C8437430F3}" destId="{AF708390-406D-4D8C-86CC-6F90CDC2CEAE}" srcOrd="0" destOrd="0" parTransId="{8DC6E314-6762-45E7-9790-E2AB89D720AD}" sibTransId="{EDDA48D5-A874-4E35-97EF-817A938CA90D}"/>
    <dgm:cxn modelId="{14FF3E3F-43CC-4B76-9DB9-E8A8C6DEE5D8}" type="presOf" srcId="{28D52541-FE33-445E-9438-B8394E53643E}" destId="{9DBFE575-9A89-43FA-97E5-3032A7B29122}" srcOrd="0" destOrd="0" presId="urn:microsoft.com/office/officeart/2005/8/layout/cycle2"/>
    <dgm:cxn modelId="{3A38D962-D248-4A97-9EF0-A626972D3B09}" type="presOf" srcId="{9EF2AD1B-48AE-4806-9385-446B2A9BE530}" destId="{4508190B-B247-4981-9360-032A6C9637CC}" srcOrd="0" destOrd="0" presId="urn:microsoft.com/office/officeart/2005/8/layout/cycle2"/>
    <dgm:cxn modelId="{85E91644-0DC9-4F2F-9B97-04A6002065F7}" type="presOf" srcId="{AA894AA3-8901-41B3-9C64-86C8437430F3}" destId="{65AB210C-01BE-4949-97B3-2029FF5072F4}" srcOrd="0" destOrd="0" presId="urn:microsoft.com/office/officeart/2005/8/layout/cycle2"/>
    <dgm:cxn modelId="{358BB865-B04D-4E09-8AE9-88822112E104}" type="presOf" srcId="{7B422746-1BBC-48A3-9EEB-DA4CC81A8A60}" destId="{D8900146-F4E0-49E8-A938-0DFDC7907369}" srcOrd="1" destOrd="0" presId="urn:microsoft.com/office/officeart/2005/8/layout/cycle2"/>
    <dgm:cxn modelId="{3A4D684B-99F3-4F6A-A66E-9EEE27019655}" type="presOf" srcId="{28D52541-FE33-445E-9438-B8394E53643E}" destId="{3B35959F-2316-4A74-8C9F-3DE1E83CE935}" srcOrd="1" destOrd="0" presId="urn:microsoft.com/office/officeart/2005/8/layout/cycle2"/>
    <dgm:cxn modelId="{0E92685A-31CA-4E67-BB4F-3EF67B5C8304}" srcId="{AA894AA3-8901-41B3-9C64-86C8437430F3}" destId="{CD1F8BEA-3A6B-4121-B3DD-C933FD0546C1}" srcOrd="4" destOrd="0" parTransId="{0D4F88BB-8F49-4282-B551-E7A2CE7DF6B9}" sibTransId="{77842400-49A7-4942-821A-BAE4D2EC9053}"/>
    <dgm:cxn modelId="{21A1468C-AE2E-49CB-9678-9E16D01A573A}" type="presOf" srcId="{06F72EAE-3245-4111-A7E0-182B168E420D}" destId="{C996DA13-45CC-44C8-818E-1F01B918D752}" srcOrd="0" destOrd="0" presId="urn:microsoft.com/office/officeart/2005/8/layout/cycle2"/>
    <dgm:cxn modelId="{10DD468D-7FEC-48A4-B9A8-72CC95870842}" type="presOf" srcId="{F3DAC43C-E7D9-4E36-8116-F54F34BBA3AC}" destId="{5C5759F6-A577-41D8-B15D-EF2E29CDC784}" srcOrd="1" destOrd="0" presId="urn:microsoft.com/office/officeart/2005/8/layout/cycle2"/>
    <dgm:cxn modelId="{E342E395-D5C1-4FB6-BC56-F1C515DF457F}" type="presOf" srcId="{77842400-49A7-4942-821A-BAE4D2EC9053}" destId="{20B5FC6F-9DF0-4D06-A3D7-D3C39475D6CB}" srcOrd="1" destOrd="0" presId="urn:microsoft.com/office/officeart/2005/8/layout/cycle2"/>
    <dgm:cxn modelId="{C860A4A2-3F5F-43EC-A3E8-B18810E5B6DA}" type="presOf" srcId="{06F72EAE-3245-4111-A7E0-182B168E420D}" destId="{9551CDE2-6E1B-410E-849D-8932C0113D82}" srcOrd="1" destOrd="0" presId="urn:microsoft.com/office/officeart/2005/8/layout/cycle2"/>
    <dgm:cxn modelId="{18103DA3-4A52-48EF-ABA4-88185376304B}" type="presOf" srcId="{EDDA48D5-A874-4E35-97EF-817A938CA90D}" destId="{F6E20883-3AD1-4CE6-8009-CDEBEC2E8FDA}" srcOrd="1" destOrd="0" presId="urn:microsoft.com/office/officeart/2005/8/layout/cycle2"/>
    <dgm:cxn modelId="{CCE495A8-E847-46D8-866A-40881713727F}" srcId="{AA894AA3-8901-41B3-9C64-86C8437430F3}" destId="{FA40AC58-D220-4F5C-8148-A74456B42F90}" srcOrd="1" destOrd="0" parTransId="{3F84722A-1330-41C4-A10D-07F4DF37BC33}" sibTransId="{28D52541-FE33-445E-9438-B8394E53643E}"/>
    <dgm:cxn modelId="{6FB4D0BD-2A54-4156-8E91-1CF3F6BB1084}" srcId="{AA894AA3-8901-41B3-9C64-86C8437430F3}" destId="{9EF2AD1B-48AE-4806-9385-446B2A9BE530}" srcOrd="3" destOrd="0" parTransId="{0A0DE553-0887-474D-80A9-457127846C34}" sibTransId="{7B422746-1BBC-48A3-9EEB-DA4CC81A8A60}"/>
    <dgm:cxn modelId="{A48EA9BF-67B8-4322-997F-C5D82F3CA087}" type="presOf" srcId="{E74060CE-5FC4-44AA-BF8F-BF279FEE1752}" destId="{BA5A7BBA-711B-4064-B741-41C1385EB861}" srcOrd="0" destOrd="0" presId="urn:microsoft.com/office/officeart/2005/8/layout/cycle2"/>
    <dgm:cxn modelId="{4D723AC4-BDD3-4D88-BC30-9615373082F6}" type="presOf" srcId="{CD1F8BEA-3A6B-4121-B3DD-C933FD0546C1}" destId="{B07FC9E5-6BB5-447F-AF8C-C6E01F52CC64}" srcOrd="0" destOrd="0" presId="urn:microsoft.com/office/officeart/2005/8/layout/cycle2"/>
    <dgm:cxn modelId="{C290EEC6-8953-4D2D-8460-C0396A39F4B2}" srcId="{AA894AA3-8901-41B3-9C64-86C8437430F3}" destId="{02E3FE2A-71D3-41B1-8889-3F87A0E3B814}" srcOrd="2" destOrd="0" parTransId="{3428CABF-0717-4FFA-B71D-4D5362641696}" sibTransId="{06F72EAE-3245-4111-A7E0-182B168E420D}"/>
    <dgm:cxn modelId="{7C5242D8-53D6-41E6-9C2E-35CEF9EA99E8}" type="presOf" srcId="{7B422746-1BBC-48A3-9EEB-DA4CC81A8A60}" destId="{5821CE9D-9594-44F3-A445-1FA0F6822FB6}" srcOrd="0" destOrd="0" presId="urn:microsoft.com/office/officeart/2005/8/layout/cycle2"/>
    <dgm:cxn modelId="{82F6F5E1-8C33-4D0F-809E-11BA75C8CD6E}" type="presOf" srcId="{F3DAC43C-E7D9-4E36-8116-F54F34BBA3AC}" destId="{288F539C-BABF-4C44-870D-54609B06AE6B}" srcOrd="0" destOrd="0" presId="urn:microsoft.com/office/officeart/2005/8/layout/cycle2"/>
    <dgm:cxn modelId="{5C6042F3-900D-4EB0-9193-B1F21E8A810D}" type="presOf" srcId="{EDDA48D5-A874-4E35-97EF-817A938CA90D}" destId="{BE3784F5-3C24-4726-BFF6-A5F6FA09EE52}" srcOrd="0" destOrd="0" presId="urn:microsoft.com/office/officeart/2005/8/layout/cycle2"/>
    <dgm:cxn modelId="{162799F9-55A2-4B8E-9494-71B7E187F6E1}" type="presOf" srcId="{02E3FE2A-71D3-41B1-8889-3F87A0E3B814}" destId="{EFBD5671-F34B-431F-8857-B6C4B76D0E24}" srcOrd="0" destOrd="0" presId="urn:microsoft.com/office/officeart/2005/8/layout/cycle2"/>
    <dgm:cxn modelId="{F6842DFE-0942-4E64-ADCE-2A15D820D24D}" srcId="{AA894AA3-8901-41B3-9C64-86C8437430F3}" destId="{E74060CE-5FC4-44AA-BF8F-BF279FEE1752}" srcOrd="5" destOrd="0" parTransId="{5C1DAC5C-2444-4DD1-BFE9-F308FAC8A5A4}" sibTransId="{F3DAC43C-E7D9-4E36-8116-F54F34BBA3AC}"/>
    <dgm:cxn modelId="{273DC5F8-E4B1-4CC1-BDB1-7D7836671E39}" type="presParOf" srcId="{65AB210C-01BE-4949-97B3-2029FF5072F4}" destId="{C1FDDE00-CCE8-433E-BF76-E38B98D2A7F0}" srcOrd="0" destOrd="0" presId="urn:microsoft.com/office/officeart/2005/8/layout/cycle2"/>
    <dgm:cxn modelId="{DAE51940-E354-45D0-A41D-3851A55002D0}" type="presParOf" srcId="{65AB210C-01BE-4949-97B3-2029FF5072F4}" destId="{BE3784F5-3C24-4726-BFF6-A5F6FA09EE52}" srcOrd="1" destOrd="0" presId="urn:microsoft.com/office/officeart/2005/8/layout/cycle2"/>
    <dgm:cxn modelId="{6FAFC30B-13D1-4DE0-B403-50E62781E801}" type="presParOf" srcId="{BE3784F5-3C24-4726-BFF6-A5F6FA09EE52}" destId="{F6E20883-3AD1-4CE6-8009-CDEBEC2E8FDA}" srcOrd="0" destOrd="0" presId="urn:microsoft.com/office/officeart/2005/8/layout/cycle2"/>
    <dgm:cxn modelId="{AAE2C19C-3B45-465D-8340-7A2C8B2E04E2}" type="presParOf" srcId="{65AB210C-01BE-4949-97B3-2029FF5072F4}" destId="{FC3888F1-94E7-493B-AF6B-B0019C25D9C2}" srcOrd="2" destOrd="0" presId="urn:microsoft.com/office/officeart/2005/8/layout/cycle2"/>
    <dgm:cxn modelId="{D3C8BFB3-37A2-4C2D-BC79-A7DACACC63B5}" type="presParOf" srcId="{65AB210C-01BE-4949-97B3-2029FF5072F4}" destId="{9DBFE575-9A89-43FA-97E5-3032A7B29122}" srcOrd="3" destOrd="0" presId="urn:microsoft.com/office/officeart/2005/8/layout/cycle2"/>
    <dgm:cxn modelId="{D4DED2DF-8AF3-466C-A3AF-39EB1CF8FC8F}" type="presParOf" srcId="{9DBFE575-9A89-43FA-97E5-3032A7B29122}" destId="{3B35959F-2316-4A74-8C9F-3DE1E83CE935}" srcOrd="0" destOrd="0" presId="urn:microsoft.com/office/officeart/2005/8/layout/cycle2"/>
    <dgm:cxn modelId="{82D736EB-FE10-4D69-89DD-E251AA005A6A}" type="presParOf" srcId="{65AB210C-01BE-4949-97B3-2029FF5072F4}" destId="{EFBD5671-F34B-431F-8857-B6C4B76D0E24}" srcOrd="4" destOrd="0" presId="urn:microsoft.com/office/officeart/2005/8/layout/cycle2"/>
    <dgm:cxn modelId="{2D1C4DDB-7038-41ED-A44B-C9A611BAEAA1}" type="presParOf" srcId="{65AB210C-01BE-4949-97B3-2029FF5072F4}" destId="{C996DA13-45CC-44C8-818E-1F01B918D752}" srcOrd="5" destOrd="0" presId="urn:microsoft.com/office/officeart/2005/8/layout/cycle2"/>
    <dgm:cxn modelId="{01CF7E93-359D-4831-8A91-906DCBBE49F4}" type="presParOf" srcId="{C996DA13-45CC-44C8-818E-1F01B918D752}" destId="{9551CDE2-6E1B-410E-849D-8932C0113D82}" srcOrd="0" destOrd="0" presId="urn:microsoft.com/office/officeart/2005/8/layout/cycle2"/>
    <dgm:cxn modelId="{24EBA03B-1F96-4AE6-B817-0983DAA4DBE2}" type="presParOf" srcId="{65AB210C-01BE-4949-97B3-2029FF5072F4}" destId="{4508190B-B247-4981-9360-032A6C9637CC}" srcOrd="6" destOrd="0" presId="urn:microsoft.com/office/officeart/2005/8/layout/cycle2"/>
    <dgm:cxn modelId="{E20F904E-FBDD-40A2-AB06-19B227CC01A6}" type="presParOf" srcId="{65AB210C-01BE-4949-97B3-2029FF5072F4}" destId="{5821CE9D-9594-44F3-A445-1FA0F6822FB6}" srcOrd="7" destOrd="0" presId="urn:microsoft.com/office/officeart/2005/8/layout/cycle2"/>
    <dgm:cxn modelId="{7B9CF97E-B1A7-4082-8E2F-50BE9764EBA7}" type="presParOf" srcId="{5821CE9D-9594-44F3-A445-1FA0F6822FB6}" destId="{D8900146-F4E0-49E8-A938-0DFDC7907369}" srcOrd="0" destOrd="0" presId="urn:microsoft.com/office/officeart/2005/8/layout/cycle2"/>
    <dgm:cxn modelId="{D9668098-9BE9-4A2A-B493-E9142AA306A3}" type="presParOf" srcId="{65AB210C-01BE-4949-97B3-2029FF5072F4}" destId="{B07FC9E5-6BB5-447F-AF8C-C6E01F52CC64}" srcOrd="8" destOrd="0" presId="urn:microsoft.com/office/officeart/2005/8/layout/cycle2"/>
    <dgm:cxn modelId="{EE313B3C-B56C-4B20-A576-C7EF45AEB4B4}" type="presParOf" srcId="{65AB210C-01BE-4949-97B3-2029FF5072F4}" destId="{0E1E4762-7C6E-4CBD-B63E-0BEBFB7CEDB8}" srcOrd="9" destOrd="0" presId="urn:microsoft.com/office/officeart/2005/8/layout/cycle2"/>
    <dgm:cxn modelId="{68C63684-BE11-4036-B963-487034F39742}" type="presParOf" srcId="{0E1E4762-7C6E-4CBD-B63E-0BEBFB7CEDB8}" destId="{20B5FC6F-9DF0-4D06-A3D7-D3C39475D6CB}" srcOrd="0" destOrd="0" presId="urn:microsoft.com/office/officeart/2005/8/layout/cycle2"/>
    <dgm:cxn modelId="{85C089C7-B6FA-4275-9206-2C5ABAE81DCA}" type="presParOf" srcId="{65AB210C-01BE-4949-97B3-2029FF5072F4}" destId="{BA5A7BBA-711B-4064-B741-41C1385EB861}" srcOrd="10" destOrd="0" presId="urn:microsoft.com/office/officeart/2005/8/layout/cycle2"/>
    <dgm:cxn modelId="{F74A0862-9051-4242-A07C-8B24E9B0E0FF}" type="presParOf" srcId="{65AB210C-01BE-4949-97B3-2029FF5072F4}" destId="{288F539C-BABF-4C44-870D-54609B06AE6B}" srcOrd="11" destOrd="0" presId="urn:microsoft.com/office/officeart/2005/8/layout/cycle2"/>
    <dgm:cxn modelId="{25FFEBA2-E684-4C18-9F30-A9CF5D18C6FE}" type="presParOf" srcId="{288F539C-BABF-4C44-870D-54609B06AE6B}" destId="{5C5759F6-A577-41D8-B15D-EF2E29CDC78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82AF-E36C-4602-A35A-E4C40BF7E3B8}">
      <dsp:nvSpPr>
        <dsp:cNvPr id="0" name=""/>
        <dsp:cNvSpPr/>
      </dsp:nvSpPr>
      <dsp:spPr>
        <a:xfrm>
          <a:off x="1731969" y="1456746"/>
          <a:ext cx="1038852" cy="1038852"/>
        </a:xfrm>
        <a:prstGeom prst="ellipse">
          <a:avLst/>
        </a:prstGeom>
        <a:solidFill>
          <a:srgbClr val="DD60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Access Legal network</a:t>
          </a:r>
        </a:p>
      </dsp:txBody>
      <dsp:txXfrm>
        <a:off x="1884105" y="1608882"/>
        <a:ext cx="734580" cy="734580"/>
      </dsp:txXfrm>
    </dsp:sp>
    <dsp:sp modelId="{E3BB24A8-71C8-4248-95A2-C78E3B5B47A6}">
      <dsp:nvSpPr>
        <dsp:cNvPr id="0" name=""/>
        <dsp:cNvSpPr/>
      </dsp:nvSpPr>
      <dsp:spPr>
        <a:xfrm rot="16200000">
          <a:off x="2141474" y="1078965"/>
          <a:ext cx="219842" cy="353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174451" y="1182584"/>
        <a:ext cx="153889" cy="211925"/>
      </dsp:txXfrm>
    </dsp:sp>
    <dsp:sp modelId="{A0111D2A-36BE-4570-82B5-B14D70A1B224}">
      <dsp:nvSpPr>
        <dsp:cNvPr id="0" name=""/>
        <dsp:cNvSpPr/>
      </dsp:nvSpPr>
      <dsp:spPr>
        <a:xfrm>
          <a:off x="1731969" y="3097"/>
          <a:ext cx="1038852" cy="1038852"/>
        </a:xfrm>
        <a:prstGeom prst="ellipse">
          <a:avLst/>
        </a:prstGeom>
        <a:solidFill>
          <a:srgbClr val="005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Member org.</a:t>
          </a:r>
        </a:p>
      </dsp:txBody>
      <dsp:txXfrm>
        <a:off x="1884105" y="155233"/>
        <a:ext cx="734580" cy="734580"/>
      </dsp:txXfrm>
    </dsp:sp>
    <dsp:sp modelId="{10688E31-9D0B-4AEC-8844-D79BE50291C2}">
      <dsp:nvSpPr>
        <dsp:cNvPr id="0" name=""/>
        <dsp:cNvSpPr/>
      </dsp:nvSpPr>
      <dsp:spPr>
        <a:xfrm>
          <a:off x="2862077" y="1799567"/>
          <a:ext cx="219842" cy="353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862077" y="1870209"/>
        <a:ext cx="153889" cy="211925"/>
      </dsp:txXfrm>
    </dsp:sp>
    <dsp:sp modelId="{C573A4DA-5B8C-423D-AC88-B99D2EE9DD6D}">
      <dsp:nvSpPr>
        <dsp:cNvPr id="0" name=""/>
        <dsp:cNvSpPr/>
      </dsp:nvSpPr>
      <dsp:spPr>
        <a:xfrm>
          <a:off x="3185618" y="1456746"/>
          <a:ext cx="1038852" cy="1038852"/>
        </a:xfrm>
        <a:prstGeom prst="ellipse">
          <a:avLst/>
        </a:prstGeom>
        <a:solidFill>
          <a:srgbClr val="009A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Member org. </a:t>
          </a:r>
        </a:p>
      </dsp:txBody>
      <dsp:txXfrm>
        <a:off x="3337754" y="1608882"/>
        <a:ext cx="734580" cy="734580"/>
      </dsp:txXfrm>
    </dsp:sp>
    <dsp:sp modelId="{BA202B25-996F-4485-BF85-199722E7CA77}">
      <dsp:nvSpPr>
        <dsp:cNvPr id="0" name=""/>
        <dsp:cNvSpPr/>
      </dsp:nvSpPr>
      <dsp:spPr>
        <a:xfrm rot="5400000">
          <a:off x="2141474" y="2520169"/>
          <a:ext cx="219842" cy="353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174451" y="2557835"/>
        <a:ext cx="153889" cy="211925"/>
      </dsp:txXfrm>
    </dsp:sp>
    <dsp:sp modelId="{AAFA9F75-9FB2-4D1B-A2A6-A43BB6AD8518}">
      <dsp:nvSpPr>
        <dsp:cNvPr id="0" name=""/>
        <dsp:cNvSpPr/>
      </dsp:nvSpPr>
      <dsp:spPr>
        <a:xfrm>
          <a:off x="1731969" y="2910394"/>
          <a:ext cx="1038852" cy="1038852"/>
        </a:xfrm>
        <a:prstGeom prst="ellipse">
          <a:avLst/>
        </a:prstGeom>
        <a:solidFill>
          <a:srgbClr val="EFB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Member org.</a:t>
          </a:r>
        </a:p>
      </dsp:txBody>
      <dsp:txXfrm>
        <a:off x="1884105" y="3062530"/>
        <a:ext cx="734580" cy="734580"/>
      </dsp:txXfrm>
    </dsp:sp>
    <dsp:sp modelId="{33C74D3E-7543-42F1-AC23-EE88F5663AE6}">
      <dsp:nvSpPr>
        <dsp:cNvPr id="0" name=""/>
        <dsp:cNvSpPr/>
      </dsp:nvSpPr>
      <dsp:spPr>
        <a:xfrm rot="10800000">
          <a:off x="1420872" y="1799567"/>
          <a:ext cx="219842" cy="3532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1486825" y="1870209"/>
        <a:ext cx="153889" cy="211925"/>
      </dsp:txXfrm>
    </dsp:sp>
    <dsp:sp modelId="{710EF97B-4DE3-4A9E-9F4C-E2610EB3970D}">
      <dsp:nvSpPr>
        <dsp:cNvPr id="0" name=""/>
        <dsp:cNvSpPr/>
      </dsp:nvSpPr>
      <dsp:spPr>
        <a:xfrm>
          <a:off x="278321" y="1456746"/>
          <a:ext cx="1038852" cy="1038852"/>
        </a:xfrm>
        <a:prstGeom prst="ellipse">
          <a:avLst/>
        </a:prstGeom>
        <a:solidFill>
          <a:srgbClr val="FB4F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Member org.</a:t>
          </a:r>
        </a:p>
      </dsp:txBody>
      <dsp:txXfrm>
        <a:off x="430457" y="1608882"/>
        <a:ext cx="734580" cy="73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DE00-CCE8-433E-BF76-E38B98D2A7F0}">
      <dsp:nvSpPr>
        <dsp:cNvPr id="0" name=""/>
        <dsp:cNvSpPr/>
      </dsp:nvSpPr>
      <dsp:spPr>
        <a:xfrm>
          <a:off x="3166496" y="-164577"/>
          <a:ext cx="1795007" cy="1683762"/>
        </a:xfrm>
        <a:prstGeom prst="ellipse">
          <a:avLst/>
        </a:prstGeom>
        <a:solidFill>
          <a:srgbClr val="0082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1. Legal capability training , data capture</a:t>
          </a:r>
        </a:p>
      </dsp:txBody>
      <dsp:txXfrm>
        <a:off x="3429369" y="82004"/>
        <a:ext cx="1269261" cy="1190600"/>
      </dsp:txXfrm>
    </dsp:sp>
    <dsp:sp modelId="{BE3784F5-3C24-4726-BFF6-A5F6FA09EE52}">
      <dsp:nvSpPr>
        <dsp:cNvPr id="0" name=""/>
        <dsp:cNvSpPr/>
      </dsp:nvSpPr>
      <dsp:spPr>
        <a:xfrm rot="1800000">
          <a:off x="4869702" y="954932"/>
          <a:ext cx="141450"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872545" y="1035674"/>
        <a:ext cx="99015" cy="274051"/>
      </dsp:txXfrm>
    </dsp:sp>
    <dsp:sp modelId="{FC3888F1-94E7-493B-AF6B-B0019C25D9C2}">
      <dsp:nvSpPr>
        <dsp:cNvPr id="0" name=""/>
        <dsp:cNvSpPr/>
      </dsp:nvSpPr>
      <dsp:spPr>
        <a:xfrm>
          <a:off x="4926285" y="851437"/>
          <a:ext cx="1795007" cy="1683762"/>
        </a:xfrm>
        <a:prstGeom prst="ellipse">
          <a:avLst/>
        </a:prstGeom>
        <a:solidFill>
          <a:srgbClr val="009A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2. Referrals – legal advice and casework </a:t>
          </a:r>
        </a:p>
      </dsp:txBody>
      <dsp:txXfrm>
        <a:off x="5189158" y="1098018"/>
        <a:ext cx="1269261" cy="1190600"/>
      </dsp:txXfrm>
    </dsp:sp>
    <dsp:sp modelId="{9DBFE575-9A89-43FA-97E5-3032A7B29122}">
      <dsp:nvSpPr>
        <dsp:cNvPr id="0" name=""/>
        <dsp:cNvSpPr/>
      </dsp:nvSpPr>
      <dsp:spPr>
        <a:xfrm rot="5400000">
          <a:off x="5731498" y="2475732"/>
          <a:ext cx="184581"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759185" y="2539396"/>
        <a:ext cx="129207" cy="274051"/>
      </dsp:txXfrm>
    </dsp:sp>
    <dsp:sp modelId="{EFBD5671-F34B-431F-8857-B6C4B76D0E24}">
      <dsp:nvSpPr>
        <dsp:cNvPr id="0" name=""/>
        <dsp:cNvSpPr/>
      </dsp:nvSpPr>
      <dsp:spPr>
        <a:xfrm>
          <a:off x="4926285" y="2883466"/>
          <a:ext cx="1795007" cy="1683762"/>
        </a:xfrm>
        <a:prstGeom prst="ellipse">
          <a:avLst/>
        </a:prstGeom>
        <a:solidFill>
          <a:srgbClr val="EFB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3. Data capture and analysis </a:t>
          </a:r>
        </a:p>
      </dsp:txBody>
      <dsp:txXfrm>
        <a:off x="5189158" y="3130047"/>
        <a:ext cx="1269261" cy="1190600"/>
      </dsp:txXfrm>
    </dsp:sp>
    <dsp:sp modelId="{C996DA13-45CC-44C8-818E-1F01B918D752}">
      <dsp:nvSpPr>
        <dsp:cNvPr id="0" name=""/>
        <dsp:cNvSpPr/>
      </dsp:nvSpPr>
      <dsp:spPr>
        <a:xfrm rot="9000000">
          <a:off x="4876636" y="4002977"/>
          <a:ext cx="141450"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4916228" y="4083719"/>
        <a:ext cx="99015" cy="274051"/>
      </dsp:txXfrm>
    </dsp:sp>
    <dsp:sp modelId="{4508190B-B247-4981-9360-032A6C9637CC}">
      <dsp:nvSpPr>
        <dsp:cNvPr id="0" name=""/>
        <dsp:cNvSpPr/>
      </dsp:nvSpPr>
      <dsp:spPr>
        <a:xfrm>
          <a:off x="3166496" y="3899481"/>
          <a:ext cx="1795007" cy="1683762"/>
        </a:xfrm>
        <a:prstGeom prst="ellipse">
          <a:avLst/>
        </a:prstGeom>
        <a:solidFill>
          <a:srgbClr val="DD60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4. Influencing and strategic casework</a:t>
          </a:r>
        </a:p>
      </dsp:txBody>
      <dsp:txXfrm>
        <a:off x="3429369" y="4146062"/>
        <a:ext cx="1269261" cy="1190600"/>
      </dsp:txXfrm>
    </dsp:sp>
    <dsp:sp modelId="{5821CE9D-9594-44F3-A445-1FA0F6822FB6}">
      <dsp:nvSpPr>
        <dsp:cNvPr id="0" name=""/>
        <dsp:cNvSpPr/>
      </dsp:nvSpPr>
      <dsp:spPr>
        <a:xfrm rot="12600000">
          <a:off x="3116847" y="4006980"/>
          <a:ext cx="141450"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156439" y="4108940"/>
        <a:ext cx="99015" cy="274051"/>
      </dsp:txXfrm>
    </dsp:sp>
    <dsp:sp modelId="{B07FC9E5-6BB5-447F-AF8C-C6E01F52CC64}">
      <dsp:nvSpPr>
        <dsp:cNvPr id="0" name=""/>
        <dsp:cNvSpPr/>
      </dsp:nvSpPr>
      <dsp:spPr>
        <a:xfrm>
          <a:off x="1406707" y="2883466"/>
          <a:ext cx="1795007" cy="1683762"/>
        </a:xfrm>
        <a:prstGeom prst="ellipse">
          <a:avLst/>
        </a:prstGeom>
        <a:solidFill>
          <a:srgbClr val="D52B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 Our communities hold public bodies to account </a:t>
          </a:r>
        </a:p>
      </dsp:txBody>
      <dsp:txXfrm>
        <a:off x="1669580" y="3130047"/>
        <a:ext cx="1269261" cy="1190600"/>
      </dsp:txXfrm>
    </dsp:sp>
    <dsp:sp modelId="{0E1E4762-7C6E-4CBD-B63E-0BEBFB7CEDB8}">
      <dsp:nvSpPr>
        <dsp:cNvPr id="0" name=""/>
        <dsp:cNvSpPr/>
      </dsp:nvSpPr>
      <dsp:spPr>
        <a:xfrm rot="16200000">
          <a:off x="2211920" y="2486180"/>
          <a:ext cx="184581"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239607" y="2605218"/>
        <a:ext cx="129207" cy="274051"/>
      </dsp:txXfrm>
    </dsp:sp>
    <dsp:sp modelId="{BA5A7BBA-711B-4064-B741-41C1385EB861}">
      <dsp:nvSpPr>
        <dsp:cNvPr id="0" name=""/>
        <dsp:cNvSpPr/>
      </dsp:nvSpPr>
      <dsp:spPr>
        <a:xfrm>
          <a:off x="1406707" y="851437"/>
          <a:ext cx="1795007" cy="1683762"/>
        </a:xfrm>
        <a:prstGeom prst="ellipse">
          <a:avLst/>
        </a:prstGeom>
        <a:solidFill>
          <a:srgbClr val="005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6. Improved outcomes, confidence in the rule of law </a:t>
          </a:r>
        </a:p>
      </dsp:txBody>
      <dsp:txXfrm>
        <a:off x="1669580" y="1098018"/>
        <a:ext cx="1269261" cy="1190600"/>
      </dsp:txXfrm>
    </dsp:sp>
    <dsp:sp modelId="{288F539C-BABF-4C44-870D-54609B06AE6B}">
      <dsp:nvSpPr>
        <dsp:cNvPr id="0" name=""/>
        <dsp:cNvSpPr/>
      </dsp:nvSpPr>
      <dsp:spPr>
        <a:xfrm rot="19800000">
          <a:off x="3109913" y="958936"/>
          <a:ext cx="141450"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112756" y="1060896"/>
        <a:ext cx="99015"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B86ECD4-1703-9649-BE1A-A77CE53659E7}" type="datetimeFigureOut">
              <a:rPr lang="en-US" smtClean="0"/>
              <a:t>12/6/2023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034DD52-9E85-294E-A50A-0F845EDF1423}" type="slidenum">
              <a:rPr lang="en-US" smtClean="0"/>
              <a:t>‹#›</a:t>
            </a:fld>
            <a:endParaRPr lang="en-US"/>
          </a:p>
        </p:txBody>
      </p:sp>
    </p:spTree>
    <p:extLst>
      <p:ext uri="{BB962C8B-B14F-4D97-AF65-F5344CB8AC3E}">
        <p14:creationId xmlns:p14="http://schemas.microsoft.com/office/powerpoint/2010/main" val="332042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1</a:t>
            </a:fld>
            <a:endParaRPr lang="en-US"/>
          </a:p>
        </p:txBody>
      </p:sp>
    </p:spTree>
    <p:extLst>
      <p:ext uri="{BB962C8B-B14F-4D97-AF65-F5344CB8AC3E}">
        <p14:creationId xmlns:p14="http://schemas.microsoft.com/office/powerpoint/2010/main" val="49477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64546"/>
                </a:solidFill>
                <a:effectLst/>
                <a:latin typeface="Roboto" panose="02000000000000000000" pitchFamily="2" charset="0"/>
              </a:rPr>
              <a:t>The Equality and Human Rights Committee’s recent inquiry into challenging adult social care decisions heard that some people are not given crucial information about how to challenge decisions, and under half of the local authorities surveyed always signpost users to independent advice or support. </a:t>
            </a:r>
          </a:p>
          <a:p>
            <a:pPr algn="l"/>
            <a:r>
              <a:rPr lang="en-GB" b="0" i="0" dirty="0">
                <a:solidFill>
                  <a:srgbClr val="364546"/>
                </a:solidFill>
                <a:effectLst/>
                <a:latin typeface="Roboto" panose="02000000000000000000" pitchFamily="2" charset="0"/>
              </a:rPr>
              <a:t>The EHRC found this creates unnecessary barriers for users and fears of negative consequences if complaints are made, including loss of access to the social care needed.  </a:t>
            </a:r>
          </a:p>
          <a:p>
            <a:pPr algn="l"/>
            <a:r>
              <a:rPr lang="en-GB" b="0" i="0" dirty="0">
                <a:solidFill>
                  <a:srgbClr val="364546"/>
                </a:solidFill>
                <a:effectLst/>
                <a:latin typeface="Roboto" panose="02000000000000000000" pitchFamily="2" charset="0"/>
              </a:rPr>
              <a:t>There is also poor collection and analysis of equality data. </a:t>
            </a:r>
          </a:p>
          <a:p>
            <a:pPr algn="l"/>
            <a:r>
              <a:rPr lang="en-GB" b="0" i="0" dirty="0">
                <a:solidFill>
                  <a:srgbClr val="364546"/>
                </a:solidFill>
                <a:effectLst/>
                <a:latin typeface="Roboto" panose="02000000000000000000" pitchFamily="2" charset="0"/>
              </a:rPr>
              <a:t>The EHRC found This missing information could help councils to understand how well they meet the social care needs of different groups, so services can be improved. </a:t>
            </a:r>
          </a:p>
          <a:p>
            <a:pPr algn="l"/>
            <a:r>
              <a:rPr lang="en-GB" b="0" i="0" dirty="0">
                <a:solidFill>
                  <a:srgbClr val="364546"/>
                </a:solidFill>
                <a:effectLst/>
                <a:latin typeface="Roboto" panose="02000000000000000000" pitchFamily="2" charset="0"/>
              </a:rPr>
              <a:t>We are a legal organisation and we do exist to make sure that people get the social care they have a right to. But we believe there can be a relationship that </a:t>
            </a:r>
            <a:r>
              <a:rPr lang="en-GB" b="0" i="0">
                <a:solidFill>
                  <a:srgbClr val="364546"/>
                </a:solidFill>
                <a:effectLst/>
                <a:latin typeface="Roboto" panose="02000000000000000000" pitchFamily="2" charset="0"/>
              </a:rPr>
              <a:t>sits alongside </a:t>
            </a:r>
            <a:r>
              <a:rPr lang="en-GB" b="0" i="0" dirty="0">
                <a:solidFill>
                  <a:srgbClr val="364546"/>
                </a:solidFill>
                <a:effectLst/>
                <a:latin typeface="Roboto" panose="02000000000000000000" pitchFamily="2" charset="0"/>
              </a:rPr>
              <a:t>that challenge.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034DD52-9E85-294E-A50A-0F845EDF1423}" type="slidenum">
              <a:rPr lang="en-US" smtClean="0"/>
              <a:t>10</a:t>
            </a:fld>
            <a:endParaRPr lang="en-US"/>
          </a:p>
        </p:txBody>
      </p:sp>
    </p:spTree>
    <p:extLst>
      <p:ext uri="{BB962C8B-B14F-4D97-AF65-F5344CB8AC3E}">
        <p14:creationId xmlns:p14="http://schemas.microsoft.com/office/powerpoint/2010/main" val="127702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 note that the number of organisations we could host the chatbot on will depend on the size of the organisation and the number of website visits the organisations usually receives– the more that chatbot is used, the more it costs us (computation costs).  </a:t>
            </a:r>
          </a:p>
          <a:p>
            <a:endParaRPr lang="en-GB" dirty="0"/>
          </a:p>
          <a:p>
            <a:r>
              <a:rPr lang="en-GB" dirty="0"/>
              <a:t>Stage 2 – we could build the project out, hosting the chatbot on more websites,</a:t>
            </a:r>
          </a:p>
          <a:p>
            <a:r>
              <a:rPr lang="en-GB" dirty="0"/>
              <a:t>- Fund secondments to run train the trainer sessions to skill up local people to ripple out PLE workshops</a:t>
            </a:r>
          </a:p>
          <a:p>
            <a:pPr marL="171450" indent="-171450">
              <a:buFontTx/>
              <a:buChar char="-"/>
            </a:pPr>
            <a:r>
              <a:rPr lang="en-GB" dirty="0"/>
              <a:t>We could recruit a legal caseworker to conduct some legal casework to understand more about the issues</a:t>
            </a:r>
          </a:p>
          <a:p>
            <a:pPr marL="0" indent="0">
              <a:buFontTx/>
              <a:buNone/>
            </a:pPr>
            <a:endParaRPr lang="en-GB" dirty="0"/>
          </a:p>
          <a:p>
            <a:pPr marL="0" indent="0">
              <a:buFontTx/>
              <a:buNone/>
            </a:pPr>
            <a:r>
              <a:rPr lang="en-GB" dirty="0"/>
              <a:t>Stage 3 – we could look at how we could repurpose the chatbot product to help public bodies reduce demand on their contact centres whilst improving flow through the system and first instance decision making </a:t>
            </a:r>
          </a:p>
          <a:p>
            <a:endParaRPr lang="en-GB" dirty="0"/>
          </a:p>
          <a:p>
            <a:pPr>
              <a:defRPr/>
            </a:pPr>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11</a:t>
            </a:fld>
            <a:endParaRPr lang="en-US"/>
          </a:p>
        </p:txBody>
      </p:sp>
    </p:spTree>
    <p:extLst>
      <p:ext uri="{BB962C8B-B14F-4D97-AF65-F5344CB8AC3E}">
        <p14:creationId xmlns:p14="http://schemas.microsoft.com/office/powerpoint/2010/main" val="141524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t>Thank you for listening. </a:t>
            </a:r>
          </a:p>
          <a:p>
            <a:pPr>
              <a:defRPr/>
            </a:pPr>
            <a:endParaRPr lang="en-GB" altLang="en-US" baseline="0" dirty="0"/>
          </a:p>
          <a:p>
            <a:pPr>
              <a:defRPr/>
            </a:pPr>
            <a:endParaRPr lang="en-GB" altLang="en-US" dirty="0"/>
          </a:p>
          <a:p>
            <a:pPr marL="181240" indent="-181240">
              <a:buFontTx/>
              <a:buChar char="-"/>
              <a:defRPr/>
            </a:pPr>
            <a:endParaRPr lang="en-GB" altLang="en-US" dirty="0"/>
          </a:p>
          <a:p>
            <a:pPr>
              <a:defRPr/>
            </a:pPr>
            <a:r>
              <a:rPr lang="en-GB" altLang="en-US" dirty="0"/>
              <a:t> </a:t>
            </a:r>
          </a:p>
          <a:p>
            <a:pPr marL="181240" indent="-181240">
              <a:buFontTx/>
              <a:buChar char="-"/>
              <a:defRPr/>
            </a:pPr>
            <a:endParaRPr lang="en-GB" altLang="en-US" dirty="0"/>
          </a:p>
          <a:p>
            <a:pPr>
              <a:defRPr/>
            </a:pPr>
            <a:endParaRPr lang="en-GB" altLang="en-US" b="1" dirty="0"/>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12</a:t>
            </a:fld>
            <a:endParaRPr lang="en-US"/>
          </a:p>
        </p:txBody>
      </p:sp>
    </p:spTree>
    <p:extLst>
      <p:ext uri="{BB962C8B-B14F-4D97-AF65-F5344CB8AC3E}">
        <p14:creationId xmlns:p14="http://schemas.microsoft.com/office/powerpoint/2010/main" val="341289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Access Social Care is a relatively new organization that span out of Mencap in 2020. </a:t>
            </a:r>
          </a:p>
          <a:p>
            <a:r>
              <a:rPr lang="en-US" b="0" dirty="0"/>
              <a:t>We are a specialist health and social </a:t>
            </a:r>
            <a:r>
              <a:rPr lang="en-US" b="0"/>
              <a:t>care legal rights </a:t>
            </a:r>
            <a:r>
              <a:rPr lang="en-US" b="0" dirty="0"/>
              <a:t>charity. </a:t>
            </a:r>
          </a:p>
          <a:p>
            <a:r>
              <a:rPr lang="en-US" b="0" dirty="0"/>
              <a:t>We exist to make sure that that people get the social care they have a right to</a:t>
            </a:r>
          </a:p>
          <a:p>
            <a:endParaRPr lang="en-US" b="0" dirty="0"/>
          </a:p>
          <a:p>
            <a:r>
              <a:rPr lang="en-US" b="0" dirty="0"/>
              <a:t>When people think about the law they tend to think about court rooms and conflict</a:t>
            </a:r>
          </a:p>
          <a:p>
            <a:r>
              <a:rPr lang="en-US" b="0" dirty="0"/>
              <a:t>But having grown up within social care providing </a:t>
            </a:r>
            <a:r>
              <a:rPr lang="en-US" b="0" dirty="0" err="1"/>
              <a:t>organisations</a:t>
            </a:r>
            <a:r>
              <a:rPr lang="en-US" b="0" dirty="0"/>
              <a:t>, Sense and Mencap, we have evolved a collaborative approach</a:t>
            </a:r>
          </a:p>
          <a:p>
            <a:endParaRPr lang="en-US" b="0" dirty="0"/>
          </a:p>
          <a:p>
            <a:r>
              <a:rPr lang="en-US" sz="1200" b="0" dirty="0">
                <a:solidFill>
                  <a:srgbClr val="888888"/>
                </a:solidFill>
                <a:cs typeface="Calibri" panose="020F0502020204030204" pitchFamily="34" charset="0"/>
              </a:rPr>
              <a:t>We passionately believe that Using the law and rights based language early on can help avoid conflict and secure better outcomes. Helping people flow through systems more effectively. </a:t>
            </a:r>
          </a:p>
          <a:p>
            <a:pPr marL="0" indent="0">
              <a:buFontTx/>
              <a:buNone/>
            </a:pPr>
            <a:endParaRPr lang="en-US" sz="1200" b="0" dirty="0">
              <a:solidFill>
                <a:srgbClr val="888888"/>
              </a:solidFill>
              <a:cs typeface="Calibri" panose="020F0502020204030204" pitchFamily="34" charset="0"/>
            </a:endParaRPr>
          </a:p>
          <a:p>
            <a:pPr marL="0" indent="0">
              <a:buFontTx/>
              <a:buNone/>
            </a:pPr>
            <a:r>
              <a:rPr lang="en-US" sz="1200" b="0" dirty="0">
                <a:solidFill>
                  <a:srgbClr val="888888"/>
                </a:solidFill>
                <a:cs typeface="Calibri" panose="020F0502020204030204" pitchFamily="34" charset="0"/>
              </a:rPr>
              <a:t>We also believe that when done right, rights based work including legal casework can function as a learning tool to help public bodies identify thematic problems with policy and practice and improve quality</a:t>
            </a:r>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2</a:t>
            </a:fld>
            <a:endParaRPr lang="en-US"/>
          </a:p>
        </p:txBody>
      </p:sp>
    </p:spTree>
    <p:extLst>
      <p:ext uri="{BB962C8B-B14F-4D97-AF65-F5344CB8AC3E}">
        <p14:creationId xmlns:p14="http://schemas.microsoft.com/office/powerpoint/2010/main" val="334910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2018 we have been connecting our legal expertise to other organizations through a membership model. </a:t>
            </a:r>
          </a:p>
          <a:p>
            <a:endParaRPr lang="en-US" dirty="0"/>
          </a:p>
          <a:p>
            <a:r>
              <a:rPr lang="en-US" dirty="0"/>
              <a:t>Our members are helpline </a:t>
            </a:r>
            <a:r>
              <a:rPr lang="en-US" dirty="0" err="1"/>
              <a:t>organisatons</a:t>
            </a:r>
            <a:r>
              <a:rPr lang="en-US" dirty="0"/>
              <a:t> and social care providing </a:t>
            </a:r>
            <a:r>
              <a:rPr lang="en-US" dirty="0" err="1"/>
              <a:t>organisations</a:t>
            </a:r>
            <a:r>
              <a:rPr lang="en-US" dirty="0"/>
              <a:t>. </a:t>
            </a:r>
          </a:p>
          <a:p>
            <a:endParaRPr lang="en-US" dirty="0"/>
          </a:p>
          <a:p>
            <a:r>
              <a:rPr lang="en-US" dirty="0"/>
              <a:t>They pay a membership fee and we provide:</a:t>
            </a:r>
          </a:p>
          <a:p>
            <a:endParaRPr lang="en-US" dirty="0"/>
          </a:p>
          <a:p>
            <a:pPr marL="171450" indent="-171450">
              <a:buFontTx/>
              <a:buChar char="-"/>
            </a:pPr>
            <a:r>
              <a:rPr lang="en-US" dirty="0"/>
              <a:t>Legal education to increase confidence in using legal and rights based language to improve outcomes</a:t>
            </a:r>
          </a:p>
          <a:p>
            <a:pPr marL="171450" indent="-171450">
              <a:buFontTx/>
              <a:buChar char="-"/>
            </a:pPr>
            <a:r>
              <a:rPr lang="en-US" dirty="0"/>
              <a:t>We provide one off advice and casework support to people with social care needs . We have a 98% success rate with our early intervention casework. Where we are not able to successfully resolve the case with the local authority we refer the case out to solicitors. </a:t>
            </a:r>
          </a:p>
          <a:p>
            <a:pPr>
              <a:defRPr/>
            </a:pPr>
            <a:r>
              <a:rPr lang="en-GB" altLang="en-US" dirty="0"/>
              <a:t>- WE gather data about our work, we merge this data with data from other sources and we use it to inform influencing and strategic work to drive system change locally and nationally. </a:t>
            </a:r>
          </a:p>
          <a:p>
            <a:endParaRPr lang="en-US" dirty="0"/>
          </a:p>
          <a:p>
            <a:r>
              <a:rPr lang="en-US" dirty="0"/>
              <a:t>Our membership is growing, but the problem with our membership model is that small community based </a:t>
            </a:r>
            <a:r>
              <a:rPr lang="en-US" dirty="0" err="1"/>
              <a:t>organisations</a:t>
            </a:r>
            <a:r>
              <a:rPr lang="en-US" dirty="0"/>
              <a:t> working with underserved communities can’t afford our fees. </a:t>
            </a:r>
          </a:p>
          <a:p>
            <a:r>
              <a:rPr lang="en-US" dirty="0"/>
              <a:t>There is a body of evidence that shows by providing access to justice on social welfare issues , you can improve health and social care outcomes. </a:t>
            </a:r>
          </a:p>
          <a:p>
            <a:r>
              <a:rPr lang="en-US" dirty="0"/>
              <a:t>Our hypothesis is that by targeting our work at communities with experience of health and social care inequalities, we will be able to improve health and social care outcomes. </a:t>
            </a:r>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3</a:t>
            </a:fld>
            <a:endParaRPr lang="en-US"/>
          </a:p>
        </p:txBody>
      </p:sp>
    </p:spTree>
    <p:extLst>
      <p:ext uri="{BB962C8B-B14F-4D97-AF65-F5344CB8AC3E}">
        <p14:creationId xmlns:p14="http://schemas.microsoft.com/office/powerpoint/2010/main" val="156703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2020, with funding from trusts and foundations we have been working in a place based way with disabled person led, carer led, black led and Asian led </a:t>
            </a:r>
            <a:r>
              <a:rPr lang="en-US" dirty="0" err="1"/>
              <a:t>organisations</a:t>
            </a:r>
            <a:r>
              <a:rPr lang="en-US" dirty="0"/>
              <a:t> in the SW and the SE. </a:t>
            </a:r>
          </a:p>
          <a:p>
            <a:endParaRPr lang="en-US" dirty="0"/>
          </a:p>
          <a:p>
            <a:r>
              <a:rPr lang="en-US" dirty="0"/>
              <a:t>We started by seconding people from partner </a:t>
            </a:r>
            <a:r>
              <a:rPr lang="en-US" dirty="0" err="1"/>
              <a:t>organisations</a:t>
            </a:r>
            <a:r>
              <a:rPr lang="en-US" dirty="0"/>
              <a:t>, </a:t>
            </a:r>
            <a:r>
              <a:rPr lang="en-US" b="0" dirty="0"/>
              <a:t>including disabled person led Inclusion Gloucestershire, black led Croydon Social Prescribers and Black Thrive and Asian led Friendship Café, </a:t>
            </a:r>
            <a:r>
              <a:rPr lang="en-US" dirty="0"/>
              <a:t>into Access to learn about how we use the law early on to avoid conflict and improve outcomes. </a:t>
            </a:r>
          </a:p>
          <a:p>
            <a:r>
              <a:rPr lang="en-US" dirty="0"/>
              <a:t>We work with those community leaders to co-produce training to ripple out into communities.  </a:t>
            </a:r>
          </a:p>
          <a:p>
            <a:r>
              <a:rPr lang="en-US" dirty="0"/>
              <a:t>Through training sessions and reflection sessions we gather qualitative data about the issues experienced by local people </a:t>
            </a:r>
          </a:p>
          <a:p>
            <a:r>
              <a:rPr lang="en-US" dirty="0"/>
              <a:t>Having identified themes our legal caseworkers run groups of cases to delve into identified issues to help us understand the root cause of the problems. </a:t>
            </a:r>
          </a:p>
          <a:p>
            <a:endParaRPr lang="en-US" dirty="0"/>
          </a:p>
          <a:p>
            <a:r>
              <a:rPr lang="en-US" dirty="0"/>
              <a:t>In Gloucestershire we identified that there were problems with the information that was being communicated to people with social care needs about assessments and charging. </a:t>
            </a:r>
          </a:p>
          <a:p>
            <a:r>
              <a:rPr lang="en-US" dirty="0"/>
              <a:t>We were able to take this data to the council to start a  conversation about how changes to content on the website and letters sent out to citizens as well as staff practice on the contact </a:t>
            </a:r>
            <a:r>
              <a:rPr lang="en-US" dirty="0" err="1"/>
              <a:t>centre</a:t>
            </a:r>
            <a:r>
              <a:rPr lang="en-US" dirty="0"/>
              <a:t> could make a big difference for people flowing through the system, helping to improve right first time decision making </a:t>
            </a:r>
          </a:p>
        </p:txBody>
      </p:sp>
      <p:sp>
        <p:nvSpPr>
          <p:cNvPr id="4" name="Slide Number Placeholder 3"/>
          <p:cNvSpPr>
            <a:spLocks noGrp="1"/>
          </p:cNvSpPr>
          <p:nvPr>
            <p:ph type="sldNum" sz="quarter" idx="5"/>
          </p:nvPr>
        </p:nvSpPr>
        <p:spPr/>
        <p:txBody>
          <a:bodyPr/>
          <a:lstStyle/>
          <a:p>
            <a:fld id="{5034DD52-9E85-294E-A50A-0F845EDF1423}" type="slidenum">
              <a:rPr lang="en-US" smtClean="0"/>
              <a:t>4</a:t>
            </a:fld>
            <a:endParaRPr lang="en-US"/>
          </a:p>
        </p:txBody>
      </p:sp>
    </p:spTree>
    <p:extLst>
      <p:ext uri="{BB962C8B-B14F-4D97-AF65-F5344CB8AC3E}">
        <p14:creationId xmlns:p14="http://schemas.microsoft.com/office/powerpoint/2010/main" val="221700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500" b="0" dirty="0">
                <a:latin typeface="Lexia XBold" panose="020B0604020202020204" charset="0"/>
                <a:cs typeface="Calibri" panose="020F0502020204030204" pitchFamily="34" charset="0"/>
              </a:rPr>
              <a:t>We are using technology to help us </a:t>
            </a:r>
          </a:p>
          <a:p>
            <a:pPr marL="0" indent="0">
              <a:buFont typeface="Arial" panose="020B0604020202020204" pitchFamily="34" charset="0"/>
              <a:buNone/>
            </a:pPr>
            <a:r>
              <a:rPr lang="en-US" sz="1500" b="0" dirty="0">
                <a:latin typeface="Lexia XBold" panose="020B0604020202020204" charset="0"/>
                <a:cs typeface="Calibri" panose="020F0502020204030204" pitchFamily="34" charset="0"/>
              </a:rPr>
              <a:t>We have developed a legal information chatbot that provides free legal information 24/7 </a:t>
            </a:r>
          </a:p>
          <a:p>
            <a:pPr marL="0" indent="0">
              <a:buFont typeface="Arial" panose="020B0604020202020204" pitchFamily="34" charset="0"/>
              <a:buNone/>
            </a:pPr>
            <a:r>
              <a:rPr lang="en-US" sz="1500" b="0" dirty="0">
                <a:latin typeface="Lexia XBold" panose="020B0604020202020204" charset="0"/>
                <a:cs typeface="Calibri" panose="020F0502020204030204" pitchFamily="34" charset="0"/>
              </a:rPr>
              <a:t>The chatbot is unique because it is outcomes focused. It guides users to letters developed by our legal team that can be personalized within the chatbot ready to send off to the public body.</a:t>
            </a:r>
          </a:p>
          <a:p>
            <a:pPr marL="0" indent="0">
              <a:buFont typeface="Arial" panose="020B0604020202020204" pitchFamily="34" charset="0"/>
              <a:buNone/>
            </a:pPr>
            <a:endParaRPr lang="en-US" sz="1500" b="0" dirty="0">
              <a:latin typeface="Lexia XBold" panose="020B0604020202020204" charset="0"/>
              <a:cs typeface="Calibri" panose="020F0502020204030204" pitchFamily="34" charset="0"/>
            </a:endParaRPr>
          </a:p>
          <a:p>
            <a:pPr marL="0" indent="0">
              <a:buFont typeface="Arial" panose="020B0604020202020204" pitchFamily="34" charset="0"/>
              <a:buNone/>
            </a:pPr>
            <a:r>
              <a:rPr lang="en-US" sz="1500" b="0" dirty="0">
                <a:latin typeface="Lexia XBold" panose="020B0604020202020204" charset="0"/>
                <a:cs typeface="Calibri" panose="020F0502020204030204" pitchFamily="34" charset="0"/>
              </a:rPr>
              <a:t>There are over 50 different letters – including letters that help people request an assessment or raise a safeguarding concern effectively.</a:t>
            </a:r>
          </a:p>
          <a:p>
            <a:r>
              <a:rPr lang="en-GB" dirty="0"/>
              <a:t>We are working with trusted intermediaries in underserved communities to encourage use of the chatbot </a:t>
            </a:r>
          </a:p>
          <a:p>
            <a:r>
              <a:rPr lang="en-GB" dirty="0"/>
              <a:t>Again helping people to use rights based and legal language to ask for their needs to be met. </a:t>
            </a:r>
          </a:p>
          <a:p>
            <a:endParaRPr lang="en-GB" dirty="0"/>
          </a:p>
          <a:p>
            <a:r>
              <a:rPr lang="en-GB" dirty="0"/>
              <a:t>We have been testing the chatbot with the Black and Asian communities in Croydon and in Gloucestershire and early evidence is that it is helping people to get the right outcome faster and on the first time of asking. </a:t>
            </a:r>
          </a:p>
          <a:p>
            <a:pPr>
              <a:defRPr/>
            </a:pPr>
            <a:endParaRPr lang="en-GB" baseline="0" dirty="0"/>
          </a:p>
          <a:p>
            <a:pPr>
              <a:defRPr/>
            </a:pPr>
            <a:r>
              <a:rPr lang="en-GB" baseline="0" dirty="0"/>
              <a:t>One social prescriber who had been trying for over 6 months to get an assessment for a patient where there was a safeguarding concern, told us she was contacted on the same day by the local authority to arrange a desperately needed assessment. </a:t>
            </a:r>
          </a:p>
        </p:txBody>
      </p:sp>
      <p:sp>
        <p:nvSpPr>
          <p:cNvPr id="4" name="Slide Number Placeholder 3"/>
          <p:cNvSpPr>
            <a:spLocks noGrp="1"/>
          </p:cNvSpPr>
          <p:nvPr>
            <p:ph type="sldNum" sz="quarter" idx="5"/>
          </p:nvPr>
        </p:nvSpPr>
        <p:spPr/>
        <p:txBody>
          <a:bodyPr/>
          <a:lstStyle/>
          <a:p>
            <a:fld id="{5034DD52-9E85-294E-A50A-0F845EDF1423}" type="slidenum">
              <a:rPr lang="en-US" smtClean="0"/>
              <a:t>5</a:t>
            </a:fld>
            <a:endParaRPr lang="en-US"/>
          </a:p>
        </p:txBody>
      </p:sp>
    </p:spTree>
    <p:extLst>
      <p:ext uri="{BB962C8B-B14F-4D97-AF65-F5344CB8AC3E}">
        <p14:creationId xmlns:p14="http://schemas.microsoft.com/office/powerpoint/2010/main" val="302569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The chatbot helps us to capture data about patterns of advice demand </a:t>
            </a:r>
          </a:p>
          <a:p>
            <a:pPr marL="0" indent="0">
              <a:buFontTx/>
              <a:buNone/>
            </a:pPr>
            <a:r>
              <a:rPr lang="en-GB" dirty="0"/>
              <a:t>We overlay this data with data from other sources including national helpline data </a:t>
            </a:r>
          </a:p>
          <a:p>
            <a:pPr marL="0" indent="0">
              <a:buFontTx/>
              <a:buNone/>
            </a:pPr>
            <a:r>
              <a:rPr lang="en-GB" dirty="0"/>
              <a:t>So that we can see geographical and thematic patterns relating to problems with policies and practice. </a:t>
            </a:r>
          </a:p>
          <a:p>
            <a:pPr marL="0" indent="0">
              <a:buFontTx/>
              <a:buNone/>
            </a:pPr>
            <a:r>
              <a:rPr lang="en-GB" dirty="0"/>
              <a:t>As this data set grows it will become increasingly informative for local authorities.  </a:t>
            </a:r>
          </a:p>
          <a:p>
            <a:pPr marL="0" indent="0">
              <a:buFontTx/>
              <a:buNone/>
            </a:pPr>
            <a:endParaRPr lang="en-GB" dirty="0"/>
          </a:p>
          <a:p>
            <a:pPr marL="0" indent="0">
              <a:buFontTx/>
              <a:buNone/>
            </a:pPr>
            <a:r>
              <a:rPr lang="en-GB" dirty="0"/>
              <a:t>In Gloucestershire our quantitative data identified that there were problems with assessments, charging, respite and continuing healthcare.</a:t>
            </a:r>
          </a:p>
          <a:p>
            <a:pPr marL="0" indent="0">
              <a:buFontTx/>
              <a:buNone/>
            </a:pPr>
            <a:r>
              <a:rPr lang="en-GB" dirty="0"/>
              <a:t>We provided some case work support to a group of families to help us to learn more about these thematic issues. We learnt from our casework that rather than there being a problem with respite, many of the issues were rooted in a failure to provide accurate and timely information to citizens about their right to an assessment.  We took our learning to the local authority. We are now starting to work with the local authority – to explore how we can collaborate, using our data to improve quality.  </a:t>
            </a:r>
          </a:p>
          <a:p>
            <a:pPr marL="0" indent="0">
              <a:buFontTx/>
              <a:buNone/>
            </a:pPr>
            <a:endParaRPr lang="en-GB" dirty="0"/>
          </a:p>
          <a:p>
            <a:pPr marL="0" indent="0">
              <a:buFontTx/>
              <a:buNone/>
            </a:pPr>
            <a:r>
              <a:rPr lang="en-GB" dirty="0"/>
              <a:t>At the same time, we are providing our data back to partner organisations and local citizens empowering them to use the data to influence. </a:t>
            </a:r>
          </a:p>
          <a:p>
            <a:pPr marL="0" indent="0">
              <a:buFontTx/>
              <a:buNone/>
            </a:pPr>
            <a:endParaRPr lang="en-GB" dirty="0"/>
          </a:p>
        </p:txBody>
      </p:sp>
      <p:sp>
        <p:nvSpPr>
          <p:cNvPr id="4" name="Slide Number Placeholder 3"/>
          <p:cNvSpPr>
            <a:spLocks noGrp="1"/>
          </p:cNvSpPr>
          <p:nvPr>
            <p:ph type="sldNum" sz="quarter" idx="5"/>
          </p:nvPr>
        </p:nvSpPr>
        <p:spPr/>
        <p:txBody>
          <a:bodyPr/>
          <a:lstStyle/>
          <a:p>
            <a:fld id="{805B102F-4166-48EB-8E1A-6C7A92AB2853}" type="slidenum">
              <a:rPr lang="en-GB" smtClean="0"/>
              <a:t>6</a:t>
            </a:fld>
            <a:endParaRPr lang="en-GB"/>
          </a:p>
        </p:txBody>
      </p:sp>
    </p:spTree>
    <p:extLst>
      <p:ext uri="{BB962C8B-B14F-4D97-AF65-F5344CB8AC3E}">
        <p14:creationId xmlns:p14="http://schemas.microsoft.com/office/powerpoint/2010/main" val="8583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licensing the chatbot to other organisations – this year we are onboarding National Autistic Society, Carers UK as well as smaller organisations such as Croydon BME Forum and Asian People’s Disability Alliance</a:t>
            </a:r>
          </a:p>
          <a:p>
            <a:r>
              <a:rPr lang="en-GB" dirty="0"/>
              <a:t>We are working with groups of users to iteratively improve the chatbot content and user experience as we go. By working with community partners we have learnt that we need to integrate more content around the cultural appropriateness of the assessment and care planning process. This year we will also be improving our carers , charging and continuing healthcare content.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moment the chatbot product has been designed to sit on helpline and community organisation websites </a:t>
            </a:r>
          </a:p>
          <a:p>
            <a:r>
              <a:rPr lang="en-GB" dirty="0"/>
              <a:t>But in the future we can see that a different version of the product could sit on a local authority website, helping to reduce demand on the contact centre and improving the customer journey for people seeking social care.  </a:t>
            </a:r>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7</a:t>
            </a:fld>
            <a:endParaRPr lang="en-US"/>
          </a:p>
        </p:txBody>
      </p:sp>
    </p:spTree>
    <p:extLst>
      <p:ext uri="{BB962C8B-B14F-4D97-AF65-F5344CB8AC3E}">
        <p14:creationId xmlns:p14="http://schemas.microsoft.com/office/powerpoint/2010/main" val="263694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is a very basic version of our theory of change. </a:t>
            </a:r>
          </a:p>
          <a:p>
            <a:r>
              <a:rPr lang="en-GB" altLang="en-US" dirty="0"/>
              <a:t>Our hypothesis is that our intervention can: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ltLang="en-US" dirty="0"/>
              <a:t>improve health and social care outcomes, and reduce health and social care inequalities </a:t>
            </a:r>
          </a:p>
          <a:p>
            <a:pPr marL="171450" indent="-171450">
              <a:buFontTx/>
              <a:buChar char="-"/>
            </a:pPr>
            <a:r>
              <a:rPr lang="en-GB" altLang="en-US" dirty="0"/>
              <a:t>Improve flow through the system because by using legal language, people’s needs are more likely to be met, driving greater investment in early intervention</a:t>
            </a:r>
          </a:p>
          <a:p>
            <a:pPr marL="171450" indent="-171450">
              <a:buFontTx/>
              <a:buChar char="-"/>
            </a:pPr>
            <a:r>
              <a:rPr lang="en-GB" altLang="en-US" dirty="0"/>
              <a:t>And it might seem counter-intuitive but independent research from A Professor at UCL and a Doctor at Glasgow  University has shown that our intervention can actually improve relationships between families, providers and local authorities. </a:t>
            </a:r>
          </a:p>
        </p:txBody>
      </p:sp>
      <p:sp>
        <p:nvSpPr>
          <p:cNvPr id="4" name="Slide Number Placeholder 3"/>
          <p:cNvSpPr>
            <a:spLocks noGrp="1"/>
          </p:cNvSpPr>
          <p:nvPr>
            <p:ph type="sldNum" sz="quarter" idx="5"/>
          </p:nvPr>
        </p:nvSpPr>
        <p:spPr/>
        <p:txBody>
          <a:bodyPr/>
          <a:lstStyle/>
          <a:p>
            <a:fld id="{5034DD52-9E85-294E-A50A-0F845EDF1423}" type="slidenum">
              <a:rPr lang="en-US" smtClean="0"/>
              <a:t>8</a:t>
            </a:fld>
            <a:endParaRPr lang="en-US"/>
          </a:p>
        </p:txBody>
      </p:sp>
    </p:spTree>
    <p:extLst>
      <p:ext uri="{BB962C8B-B14F-4D97-AF65-F5344CB8AC3E}">
        <p14:creationId xmlns:p14="http://schemas.microsoft.com/office/powerpoint/2010/main" val="98632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888888"/>
                </a:solidFill>
                <a:cs typeface="Calibri" panose="020F0502020204030204" pitchFamily="34" charset="0"/>
              </a:rPr>
              <a:t>We know that our work can Help improve relationships between  public bodies, families and providers </a:t>
            </a:r>
          </a:p>
          <a:p>
            <a:r>
              <a:rPr lang="en-US" sz="1800" dirty="0">
                <a:effectLst/>
                <a:latin typeface="Calibri" panose="020F0502020204030204" pitchFamily="34" charset="0"/>
                <a:ea typeface="Calibri" panose="020F0502020204030204" pitchFamily="34" charset="0"/>
              </a:rPr>
              <a:t>I wanted to show you this quote from Mike Walsh, who is the Team manager for the Forest of Dean community learning disability team and the local Lead for LD Speech and language therapy. </a:t>
            </a:r>
          </a:p>
          <a:p>
            <a:r>
              <a:rPr lang="en-US" sz="1800" dirty="0">
                <a:effectLst/>
                <a:latin typeface="Calibri" panose="020F0502020204030204" pitchFamily="34" charset="0"/>
                <a:ea typeface="Calibri" panose="020F0502020204030204" pitchFamily="34" charset="0"/>
              </a:rPr>
              <a:t>Mike was the public body representative contacted by one of our legal caseworkers , Julie,  in relation to a young woman who was in crisis because her placement was close to break down.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Mike said, “Julie’s presence made sure that the family had a voice. She </a:t>
            </a:r>
            <a:r>
              <a:rPr lang="en-US" sz="1800" dirty="0" err="1">
                <a:effectLst/>
                <a:latin typeface="Calibri" panose="020F0502020204030204" pitchFamily="34" charset="0"/>
                <a:ea typeface="Calibri" panose="020F0502020204030204" pitchFamily="34" charset="0"/>
              </a:rPr>
              <a:t>channelled</a:t>
            </a:r>
            <a:r>
              <a:rPr lang="en-US" sz="1800" dirty="0">
                <a:effectLst/>
                <a:latin typeface="Calibri" panose="020F0502020204030204" pitchFamily="34" charset="0"/>
                <a:ea typeface="Calibri" panose="020F0502020204030204" pitchFamily="34" charset="0"/>
              </a:rPr>
              <a:t> and reflected their views in a rational and reasoned way using legal frameworks which helped reduce conflict despite heightened emotions. Julie also ensured that the voice of the person with a learning disability were central to decision making.  We made good progress on the case. I reflected on another similar case where there have been 2 or 3 years of issues and family members with heightened anxiety. I believe this case has not progressed as well because there has not been any input from ASC”       </a:t>
            </a:r>
            <a:endParaRPr lang="en-GB" sz="18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9</a:t>
            </a:fld>
            <a:endParaRPr lang="en-US"/>
          </a:p>
        </p:txBody>
      </p:sp>
    </p:spTree>
    <p:extLst>
      <p:ext uri="{BB962C8B-B14F-4D97-AF65-F5344CB8AC3E}">
        <p14:creationId xmlns:p14="http://schemas.microsoft.com/office/powerpoint/2010/main" val="10714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37898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10999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185195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23AD1A08-D5DB-4E48-AF73-A21BC9297362}"/>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13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3827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190144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67A6B30-7F13-FE45-A61A-33E8EC57D40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415003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67A6B30-7F13-FE45-A61A-33E8EC57D404}"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81669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67A6B30-7F13-FE45-A61A-33E8EC57D404}"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88085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A6B30-7F13-FE45-A61A-33E8EC57D404}"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111098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7A6B30-7F13-FE45-A61A-33E8EC57D40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583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7A6B30-7F13-FE45-A61A-33E8EC57D40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93613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A6B30-7F13-FE45-A61A-33E8EC57D404}"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1787820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7E0AE-C459-7743-B0D9-4F77650374E2}"/>
              </a:ext>
            </a:extLst>
          </p:cNvPr>
          <p:cNvSpPr/>
          <p:nvPr/>
        </p:nvSpPr>
        <p:spPr>
          <a:xfrm>
            <a:off x="388108" y="1461049"/>
            <a:ext cx="11415783" cy="4507275"/>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62CC85D7-C59F-1E40-9FE7-4BE6DB764690}"/>
              </a:ext>
            </a:extLst>
          </p:cNvPr>
          <p:cNvSpPr txBox="1"/>
          <p:nvPr/>
        </p:nvSpPr>
        <p:spPr>
          <a:xfrm>
            <a:off x="572594" y="1632203"/>
            <a:ext cx="9834076" cy="1323439"/>
          </a:xfrm>
          <a:prstGeom prst="rect">
            <a:avLst/>
          </a:prstGeom>
          <a:noFill/>
        </p:spPr>
        <p:txBody>
          <a:bodyPr wrap="square" rtlCol="0">
            <a:spAutoFit/>
          </a:bodyPr>
          <a:lstStyle/>
          <a:p>
            <a:r>
              <a:rPr lang="en-GB" altLang="en-US" sz="4400" b="1" dirty="0">
                <a:solidFill>
                  <a:schemeClr val="bg1"/>
                </a:solidFill>
              </a:rPr>
              <a:t>Access Social Care  </a:t>
            </a:r>
          </a:p>
          <a:p>
            <a:endParaRPr lang="en-US" sz="3600" b="1" dirty="0">
              <a:solidFill>
                <a:srgbClr val="DD6003"/>
              </a:solidFill>
              <a:latin typeface="Lexia XBold" panose="02060504030504030204" pitchFamily="18" charset="77"/>
              <a:cs typeface="Calibri" panose="020F0502020204030204" pitchFamily="34" charset="0"/>
            </a:endParaRPr>
          </a:p>
        </p:txBody>
      </p:sp>
      <p:pic>
        <p:nvPicPr>
          <p:cNvPr id="24" name="Picture 23">
            <a:extLst>
              <a:ext uri="{FF2B5EF4-FFF2-40B4-BE49-F238E27FC236}">
                <a16:creationId xmlns:a16="http://schemas.microsoft.com/office/drawing/2014/main" id="{AB69EF03-E5C7-E24F-9665-CE650B3BF72F}"/>
              </a:ext>
            </a:extLst>
          </p:cNvPr>
          <p:cNvPicPr>
            <a:picLocks noChangeAspect="1"/>
          </p:cNvPicPr>
          <p:nvPr/>
        </p:nvPicPr>
        <p:blipFill>
          <a:blip r:embed="rId3"/>
          <a:stretch>
            <a:fillRect/>
          </a:stretch>
        </p:blipFill>
        <p:spPr>
          <a:xfrm>
            <a:off x="7090477" y="1461050"/>
            <a:ext cx="5101523" cy="4343401"/>
          </a:xfrm>
          <a:prstGeom prst="rect">
            <a:avLst/>
          </a:prstGeom>
        </p:spPr>
      </p:pic>
      <p:cxnSp>
        <p:nvCxnSpPr>
          <p:cNvPr id="27" name="Straight Connector 26">
            <a:extLst>
              <a:ext uri="{FF2B5EF4-FFF2-40B4-BE49-F238E27FC236}">
                <a16:creationId xmlns:a16="http://schemas.microsoft.com/office/drawing/2014/main" id="{A3814857-73D2-7F4E-9ACD-7342293BAAB8}"/>
              </a:ext>
            </a:extLst>
          </p:cNvPr>
          <p:cNvCxnSpPr>
            <a:cxnSpLocks/>
          </p:cNvCxnSpPr>
          <p:nvPr/>
        </p:nvCxnSpPr>
        <p:spPr>
          <a:xfrm flipH="1">
            <a:off x="261257" y="5495392"/>
            <a:ext cx="707571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265B40-305B-0549-BE36-D9F720EEEE46}"/>
              </a:ext>
            </a:extLst>
          </p:cNvPr>
          <p:cNvSpPr txBox="1"/>
          <p:nvPr/>
        </p:nvSpPr>
        <p:spPr>
          <a:xfrm>
            <a:off x="787400" y="4776551"/>
            <a:ext cx="4449992" cy="646331"/>
          </a:xfrm>
          <a:prstGeom prst="rect">
            <a:avLst/>
          </a:prstGeom>
          <a:noFill/>
        </p:spPr>
        <p:txBody>
          <a:bodyPr wrap="square" lIns="91440" tIns="45720" rIns="91440" bIns="45720" rtlCol="0" anchor="t">
            <a:spAutoFit/>
          </a:bodyPr>
          <a:lstStyle/>
          <a:p>
            <a:r>
              <a:rPr lang="en-GB" b="1" dirty="0">
                <a:solidFill>
                  <a:schemeClr val="bg1"/>
                </a:solidFill>
              </a:rPr>
              <a:t> October 2023</a:t>
            </a:r>
            <a:endParaRPr lang="en-GB" b="1" dirty="0">
              <a:solidFill>
                <a:schemeClr val="bg1"/>
              </a:solidFill>
              <a:cs typeface="Calibri"/>
            </a:endParaRPr>
          </a:p>
          <a:p>
            <a:endParaRPr lang="en-US" b="1" dirty="0">
              <a:solidFill>
                <a:schemeClr val="bg1"/>
              </a:solidFill>
            </a:endParaRPr>
          </a:p>
        </p:txBody>
      </p:sp>
      <p:pic>
        <p:nvPicPr>
          <p:cNvPr id="9" name="Picture 8">
            <a:extLst>
              <a:ext uri="{FF2B5EF4-FFF2-40B4-BE49-F238E27FC236}">
                <a16:creationId xmlns:a16="http://schemas.microsoft.com/office/drawing/2014/main" id="{9B7D1908-08AE-428C-9BD9-58D1B5C18860}"/>
              </a:ext>
            </a:extLst>
          </p:cNvPr>
          <p:cNvPicPr>
            <a:picLocks noChangeAspect="1"/>
          </p:cNvPicPr>
          <p:nvPr/>
        </p:nvPicPr>
        <p:blipFill>
          <a:blip r:embed="rId4"/>
          <a:stretch>
            <a:fillRect/>
          </a:stretch>
        </p:blipFill>
        <p:spPr>
          <a:xfrm>
            <a:off x="130059" y="190568"/>
            <a:ext cx="2553856" cy="1237137"/>
          </a:xfrm>
          <a:prstGeom prst="rect">
            <a:avLst/>
          </a:prstGeom>
        </p:spPr>
      </p:pic>
    </p:spTree>
    <p:extLst>
      <p:ext uri="{BB962C8B-B14F-4D97-AF65-F5344CB8AC3E}">
        <p14:creationId xmlns:p14="http://schemas.microsoft.com/office/powerpoint/2010/main" val="96728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We have a 98% full or partial success rate with our cases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0" y="0"/>
            <a:ext cx="12967043" cy="6858000"/>
          </a:xfrm>
          <a:prstGeom prst="rect">
            <a:avLst/>
          </a:prstGeom>
          <a:effectLst>
            <a:outerShdw blurRad="50800" dist="50800" dir="5400000" algn="ctr" rotWithShape="0">
              <a:schemeClr val="bg1">
                <a:alpha val="36000"/>
              </a:schemeClr>
            </a:outerShdw>
            <a:softEdge rad="12700"/>
          </a:effectLst>
        </p:spPr>
      </p:pic>
      <p:sp>
        <p:nvSpPr>
          <p:cNvPr id="4" name="TextBox 3"/>
          <p:cNvSpPr txBox="1"/>
          <p:nvPr/>
        </p:nvSpPr>
        <p:spPr>
          <a:xfrm>
            <a:off x="-111761" y="230723"/>
            <a:ext cx="12873167" cy="1446550"/>
          </a:xfrm>
          <a:prstGeom prst="rect">
            <a:avLst/>
          </a:prstGeom>
          <a:noFill/>
        </p:spPr>
        <p:txBody>
          <a:bodyPr wrap="square" rtlCol="0">
            <a:spAutoFit/>
          </a:bodyPr>
          <a:lstStyle/>
          <a:p>
            <a:pPr lvl="0" algn="ctr" defTabSz="914400">
              <a:defRPr/>
            </a:pPr>
            <a:r>
              <a:rPr lang="en-GB" sz="4400" b="1" dirty="0"/>
              <a:t>We want to work positively with public bodies to secure better outcomes for the people we support</a:t>
            </a:r>
          </a:p>
        </p:txBody>
      </p:sp>
    </p:spTree>
    <p:extLst>
      <p:ext uri="{BB962C8B-B14F-4D97-AF65-F5344CB8AC3E}">
        <p14:creationId xmlns:p14="http://schemas.microsoft.com/office/powerpoint/2010/main" val="244673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0" name="TextBox 9">
            <a:extLst>
              <a:ext uri="{FF2B5EF4-FFF2-40B4-BE49-F238E27FC236}">
                <a16:creationId xmlns:a16="http://schemas.microsoft.com/office/drawing/2014/main" id="{F8B73DFA-690A-C84B-8709-11DA6C3BF2DD}"/>
              </a:ext>
            </a:extLst>
          </p:cNvPr>
          <p:cNvSpPr txBox="1"/>
          <p:nvPr/>
        </p:nvSpPr>
        <p:spPr>
          <a:xfrm>
            <a:off x="2336851" y="489254"/>
            <a:ext cx="4982342" cy="707886"/>
          </a:xfrm>
          <a:prstGeom prst="rect">
            <a:avLst/>
          </a:prstGeom>
          <a:noFill/>
        </p:spPr>
        <p:txBody>
          <a:bodyPr wrap="square" rtlCol="0">
            <a:spAutoFit/>
          </a:bodyPr>
          <a:lstStyle/>
          <a:p>
            <a:r>
              <a:rPr lang="en-US" sz="4000" b="1" dirty="0">
                <a:solidFill>
                  <a:srgbClr val="DD6003"/>
                </a:solidFill>
                <a:cs typeface="Calibri" panose="020F0502020204030204" pitchFamily="34" charset="0"/>
              </a:rPr>
              <a:t>A pilot project?  </a:t>
            </a: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pic>
        <p:nvPicPr>
          <p:cNvPr id="7" name="Picture 6">
            <a:extLst>
              <a:ext uri="{FF2B5EF4-FFF2-40B4-BE49-F238E27FC236}">
                <a16:creationId xmlns:a16="http://schemas.microsoft.com/office/drawing/2014/main" id="{47F73D0B-F247-47A9-B99E-F105CAC3750D}"/>
              </a:ext>
            </a:extLst>
          </p:cNvPr>
          <p:cNvPicPr>
            <a:picLocks noChangeAspect="1"/>
          </p:cNvPicPr>
          <p:nvPr/>
        </p:nvPicPr>
        <p:blipFill>
          <a:blip r:embed="rId4"/>
          <a:stretch>
            <a:fillRect/>
          </a:stretch>
        </p:blipFill>
        <p:spPr>
          <a:xfrm>
            <a:off x="4916351" y="1823358"/>
            <a:ext cx="7824289" cy="4401162"/>
          </a:xfrm>
          <a:prstGeom prst="rect">
            <a:avLst/>
          </a:prstGeom>
        </p:spPr>
      </p:pic>
      <p:sp>
        <p:nvSpPr>
          <p:cNvPr id="2" name="Rectangle 1">
            <a:extLst>
              <a:ext uri="{FF2B5EF4-FFF2-40B4-BE49-F238E27FC236}">
                <a16:creationId xmlns:a16="http://schemas.microsoft.com/office/drawing/2014/main" id="{483C7FC2-9972-DFA7-3950-9B9E4DD97F91}"/>
              </a:ext>
            </a:extLst>
          </p:cNvPr>
          <p:cNvSpPr/>
          <p:nvPr/>
        </p:nvSpPr>
        <p:spPr>
          <a:xfrm rot="5400000">
            <a:off x="1029689" y="971830"/>
            <a:ext cx="4737084" cy="5788346"/>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3" name="TextBox 2">
            <a:extLst>
              <a:ext uri="{FF2B5EF4-FFF2-40B4-BE49-F238E27FC236}">
                <a16:creationId xmlns:a16="http://schemas.microsoft.com/office/drawing/2014/main" id="{6558702E-EB71-0A2D-B88F-64D6223509F7}"/>
              </a:ext>
            </a:extLst>
          </p:cNvPr>
          <p:cNvSpPr txBox="1"/>
          <p:nvPr/>
        </p:nvSpPr>
        <p:spPr>
          <a:xfrm>
            <a:off x="733468" y="1768837"/>
            <a:ext cx="5177855" cy="4247317"/>
          </a:xfrm>
          <a:prstGeom prst="rect">
            <a:avLst/>
          </a:prstGeom>
          <a:noFill/>
        </p:spPr>
        <p:txBody>
          <a:bodyPr wrap="square" rtlCol="0">
            <a:spAutoFit/>
          </a:bodyPr>
          <a:lstStyle/>
          <a:p>
            <a:r>
              <a:rPr lang="en-GB" dirty="0"/>
              <a:t>We are looking for:</a:t>
            </a:r>
          </a:p>
          <a:p>
            <a:pPr marL="285750" indent="-285750">
              <a:buFontTx/>
              <a:buChar char="-"/>
            </a:pPr>
            <a:r>
              <a:rPr lang="en-GB" dirty="0"/>
              <a:t>5 authorities, each contributing £10k</a:t>
            </a:r>
          </a:p>
          <a:p>
            <a:pPr marL="285750" indent="-285750">
              <a:buFontTx/>
              <a:buChar char="-"/>
            </a:pPr>
            <a:r>
              <a:rPr lang="en-GB" dirty="0"/>
              <a:t>We would host the chatbot on websites of local partner organisations working with marginalised communities</a:t>
            </a:r>
          </a:p>
          <a:p>
            <a:pPr marL="285750" indent="-285750">
              <a:buFontTx/>
              <a:buChar char="-"/>
            </a:pPr>
            <a:r>
              <a:rPr lang="en-GB" dirty="0"/>
              <a:t>Working with SCF we would:</a:t>
            </a:r>
          </a:p>
          <a:p>
            <a:pPr marL="742950" lvl="1" indent="-285750">
              <a:buFontTx/>
              <a:buChar char="-"/>
            </a:pPr>
            <a:r>
              <a:rPr lang="en-GB" dirty="0"/>
              <a:t>Deliver Care Act training, </a:t>
            </a:r>
          </a:p>
          <a:p>
            <a:pPr marL="742950" lvl="1" indent="-285750">
              <a:buFontTx/>
              <a:buChar char="-"/>
            </a:pPr>
            <a:r>
              <a:rPr lang="en-GB" dirty="0"/>
              <a:t>Hold reflection sessions to help communities understand how the law can be applied</a:t>
            </a:r>
          </a:p>
          <a:p>
            <a:pPr marL="742950" lvl="1" indent="-285750">
              <a:buFontTx/>
              <a:buChar char="-"/>
            </a:pPr>
            <a:r>
              <a:rPr lang="en-GB" dirty="0"/>
              <a:t>Promote and support use of the chatbot</a:t>
            </a:r>
          </a:p>
          <a:p>
            <a:pPr marL="742950" lvl="1" indent="-285750">
              <a:buFontTx/>
              <a:buChar char="-"/>
            </a:pPr>
            <a:r>
              <a:rPr lang="en-GB" dirty="0"/>
              <a:t>Hold workshops to inform iterative improvement of the chatbot</a:t>
            </a:r>
          </a:p>
          <a:p>
            <a:pPr marL="742950" lvl="1" indent="-285750">
              <a:buFontTx/>
              <a:buChar char="-"/>
            </a:pPr>
            <a:r>
              <a:rPr lang="en-GB" dirty="0"/>
              <a:t>Harvest qual and quant data </a:t>
            </a:r>
          </a:p>
          <a:p>
            <a:pPr marL="742950" lvl="1" indent="-285750">
              <a:buFontTx/>
              <a:buChar char="-"/>
            </a:pPr>
            <a:r>
              <a:rPr lang="en-GB" dirty="0"/>
              <a:t>Work with citizens so they can tell you about their experiences </a:t>
            </a:r>
          </a:p>
        </p:txBody>
      </p:sp>
    </p:spTree>
    <p:extLst>
      <p:ext uri="{BB962C8B-B14F-4D97-AF65-F5344CB8AC3E}">
        <p14:creationId xmlns:p14="http://schemas.microsoft.com/office/powerpoint/2010/main" val="156594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8A4EEAA7-8CB3-C345-B661-BEAB55F3A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823" y="1349459"/>
            <a:ext cx="10460736" cy="697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A9361F-159D-A748-A40E-1059001BA2B5}"/>
              </a:ext>
            </a:extLst>
          </p:cNvPr>
          <p:cNvSpPr/>
          <p:nvPr/>
        </p:nvSpPr>
        <p:spPr>
          <a:xfrm flipV="1">
            <a:off x="877824" y="6016753"/>
            <a:ext cx="10460736" cy="2628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5" name="TextBox 4">
            <a:extLst>
              <a:ext uri="{FF2B5EF4-FFF2-40B4-BE49-F238E27FC236}">
                <a16:creationId xmlns:a16="http://schemas.microsoft.com/office/drawing/2014/main" id="{F9521464-6FC2-6943-8739-7E534D3A61DE}"/>
              </a:ext>
            </a:extLst>
          </p:cNvPr>
          <p:cNvSpPr txBox="1"/>
          <p:nvPr/>
        </p:nvSpPr>
        <p:spPr>
          <a:xfrm>
            <a:off x="981343" y="1566859"/>
            <a:ext cx="8339328" cy="1569789"/>
          </a:xfrm>
          <a:prstGeom prst="rect">
            <a:avLst/>
          </a:prstGeom>
          <a:noFill/>
        </p:spPr>
        <p:txBody>
          <a:bodyPr wrap="square" rtlCol="0">
            <a:spAutoFit/>
          </a:bodyPr>
          <a:lstStyle/>
          <a:p>
            <a:r>
              <a:rPr lang="en-US" sz="9601" b="1" dirty="0">
                <a:solidFill>
                  <a:schemeClr val="bg1"/>
                </a:solidFill>
                <a:cs typeface="Calibri" panose="020F0502020204030204" pitchFamily="34" charset="0"/>
              </a:rPr>
              <a:t>Thank</a:t>
            </a:r>
          </a:p>
        </p:txBody>
      </p:sp>
      <p:sp>
        <p:nvSpPr>
          <p:cNvPr id="6" name="Rectangle 5">
            <a:extLst>
              <a:ext uri="{FF2B5EF4-FFF2-40B4-BE49-F238E27FC236}">
                <a16:creationId xmlns:a16="http://schemas.microsoft.com/office/drawing/2014/main" id="{849C0C5D-A7F6-E340-BDAB-B93DFB01C09B}"/>
              </a:ext>
            </a:extLst>
          </p:cNvPr>
          <p:cNvSpPr/>
          <p:nvPr/>
        </p:nvSpPr>
        <p:spPr>
          <a:xfrm>
            <a:off x="981343" y="1435724"/>
            <a:ext cx="82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7" name="TextBox 6">
            <a:extLst>
              <a:ext uri="{FF2B5EF4-FFF2-40B4-BE49-F238E27FC236}">
                <a16:creationId xmlns:a16="http://schemas.microsoft.com/office/drawing/2014/main" id="{770261A0-6005-5141-9C23-D21015D5AE72}"/>
              </a:ext>
            </a:extLst>
          </p:cNvPr>
          <p:cNvSpPr txBox="1"/>
          <p:nvPr/>
        </p:nvSpPr>
        <p:spPr>
          <a:xfrm>
            <a:off x="981343" y="2706811"/>
            <a:ext cx="8339328" cy="1569789"/>
          </a:xfrm>
          <a:prstGeom prst="rect">
            <a:avLst/>
          </a:prstGeom>
          <a:noFill/>
        </p:spPr>
        <p:txBody>
          <a:bodyPr wrap="square" rtlCol="0">
            <a:spAutoFit/>
          </a:bodyPr>
          <a:lstStyle/>
          <a:p>
            <a:r>
              <a:rPr lang="en-US" sz="9601" b="1" dirty="0">
                <a:solidFill>
                  <a:schemeClr val="bg1"/>
                </a:solidFill>
                <a:cs typeface="Calibri" panose="020F0502020204030204" pitchFamily="34" charset="0"/>
              </a:rPr>
              <a:t>you</a:t>
            </a:r>
          </a:p>
        </p:txBody>
      </p:sp>
      <p:pic>
        <p:nvPicPr>
          <p:cNvPr id="9" name="Picture 8">
            <a:extLst>
              <a:ext uri="{FF2B5EF4-FFF2-40B4-BE49-F238E27FC236}">
                <a16:creationId xmlns:a16="http://schemas.microsoft.com/office/drawing/2014/main" id="{693F065C-B007-4DC7-BD48-F3F490626502}"/>
              </a:ext>
            </a:extLst>
          </p:cNvPr>
          <p:cNvPicPr>
            <a:picLocks noChangeAspect="1"/>
          </p:cNvPicPr>
          <p:nvPr/>
        </p:nvPicPr>
        <p:blipFill>
          <a:blip r:embed="rId4"/>
          <a:stretch>
            <a:fillRect/>
          </a:stretch>
        </p:blipFill>
        <p:spPr>
          <a:xfrm>
            <a:off x="115414" y="76455"/>
            <a:ext cx="1570512" cy="760786"/>
          </a:xfrm>
          <a:prstGeom prst="rect">
            <a:avLst/>
          </a:prstGeom>
        </p:spPr>
      </p:pic>
    </p:spTree>
    <p:extLst>
      <p:ext uri="{BB962C8B-B14F-4D97-AF65-F5344CB8AC3E}">
        <p14:creationId xmlns:p14="http://schemas.microsoft.com/office/powerpoint/2010/main" val="366569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210D4-4A9A-6943-BCF6-7BA031ABC199}"/>
              </a:ext>
            </a:extLst>
          </p:cNvPr>
          <p:cNvSpPr/>
          <p:nvPr/>
        </p:nvSpPr>
        <p:spPr>
          <a:xfrm rot="5400000">
            <a:off x="7103853" y="1605258"/>
            <a:ext cx="3545846" cy="5061588"/>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59" y="2363129"/>
            <a:ext cx="5220161" cy="3545848"/>
          </a:xfrm>
          <a:prstGeom prst="rect">
            <a:avLst/>
          </a:prstGeom>
        </p:spPr>
      </p:pic>
      <p:sp>
        <p:nvSpPr>
          <p:cNvPr id="9" name="TextBox 8">
            <a:extLst>
              <a:ext uri="{FF2B5EF4-FFF2-40B4-BE49-F238E27FC236}">
                <a16:creationId xmlns:a16="http://schemas.microsoft.com/office/drawing/2014/main" id="{6E091912-FD63-CC45-8182-617E75623D04}"/>
              </a:ext>
            </a:extLst>
          </p:cNvPr>
          <p:cNvSpPr txBox="1"/>
          <p:nvPr/>
        </p:nvSpPr>
        <p:spPr>
          <a:xfrm>
            <a:off x="337765" y="1491161"/>
            <a:ext cx="5843016" cy="523348"/>
          </a:xfrm>
          <a:prstGeom prst="rect">
            <a:avLst/>
          </a:prstGeom>
          <a:noFill/>
        </p:spPr>
        <p:txBody>
          <a:bodyPr wrap="square" rtlCol="0">
            <a:spAutoFit/>
          </a:bodyPr>
          <a:lstStyle/>
          <a:p>
            <a:r>
              <a:rPr lang="en-US" sz="2801" b="1" dirty="0">
                <a:solidFill>
                  <a:srgbClr val="DD6003"/>
                </a:solidFill>
                <a:cs typeface="Calibri" panose="020F0502020204030204" pitchFamily="34" charset="0"/>
              </a:rPr>
              <a:t>About us </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2" name="TextBox 1"/>
          <p:cNvSpPr txBox="1"/>
          <p:nvPr/>
        </p:nvSpPr>
        <p:spPr>
          <a:xfrm>
            <a:off x="6534792" y="2791838"/>
            <a:ext cx="4683967" cy="2362185"/>
          </a:xfrm>
          <a:prstGeom prst="rect">
            <a:avLst/>
          </a:prstGeom>
          <a:noFill/>
        </p:spPr>
        <p:txBody>
          <a:bodyPr wrap="square" rtlCol="0">
            <a:spAutoFit/>
          </a:bodyPr>
          <a:lstStyle/>
          <a:p>
            <a:pPr marL="342900" lvl="0" indent="-342900">
              <a:lnSpc>
                <a:spcPct val="106000"/>
              </a:lnSpc>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cs typeface="Calibri" panose="020F0502020204030204" pitchFamily="34" charset="0"/>
              </a:rPr>
              <a:t>A legal organisation with a difference</a:t>
            </a:r>
          </a:p>
          <a:p>
            <a:pPr marL="342900" lvl="0" indent="-342900">
              <a:lnSpc>
                <a:spcPct val="106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Working with communities and public bodies to uphold the rule of law.</a:t>
            </a:r>
          </a:p>
          <a:p>
            <a:pPr marL="342900" lvl="0" indent="-342900">
              <a:lnSpc>
                <a:spcPct val="106000"/>
              </a:lnSpc>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Collaborating to ensure better outcomes</a:t>
            </a:r>
          </a:p>
          <a:p>
            <a:pPr marL="342900" marR="248285" lvl="0" indent="-342900">
              <a:lnSpc>
                <a:spcPct val="106000"/>
              </a:lnSpc>
              <a:spcAft>
                <a:spcPts val="800"/>
              </a:spcAft>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Shaping a future where social care is adequately funded.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4"/>
          <a:stretch>
            <a:fillRect/>
          </a:stretch>
        </p:blipFill>
        <p:spPr>
          <a:xfrm>
            <a:off x="115414" y="83386"/>
            <a:ext cx="1570512" cy="760786"/>
          </a:xfrm>
          <a:prstGeom prst="rect">
            <a:avLst/>
          </a:prstGeom>
        </p:spPr>
      </p:pic>
    </p:spTree>
    <p:extLst>
      <p:ext uri="{BB962C8B-B14F-4D97-AF65-F5344CB8AC3E}">
        <p14:creationId xmlns:p14="http://schemas.microsoft.com/office/powerpoint/2010/main" val="350067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210D4-4A9A-6943-BCF6-7BA031ABC199}"/>
              </a:ext>
            </a:extLst>
          </p:cNvPr>
          <p:cNvSpPr/>
          <p:nvPr/>
        </p:nvSpPr>
        <p:spPr>
          <a:xfrm rot="5400000">
            <a:off x="7103853" y="1605258"/>
            <a:ext cx="3545846" cy="5061588"/>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9" name="TextBox 8">
            <a:extLst>
              <a:ext uri="{FF2B5EF4-FFF2-40B4-BE49-F238E27FC236}">
                <a16:creationId xmlns:a16="http://schemas.microsoft.com/office/drawing/2014/main" id="{6E091912-FD63-CC45-8182-617E75623D04}"/>
              </a:ext>
            </a:extLst>
          </p:cNvPr>
          <p:cNvSpPr txBox="1"/>
          <p:nvPr/>
        </p:nvSpPr>
        <p:spPr>
          <a:xfrm>
            <a:off x="337764" y="1491161"/>
            <a:ext cx="11854236" cy="523348"/>
          </a:xfrm>
          <a:prstGeom prst="rect">
            <a:avLst/>
          </a:prstGeom>
          <a:noFill/>
        </p:spPr>
        <p:txBody>
          <a:bodyPr wrap="square" rtlCol="0">
            <a:spAutoFit/>
          </a:bodyPr>
          <a:lstStyle/>
          <a:p>
            <a:r>
              <a:rPr lang="en-US" sz="2801" b="1" dirty="0">
                <a:solidFill>
                  <a:srgbClr val="F89039"/>
                </a:solidFill>
                <a:cs typeface="Calibri" panose="020F0502020204030204" pitchFamily="34" charset="0"/>
              </a:rPr>
              <a:t>How we work – connecting our expertise to other </a:t>
            </a:r>
            <a:r>
              <a:rPr lang="en-US" sz="2801" b="1" dirty="0" err="1">
                <a:solidFill>
                  <a:srgbClr val="F89039"/>
                </a:solidFill>
                <a:cs typeface="Calibri" panose="020F0502020204030204" pitchFamily="34" charset="0"/>
              </a:rPr>
              <a:t>organisations</a:t>
            </a:r>
            <a:endParaRPr lang="en-US" sz="2801" b="1" dirty="0">
              <a:solidFill>
                <a:srgbClr val="F89039"/>
              </a:solidFill>
              <a:cs typeface="Calibri" panose="020F0502020204030204" pitchFamily="34" charset="0"/>
            </a:endParaRP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2" name="TextBox 1"/>
          <p:cNvSpPr txBox="1"/>
          <p:nvPr/>
        </p:nvSpPr>
        <p:spPr>
          <a:xfrm>
            <a:off x="6534792" y="2566391"/>
            <a:ext cx="4683967" cy="2831544"/>
          </a:xfrm>
          <a:prstGeom prst="rect">
            <a:avLst/>
          </a:prstGeom>
          <a:noFill/>
        </p:spPr>
        <p:txBody>
          <a:bodyPr wrap="square" rtlCol="0">
            <a:spAutoFit/>
          </a:bodyPr>
          <a:lstStyle/>
          <a:p>
            <a:endParaRPr lang="en-GB" altLang="en-US" dirty="0">
              <a:solidFill>
                <a:srgbClr val="888888"/>
              </a:solidFill>
            </a:endParaRPr>
          </a:p>
          <a:p>
            <a:r>
              <a:rPr lang="en-GB" altLang="en-US" sz="3200" dirty="0">
                <a:solidFill>
                  <a:srgbClr val="888888"/>
                </a:solidFill>
              </a:rPr>
              <a:t>Social care organisations pay a subscription so that their staff and beneficiaries can benefit from our service</a:t>
            </a: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3"/>
          <a:stretch>
            <a:fillRect/>
          </a:stretch>
        </p:blipFill>
        <p:spPr>
          <a:xfrm>
            <a:off x="115414" y="76455"/>
            <a:ext cx="1570512" cy="760786"/>
          </a:xfrm>
          <a:prstGeom prst="rect">
            <a:avLst/>
          </a:prstGeom>
        </p:spPr>
      </p:pic>
      <p:graphicFrame>
        <p:nvGraphicFramePr>
          <p:cNvPr id="3" name="Diagram 2">
            <a:extLst>
              <a:ext uri="{FF2B5EF4-FFF2-40B4-BE49-F238E27FC236}">
                <a16:creationId xmlns:a16="http://schemas.microsoft.com/office/drawing/2014/main" id="{F8582206-2151-4259-8032-DA06F033BCC9}"/>
              </a:ext>
            </a:extLst>
          </p:cNvPr>
          <p:cNvGraphicFramePr/>
          <p:nvPr/>
        </p:nvGraphicFramePr>
        <p:xfrm>
          <a:off x="973241" y="2171701"/>
          <a:ext cx="4502792" cy="3952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512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210D4-4A9A-6943-BCF6-7BA031ABC199}"/>
              </a:ext>
            </a:extLst>
          </p:cNvPr>
          <p:cNvSpPr/>
          <p:nvPr/>
        </p:nvSpPr>
        <p:spPr>
          <a:xfrm rot="5400000">
            <a:off x="1337074" y="1605258"/>
            <a:ext cx="3545846" cy="5061588"/>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9" name="TextBox 8">
            <a:extLst>
              <a:ext uri="{FF2B5EF4-FFF2-40B4-BE49-F238E27FC236}">
                <a16:creationId xmlns:a16="http://schemas.microsoft.com/office/drawing/2014/main" id="{6E091912-FD63-CC45-8182-617E75623D04}"/>
              </a:ext>
            </a:extLst>
          </p:cNvPr>
          <p:cNvSpPr txBox="1"/>
          <p:nvPr/>
        </p:nvSpPr>
        <p:spPr>
          <a:xfrm>
            <a:off x="337764" y="1235248"/>
            <a:ext cx="9834935" cy="523348"/>
          </a:xfrm>
          <a:prstGeom prst="rect">
            <a:avLst/>
          </a:prstGeom>
          <a:noFill/>
        </p:spPr>
        <p:txBody>
          <a:bodyPr wrap="square" rtlCol="0">
            <a:spAutoFit/>
          </a:bodyPr>
          <a:lstStyle/>
          <a:p>
            <a:r>
              <a:rPr lang="en-US" sz="2801" b="1" dirty="0">
                <a:solidFill>
                  <a:srgbClr val="F89039"/>
                </a:solidFill>
                <a:cs typeface="Calibri" panose="020F0502020204030204" pitchFamily="34" charset="0"/>
              </a:rPr>
              <a:t>Changing the system in our local hubs   </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137201"/>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2" name="TextBox 1"/>
          <p:cNvSpPr txBox="1"/>
          <p:nvPr/>
        </p:nvSpPr>
        <p:spPr>
          <a:xfrm>
            <a:off x="768013" y="2821553"/>
            <a:ext cx="4683967" cy="2246769"/>
          </a:xfrm>
          <a:prstGeom prst="rect">
            <a:avLst/>
          </a:prstGeom>
          <a:noFill/>
        </p:spPr>
        <p:txBody>
          <a:bodyPr wrap="square" rtlCol="0">
            <a:spAutoFit/>
          </a:bodyPr>
          <a:lstStyle/>
          <a:p>
            <a:pPr marL="285750" indent="-285750">
              <a:buFont typeface="Arial" panose="020B0604020202020204" pitchFamily="34" charset="0"/>
              <a:buChar char="•"/>
            </a:pPr>
            <a:r>
              <a:rPr lang="en-GB" altLang="en-US" sz="2800" dirty="0">
                <a:solidFill>
                  <a:srgbClr val="888888"/>
                </a:solidFill>
              </a:rPr>
              <a:t>Reaching those who need us the most</a:t>
            </a:r>
          </a:p>
          <a:p>
            <a:pPr marL="285750" indent="-285750">
              <a:buFont typeface="Arial" panose="020B0604020202020204" pitchFamily="34" charset="0"/>
              <a:buChar char="•"/>
            </a:pPr>
            <a:r>
              <a:rPr lang="en-GB" altLang="en-US" sz="2800" dirty="0">
                <a:solidFill>
                  <a:srgbClr val="888888"/>
                </a:solidFill>
              </a:rPr>
              <a:t>Co-produced service model</a:t>
            </a:r>
          </a:p>
          <a:p>
            <a:pPr marL="285750" indent="-285750">
              <a:buFont typeface="Arial" panose="020B0604020202020204" pitchFamily="34" charset="0"/>
              <a:buChar char="•"/>
            </a:pPr>
            <a:r>
              <a:rPr lang="en-GB" altLang="en-US" sz="2800" dirty="0">
                <a:solidFill>
                  <a:srgbClr val="888888"/>
                </a:solidFill>
              </a:rPr>
              <a:t>Secondments</a:t>
            </a:r>
          </a:p>
          <a:p>
            <a:pPr marL="285750" indent="-285750">
              <a:buFont typeface="Arial" panose="020B0604020202020204" pitchFamily="34" charset="0"/>
              <a:buChar char="•"/>
            </a:pPr>
            <a:r>
              <a:rPr lang="en-GB" altLang="en-US" sz="2800" dirty="0">
                <a:solidFill>
                  <a:srgbClr val="888888"/>
                </a:solidFill>
              </a:rPr>
              <a:t>Technology  </a:t>
            </a: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3"/>
          <a:stretch>
            <a:fillRect/>
          </a:stretch>
        </p:blipFill>
        <p:spPr>
          <a:xfrm>
            <a:off x="115414" y="76455"/>
            <a:ext cx="1570512" cy="760786"/>
          </a:xfrm>
          <a:prstGeom prst="rect">
            <a:avLst/>
          </a:prstGeom>
        </p:spPr>
      </p:pic>
      <p:sp>
        <p:nvSpPr>
          <p:cNvPr id="10" name="Oval 9">
            <a:extLst>
              <a:ext uri="{FF2B5EF4-FFF2-40B4-BE49-F238E27FC236}">
                <a16:creationId xmlns:a16="http://schemas.microsoft.com/office/drawing/2014/main" id="{E2EB008C-C2C8-4CCB-8323-FF1EF17E1011}"/>
              </a:ext>
            </a:extLst>
          </p:cNvPr>
          <p:cNvSpPr/>
          <p:nvPr/>
        </p:nvSpPr>
        <p:spPr>
          <a:xfrm>
            <a:off x="8383223" y="2776844"/>
            <a:ext cx="1721224" cy="1763027"/>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4" name="TextBox 3">
            <a:extLst>
              <a:ext uri="{FF2B5EF4-FFF2-40B4-BE49-F238E27FC236}">
                <a16:creationId xmlns:a16="http://schemas.microsoft.com/office/drawing/2014/main" id="{958B7ECA-E8DB-42A9-B08A-EE7C335E4D72}"/>
              </a:ext>
            </a:extLst>
          </p:cNvPr>
          <p:cNvSpPr txBox="1"/>
          <p:nvPr/>
        </p:nvSpPr>
        <p:spPr>
          <a:xfrm>
            <a:off x="8825595" y="3335191"/>
            <a:ext cx="1089212" cy="646331"/>
          </a:xfrm>
          <a:prstGeom prst="rect">
            <a:avLst/>
          </a:prstGeom>
          <a:noFill/>
        </p:spPr>
        <p:txBody>
          <a:bodyPr wrap="square" rtlCol="0">
            <a:spAutoFit/>
          </a:bodyPr>
          <a:lstStyle/>
          <a:p>
            <a:r>
              <a:rPr lang="en-GB" dirty="0"/>
              <a:t>System change </a:t>
            </a:r>
          </a:p>
        </p:txBody>
      </p:sp>
      <p:graphicFrame>
        <p:nvGraphicFramePr>
          <p:cNvPr id="13" name="Diagram 12">
            <a:extLst>
              <a:ext uri="{FF2B5EF4-FFF2-40B4-BE49-F238E27FC236}">
                <a16:creationId xmlns:a16="http://schemas.microsoft.com/office/drawing/2014/main" id="{0DE397BD-2FA7-41BF-B0B7-602D4F922A04}"/>
              </a:ext>
            </a:extLst>
          </p:cNvPr>
          <p:cNvGraphicFramePr/>
          <p:nvPr>
            <p:extLst>
              <p:ext uri="{D42A27DB-BD31-4B8C-83A1-F6EECF244321}">
                <p14:modId xmlns:p14="http://schemas.microsoft.com/office/powerpoint/2010/main" val="3082548630"/>
              </p:ext>
            </p:extLst>
          </p:nvPr>
        </p:nvGraphicFramePr>
        <p:xfrm>
          <a:off x="5179835" y="94902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266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2EAEAE-8D10-9F4B-A806-7341A313A85D}"/>
              </a:ext>
            </a:extLst>
          </p:cNvPr>
          <p:cNvSpPr txBox="1"/>
          <p:nvPr/>
        </p:nvSpPr>
        <p:spPr>
          <a:xfrm>
            <a:off x="786383" y="1439482"/>
            <a:ext cx="6345937" cy="1385379"/>
          </a:xfrm>
          <a:prstGeom prst="rect">
            <a:avLst/>
          </a:prstGeom>
          <a:noFill/>
        </p:spPr>
        <p:txBody>
          <a:bodyPr wrap="square" rtlCol="0">
            <a:spAutoFit/>
          </a:bodyPr>
          <a:lstStyle/>
          <a:p>
            <a:r>
              <a:rPr lang="en-US" sz="2801" b="1" dirty="0">
                <a:solidFill>
                  <a:srgbClr val="888888"/>
                </a:solidFill>
                <a:cs typeface="Calibri" panose="020F0502020204030204" pitchFamily="34" charset="0"/>
              </a:rPr>
              <a:t>What is a chatbot?</a:t>
            </a:r>
          </a:p>
          <a:p>
            <a:endParaRPr lang="en-US" sz="2801" b="1" dirty="0">
              <a:solidFill>
                <a:srgbClr val="888888"/>
              </a:solidFill>
              <a:cs typeface="Calibri" panose="020F0502020204030204" pitchFamily="34" charset="0"/>
            </a:endParaRPr>
          </a:p>
          <a:p>
            <a:endParaRPr lang="en-US" sz="2801" b="1" dirty="0">
              <a:latin typeface="Lexia XBold" panose="020B0604020202020204" charset="0"/>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594226" y="1011876"/>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pic>
        <p:nvPicPr>
          <p:cNvPr id="6" name="Picture 5">
            <a:extLst>
              <a:ext uri="{FF2B5EF4-FFF2-40B4-BE49-F238E27FC236}">
                <a16:creationId xmlns:a16="http://schemas.microsoft.com/office/drawing/2014/main" id="{9392661A-2D1A-4DC0-A22D-14BC9C85CE09}"/>
              </a:ext>
            </a:extLst>
          </p:cNvPr>
          <p:cNvPicPr>
            <a:picLocks noChangeAspect="1"/>
          </p:cNvPicPr>
          <p:nvPr/>
        </p:nvPicPr>
        <p:blipFill>
          <a:blip r:embed="rId3"/>
          <a:stretch>
            <a:fillRect/>
          </a:stretch>
        </p:blipFill>
        <p:spPr>
          <a:xfrm>
            <a:off x="115414" y="76455"/>
            <a:ext cx="1570512" cy="760786"/>
          </a:xfrm>
          <a:prstGeom prst="rect">
            <a:avLst/>
          </a:prstGeom>
        </p:spPr>
      </p:pic>
      <p:sp>
        <p:nvSpPr>
          <p:cNvPr id="2" name="TextBox 1">
            <a:extLst>
              <a:ext uri="{FF2B5EF4-FFF2-40B4-BE49-F238E27FC236}">
                <a16:creationId xmlns:a16="http://schemas.microsoft.com/office/drawing/2014/main" id="{FC9F237B-2C9A-42A5-B4BF-1D497CE365AE}"/>
              </a:ext>
            </a:extLst>
          </p:cNvPr>
          <p:cNvSpPr txBox="1"/>
          <p:nvPr/>
        </p:nvSpPr>
        <p:spPr>
          <a:xfrm>
            <a:off x="957263" y="2270751"/>
            <a:ext cx="6715125" cy="2831544"/>
          </a:xfrm>
          <a:prstGeom prst="rect">
            <a:avLst/>
          </a:prstGeom>
          <a:noFill/>
        </p:spPr>
        <p:txBody>
          <a:bodyPr wrap="square" rtlCol="0">
            <a:spAutoFit/>
          </a:bodyPr>
          <a:lstStyle/>
          <a:p>
            <a:endParaRPr lang="en-GB" b="1" dirty="0">
              <a:latin typeface="Lexia XBold" panose="020B0604020202020204" charset="0"/>
            </a:endParaRPr>
          </a:p>
          <a:p>
            <a:r>
              <a:rPr lang="en-GB" sz="2000" dirty="0">
                <a:solidFill>
                  <a:srgbClr val="888888"/>
                </a:solidFill>
              </a:rPr>
              <a:t>An automated legal advisor</a:t>
            </a:r>
          </a:p>
          <a:p>
            <a:endParaRPr lang="en-GB" sz="2000" dirty="0">
              <a:solidFill>
                <a:srgbClr val="888888"/>
              </a:solidFill>
            </a:endParaRPr>
          </a:p>
          <a:p>
            <a:r>
              <a:rPr lang="en-GB" sz="2000" dirty="0">
                <a:solidFill>
                  <a:srgbClr val="888888"/>
                </a:solidFill>
              </a:rPr>
              <a:t>Available 24/7 and free at point of use</a:t>
            </a:r>
          </a:p>
          <a:p>
            <a:endParaRPr lang="en-GB" sz="2000" dirty="0">
              <a:solidFill>
                <a:srgbClr val="888888"/>
              </a:solidFill>
            </a:endParaRPr>
          </a:p>
          <a:p>
            <a:r>
              <a:rPr lang="en-GB" sz="2000" dirty="0">
                <a:solidFill>
                  <a:srgbClr val="888888"/>
                </a:solidFill>
              </a:rPr>
              <a:t>Helps users to answer legal questions, points them to legal resources</a:t>
            </a:r>
          </a:p>
          <a:p>
            <a:endParaRPr lang="en-GB" sz="2000" dirty="0">
              <a:solidFill>
                <a:srgbClr val="888888"/>
              </a:solidFill>
            </a:endParaRPr>
          </a:p>
          <a:p>
            <a:r>
              <a:rPr lang="en-GB" sz="2000" dirty="0">
                <a:solidFill>
                  <a:srgbClr val="888888"/>
                </a:solidFill>
              </a:rPr>
              <a:t>Helps triage cases</a:t>
            </a:r>
          </a:p>
        </p:txBody>
      </p:sp>
      <p:pic>
        <p:nvPicPr>
          <p:cNvPr id="7" name="Picture 6">
            <a:extLst>
              <a:ext uri="{FF2B5EF4-FFF2-40B4-BE49-F238E27FC236}">
                <a16:creationId xmlns:a16="http://schemas.microsoft.com/office/drawing/2014/main" id="{5F7FD8C4-A298-45AD-8C90-86F6AC553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171" y="1213684"/>
            <a:ext cx="3202371" cy="507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9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08950-A5C6-4806-8620-7FB9B387B114}"/>
              </a:ext>
            </a:extLst>
          </p:cNvPr>
          <p:cNvPicPr>
            <a:picLocks noChangeAspect="1"/>
          </p:cNvPicPr>
          <p:nvPr/>
        </p:nvPicPr>
        <p:blipFill>
          <a:blip r:embed="rId3"/>
          <a:stretch>
            <a:fillRect/>
          </a:stretch>
        </p:blipFill>
        <p:spPr>
          <a:xfrm>
            <a:off x="115414" y="76455"/>
            <a:ext cx="1570512" cy="760786"/>
          </a:xfrm>
          <a:prstGeom prst="rect">
            <a:avLst/>
          </a:prstGeom>
        </p:spPr>
      </p:pic>
      <p:sp>
        <p:nvSpPr>
          <p:cNvPr id="4" name="Rectangle 3">
            <a:extLst>
              <a:ext uri="{FF2B5EF4-FFF2-40B4-BE49-F238E27FC236}">
                <a16:creationId xmlns:a16="http://schemas.microsoft.com/office/drawing/2014/main" id="{2D36845D-A1B4-42FE-878C-2C7BFBE45510}"/>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5" name="TextBox 4">
            <a:extLst>
              <a:ext uri="{FF2B5EF4-FFF2-40B4-BE49-F238E27FC236}">
                <a16:creationId xmlns:a16="http://schemas.microsoft.com/office/drawing/2014/main" id="{CE148B21-D5D6-4A2B-A9B7-6A04390CD530}"/>
              </a:ext>
            </a:extLst>
          </p:cNvPr>
          <p:cNvSpPr txBox="1"/>
          <p:nvPr/>
        </p:nvSpPr>
        <p:spPr>
          <a:xfrm>
            <a:off x="2997569" y="477606"/>
            <a:ext cx="7614666" cy="523348"/>
          </a:xfrm>
          <a:prstGeom prst="rect">
            <a:avLst/>
          </a:prstGeom>
          <a:noFill/>
        </p:spPr>
        <p:txBody>
          <a:bodyPr wrap="square" rtlCol="0">
            <a:spAutoFit/>
          </a:bodyPr>
          <a:lstStyle/>
          <a:p>
            <a:r>
              <a:rPr lang="en-US" sz="2801" b="1">
                <a:solidFill>
                  <a:srgbClr val="DD6003"/>
                </a:solidFill>
                <a:cs typeface="Calibri" panose="020F0502020204030204" pitchFamily="34" charset="0"/>
              </a:rPr>
              <a:t>Helpline data project :</a:t>
            </a:r>
          </a:p>
        </p:txBody>
      </p:sp>
      <p:pic>
        <p:nvPicPr>
          <p:cNvPr id="6" name="Content Placeholder 4" descr="Chart, line chart&#10;&#10;Description automatically generated">
            <a:extLst>
              <a:ext uri="{FF2B5EF4-FFF2-40B4-BE49-F238E27FC236}">
                <a16:creationId xmlns:a16="http://schemas.microsoft.com/office/drawing/2014/main" id="{ADF9E8B4-5C45-4027-BBC1-A0571D52A07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456" r="1" b="1"/>
          <a:stretch/>
        </p:blipFill>
        <p:spPr>
          <a:xfrm>
            <a:off x="1313410" y="1372440"/>
            <a:ext cx="9929179" cy="5485560"/>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76017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210D4-4A9A-6943-BCF6-7BA031ABC199}"/>
              </a:ext>
            </a:extLst>
          </p:cNvPr>
          <p:cNvSpPr/>
          <p:nvPr/>
        </p:nvSpPr>
        <p:spPr>
          <a:xfrm rot="5400000">
            <a:off x="1353492" y="1883311"/>
            <a:ext cx="3545846" cy="5061588"/>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9" name="TextBox 8">
            <a:extLst>
              <a:ext uri="{FF2B5EF4-FFF2-40B4-BE49-F238E27FC236}">
                <a16:creationId xmlns:a16="http://schemas.microsoft.com/office/drawing/2014/main" id="{6E091912-FD63-CC45-8182-617E75623D04}"/>
              </a:ext>
            </a:extLst>
          </p:cNvPr>
          <p:cNvSpPr txBox="1"/>
          <p:nvPr/>
        </p:nvSpPr>
        <p:spPr>
          <a:xfrm>
            <a:off x="337764" y="1491161"/>
            <a:ext cx="11854236" cy="523348"/>
          </a:xfrm>
          <a:prstGeom prst="rect">
            <a:avLst/>
          </a:prstGeom>
          <a:noFill/>
        </p:spPr>
        <p:txBody>
          <a:bodyPr wrap="square" rtlCol="0">
            <a:spAutoFit/>
          </a:bodyPr>
          <a:lstStyle/>
          <a:p>
            <a:r>
              <a:rPr lang="en-US" sz="2801" b="1" dirty="0">
                <a:solidFill>
                  <a:srgbClr val="F89039"/>
                </a:solidFill>
                <a:cs typeface="Calibri" panose="020F0502020204030204" pitchFamily="34" charset="0"/>
              </a:rPr>
              <a:t>Increasing our impact – hosting the chatbot on partner websites </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2" name="TextBox 1"/>
          <p:cNvSpPr txBox="1"/>
          <p:nvPr/>
        </p:nvSpPr>
        <p:spPr>
          <a:xfrm>
            <a:off x="900670" y="2849024"/>
            <a:ext cx="4683967" cy="2831544"/>
          </a:xfrm>
          <a:prstGeom prst="rect">
            <a:avLst/>
          </a:prstGeom>
          <a:noFill/>
        </p:spPr>
        <p:txBody>
          <a:bodyPr wrap="square" rtlCol="0">
            <a:spAutoFit/>
          </a:bodyPr>
          <a:lstStyle/>
          <a:p>
            <a:endParaRPr lang="en-GB" altLang="en-US" dirty="0">
              <a:solidFill>
                <a:srgbClr val="888888"/>
              </a:solidFill>
            </a:endParaRPr>
          </a:p>
          <a:p>
            <a:pPr marL="457200" indent="-457200">
              <a:buFontTx/>
              <a:buChar char="-"/>
            </a:pPr>
            <a:r>
              <a:rPr lang="en-GB" altLang="en-US" sz="3200" dirty="0">
                <a:solidFill>
                  <a:srgbClr val="888888"/>
                </a:solidFill>
              </a:rPr>
              <a:t>NAS</a:t>
            </a:r>
          </a:p>
          <a:p>
            <a:pPr marL="457200" indent="-457200">
              <a:buFontTx/>
              <a:buChar char="-"/>
            </a:pPr>
            <a:r>
              <a:rPr lang="en-GB" altLang="en-US" sz="3200" dirty="0">
                <a:solidFill>
                  <a:srgbClr val="888888"/>
                </a:solidFill>
              </a:rPr>
              <a:t>Carers UK</a:t>
            </a:r>
          </a:p>
          <a:p>
            <a:pPr marL="457200" indent="-457200">
              <a:buFontTx/>
              <a:buChar char="-"/>
            </a:pPr>
            <a:r>
              <a:rPr lang="en-GB" altLang="en-US" sz="3200" dirty="0">
                <a:solidFill>
                  <a:srgbClr val="888888"/>
                </a:solidFill>
              </a:rPr>
              <a:t>Croydon BME Forum</a:t>
            </a:r>
          </a:p>
          <a:p>
            <a:pPr marL="457200" indent="-457200">
              <a:buFontTx/>
              <a:buChar char="-"/>
            </a:pPr>
            <a:r>
              <a:rPr lang="en-GB" altLang="en-US" sz="3200" dirty="0">
                <a:solidFill>
                  <a:srgbClr val="888888"/>
                </a:solidFill>
              </a:rPr>
              <a:t>Asian People’s Disability Alliance</a:t>
            </a: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3"/>
          <a:stretch>
            <a:fillRect/>
          </a:stretch>
        </p:blipFill>
        <p:spPr>
          <a:xfrm>
            <a:off x="115414" y="76455"/>
            <a:ext cx="1570512" cy="760786"/>
          </a:xfrm>
          <a:prstGeom prst="rect">
            <a:avLst/>
          </a:prstGeom>
        </p:spPr>
      </p:pic>
      <p:pic>
        <p:nvPicPr>
          <p:cNvPr id="1026" name="Picture 2" descr="Home - EDUCAUSE Connect">
            <a:extLst>
              <a:ext uri="{FF2B5EF4-FFF2-40B4-BE49-F238E27FC236}">
                <a16:creationId xmlns:a16="http://schemas.microsoft.com/office/drawing/2014/main" id="{661446C3-AB57-0FB0-56C3-975CC9EA0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241" y="2366818"/>
            <a:ext cx="3088662" cy="354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1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1E27DF4A-9B0E-014B-B4ED-95B210E889B3}"/>
              </a:ext>
            </a:extLst>
          </p:cNvPr>
          <p:cNvSpPr/>
          <p:nvPr/>
        </p:nvSpPr>
        <p:spPr>
          <a:xfrm>
            <a:off x="2783852" y="4572855"/>
            <a:ext cx="2104495" cy="2129892"/>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23" name="Oval 22">
            <a:extLst>
              <a:ext uri="{FF2B5EF4-FFF2-40B4-BE49-F238E27FC236}">
                <a16:creationId xmlns:a16="http://schemas.microsoft.com/office/drawing/2014/main" id="{0894B9DE-09BD-4D4C-88FB-DE8DCB2C6CC7}"/>
              </a:ext>
            </a:extLst>
          </p:cNvPr>
          <p:cNvSpPr/>
          <p:nvPr/>
        </p:nvSpPr>
        <p:spPr>
          <a:xfrm>
            <a:off x="5081719" y="3356753"/>
            <a:ext cx="2228538" cy="2215529"/>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24" name="Oval 23">
            <a:extLst>
              <a:ext uri="{FF2B5EF4-FFF2-40B4-BE49-F238E27FC236}">
                <a16:creationId xmlns:a16="http://schemas.microsoft.com/office/drawing/2014/main" id="{F3066E18-BAAB-5E4B-A27E-CBBA8540AEC0}"/>
              </a:ext>
            </a:extLst>
          </p:cNvPr>
          <p:cNvSpPr/>
          <p:nvPr/>
        </p:nvSpPr>
        <p:spPr>
          <a:xfrm>
            <a:off x="7695317" y="3414807"/>
            <a:ext cx="2082556" cy="2144071"/>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15" name="Oval 14">
            <a:extLst>
              <a:ext uri="{FF2B5EF4-FFF2-40B4-BE49-F238E27FC236}">
                <a16:creationId xmlns:a16="http://schemas.microsoft.com/office/drawing/2014/main" id="{88B464BE-4454-7D46-B995-C44EE23E519E}"/>
              </a:ext>
            </a:extLst>
          </p:cNvPr>
          <p:cNvSpPr/>
          <p:nvPr/>
        </p:nvSpPr>
        <p:spPr>
          <a:xfrm>
            <a:off x="54635" y="2001267"/>
            <a:ext cx="2107400" cy="2129891"/>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170308" y="1227988"/>
            <a:ext cx="6158576" cy="523348"/>
          </a:xfrm>
          <a:prstGeom prst="rect">
            <a:avLst/>
          </a:prstGeom>
          <a:noFill/>
        </p:spPr>
        <p:txBody>
          <a:bodyPr wrap="square" rtlCol="0">
            <a:spAutoFit/>
          </a:bodyPr>
          <a:lstStyle/>
          <a:p>
            <a:r>
              <a:rPr lang="en-US" sz="2801" b="1" dirty="0">
                <a:solidFill>
                  <a:srgbClr val="888888"/>
                </a:solidFill>
                <a:cs typeface="Calibri" panose="020F0502020204030204" pitchFamily="34" charset="0"/>
              </a:rPr>
              <a:t>How the model works:</a:t>
            </a:r>
          </a:p>
        </p:txBody>
      </p:sp>
      <p:sp>
        <p:nvSpPr>
          <p:cNvPr id="14" name="Rectangle 13">
            <a:extLst>
              <a:ext uri="{FF2B5EF4-FFF2-40B4-BE49-F238E27FC236}">
                <a16:creationId xmlns:a16="http://schemas.microsoft.com/office/drawing/2014/main" id="{5EB92B2D-F1CD-754B-AB25-FAE5BF8BC5D9}"/>
              </a:ext>
            </a:extLst>
          </p:cNvPr>
          <p:cNvSpPr/>
          <p:nvPr/>
        </p:nvSpPr>
        <p:spPr>
          <a:xfrm>
            <a:off x="237552" y="104446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sp>
        <p:nvSpPr>
          <p:cNvPr id="10" name="TextBox 9">
            <a:extLst>
              <a:ext uri="{FF2B5EF4-FFF2-40B4-BE49-F238E27FC236}">
                <a16:creationId xmlns:a16="http://schemas.microsoft.com/office/drawing/2014/main" id="{3C5003AF-69C3-EC48-8120-B3B3DFB999DC}"/>
              </a:ext>
            </a:extLst>
          </p:cNvPr>
          <p:cNvSpPr txBox="1"/>
          <p:nvPr/>
        </p:nvSpPr>
        <p:spPr>
          <a:xfrm>
            <a:off x="-202101" y="2413683"/>
            <a:ext cx="2553419" cy="1200329"/>
          </a:xfrm>
          <a:prstGeom prst="rect">
            <a:avLst/>
          </a:prstGeom>
          <a:noFill/>
        </p:spPr>
        <p:txBody>
          <a:bodyPr wrap="square" rtlCol="0">
            <a:spAutoFit/>
          </a:bodyPr>
          <a:lstStyle/>
          <a:p>
            <a:pPr lvl="0" algn="ctr"/>
            <a:r>
              <a:rPr lang="en-US" sz="2400" dirty="0">
                <a:solidFill>
                  <a:srgbClr val="888888"/>
                </a:solidFill>
              </a:rPr>
              <a:t>Legal </a:t>
            </a:r>
            <a:br>
              <a:rPr lang="en-US" sz="2400" dirty="0">
                <a:solidFill>
                  <a:srgbClr val="888888"/>
                </a:solidFill>
              </a:rPr>
            </a:br>
            <a:r>
              <a:rPr lang="en-US" sz="2400" dirty="0">
                <a:solidFill>
                  <a:srgbClr val="888888"/>
                </a:solidFill>
              </a:rPr>
              <a:t>capability </a:t>
            </a:r>
            <a:br>
              <a:rPr lang="en-US" sz="2400" dirty="0">
                <a:solidFill>
                  <a:srgbClr val="888888"/>
                </a:solidFill>
              </a:rPr>
            </a:br>
            <a:r>
              <a:rPr lang="en-US" sz="2400" dirty="0">
                <a:solidFill>
                  <a:srgbClr val="888888"/>
                </a:solidFill>
              </a:rPr>
              <a:t>training </a:t>
            </a:r>
          </a:p>
        </p:txBody>
      </p:sp>
      <p:sp>
        <p:nvSpPr>
          <p:cNvPr id="21" name="TextBox 20">
            <a:extLst>
              <a:ext uri="{FF2B5EF4-FFF2-40B4-BE49-F238E27FC236}">
                <a16:creationId xmlns:a16="http://schemas.microsoft.com/office/drawing/2014/main" id="{7E14C28A-5D03-F443-A779-AD03FD79A32C}"/>
              </a:ext>
            </a:extLst>
          </p:cNvPr>
          <p:cNvSpPr txBox="1"/>
          <p:nvPr/>
        </p:nvSpPr>
        <p:spPr>
          <a:xfrm>
            <a:off x="2705423" y="5018538"/>
            <a:ext cx="2361676" cy="1200329"/>
          </a:xfrm>
          <a:prstGeom prst="rect">
            <a:avLst/>
          </a:prstGeom>
          <a:noFill/>
        </p:spPr>
        <p:txBody>
          <a:bodyPr wrap="square" rtlCol="0">
            <a:spAutoFit/>
          </a:bodyPr>
          <a:lstStyle/>
          <a:p>
            <a:pPr lvl="0" algn="ctr"/>
            <a:r>
              <a:rPr lang="en-US" sz="2400" dirty="0">
                <a:solidFill>
                  <a:srgbClr val="888888"/>
                </a:solidFill>
              </a:rPr>
              <a:t>Communities receive advice and casework</a:t>
            </a:r>
          </a:p>
        </p:txBody>
      </p:sp>
      <p:sp>
        <p:nvSpPr>
          <p:cNvPr id="25" name="TextBox 24">
            <a:extLst>
              <a:ext uri="{FF2B5EF4-FFF2-40B4-BE49-F238E27FC236}">
                <a16:creationId xmlns:a16="http://schemas.microsoft.com/office/drawing/2014/main" id="{75FB6B4A-3DEB-D142-BBDC-EA5748C6B3D5}"/>
              </a:ext>
            </a:extLst>
          </p:cNvPr>
          <p:cNvSpPr txBox="1"/>
          <p:nvPr/>
        </p:nvSpPr>
        <p:spPr>
          <a:xfrm>
            <a:off x="5124032" y="3806673"/>
            <a:ext cx="2203857" cy="1200329"/>
          </a:xfrm>
          <a:prstGeom prst="rect">
            <a:avLst/>
          </a:prstGeom>
          <a:noFill/>
        </p:spPr>
        <p:txBody>
          <a:bodyPr wrap="square" rtlCol="0">
            <a:spAutoFit/>
          </a:bodyPr>
          <a:lstStyle/>
          <a:p>
            <a:pPr lvl="0" algn="ctr"/>
            <a:r>
              <a:rPr lang="en-US" sz="2400" dirty="0">
                <a:solidFill>
                  <a:srgbClr val="888888"/>
                </a:solidFill>
              </a:rPr>
              <a:t>Qual and quant Data </a:t>
            </a:r>
          </a:p>
          <a:p>
            <a:pPr lvl="0" algn="ctr"/>
            <a:r>
              <a:rPr lang="en-US" sz="2400" dirty="0">
                <a:solidFill>
                  <a:srgbClr val="888888"/>
                </a:solidFill>
              </a:rPr>
              <a:t>capture</a:t>
            </a:r>
          </a:p>
        </p:txBody>
      </p:sp>
      <p:cxnSp>
        <p:nvCxnSpPr>
          <p:cNvPr id="17" name="Straight Arrow Connector 16">
            <a:extLst>
              <a:ext uri="{FF2B5EF4-FFF2-40B4-BE49-F238E27FC236}">
                <a16:creationId xmlns:a16="http://schemas.microsoft.com/office/drawing/2014/main" id="{ED43E747-C8A6-EB41-AE80-C145B08B2A47}"/>
              </a:ext>
            </a:extLst>
          </p:cNvPr>
          <p:cNvCxnSpPr/>
          <p:nvPr/>
        </p:nvCxnSpPr>
        <p:spPr>
          <a:xfrm>
            <a:off x="2095985" y="2829033"/>
            <a:ext cx="779137" cy="0"/>
          </a:xfrm>
          <a:prstGeom prst="straightConnector1">
            <a:avLst/>
          </a:prstGeom>
          <a:ln w="127000" cap="rnd">
            <a:solidFill>
              <a:srgbClr val="005BB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7258BB0-BA83-8649-9A35-8DAD72BF4617}"/>
              </a:ext>
            </a:extLst>
          </p:cNvPr>
          <p:cNvCxnSpPr/>
          <p:nvPr/>
        </p:nvCxnSpPr>
        <p:spPr>
          <a:xfrm>
            <a:off x="7090039" y="4694472"/>
            <a:ext cx="779137" cy="0"/>
          </a:xfrm>
          <a:prstGeom prst="straightConnector1">
            <a:avLst/>
          </a:prstGeom>
          <a:ln w="127000" cap="rnd">
            <a:solidFill>
              <a:srgbClr val="EFBD4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084A053-D12D-994D-808A-C69ECE367868}"/>
              </a:ext>
            </a:extLst>
          </p:cNvPr>
          <p:cNvCxnSpPr>
            <a:cxnSpLocks/>
          </p:cNvCxnSpPr>
          <p:nvPr/>
        </p:nvCxnSpPr>
        <p:spPr>
          <a:xfrm flipV="1">
            <a:off x="4167987" y="1532132"/>
            <a:ext cx="720300" cy="514343"/>
          </a:xfrm>
          <a:prstGeom prst="straightConnector1">
            <a:avLst/>
          </a:prstGeom>
          <a:ln w="127000" cap="rnd">
            <a:solidFill>
              <a:srgbClr val="009AA6"/>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5278961-DC22-47C5-9C44-430B3CD72F06}"/>
              </a:ext>
            </a:extLst>
          </p:cNvPr>
          <p:cNvPicPr>
            <a:picLocks noChangeAspect="1"/>
          </p:cNvPicPr>
          <p:nvPr/>
        </p:nvPicPr>
        <p:blipFill>
          <a:blip r:embed="rId3"/>
          <a:stretch>
            <a:fillRect/>
          </a:stretch>
        </p:blipFill>
        <p:spPr>
          <a:xfrm>
            <a:off x="115414" y="76455"/>
            <a:ext cx="1570512" cy="760786"/>
          </a:xfrm>
          <a:prstGeom prst="rect">
            <a:avLst/>
          </a:prstGeom>
        </p:spPr>
      </p:pic>
      <p:sp>
        <p:nvSpPr>
          <p:cNvPr id="27" name="Oval 26">
            <a:extLst>
              <a:ext uri="{FF2B5EF4-FFF2-40B4-BE49-F238E27FC236}">
                <a16:creationId xmlns:a16="http://schemas.microsoft.com/office/drawing/2014/main" id="{09A16055-D26B-4972-9283-BC170A61FF5E}"/>
              </a:ext>
            </a:extLst>
          </p:cNvPr>
          <p:cNvSpPr/>
          <p:nvPr/>
        </p:nvSpPr>
        <p:spPr>
          <a:xfrm>
            <a:off x="10182306" y="2527710"/>
            <a:ext cx="2069499" cy="2144071"/>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29" name="TextBox 28">
            <a:extLst>
              <a:ext uri="{FF2B5EF4-FFF2-40B4-BE49-F238E27FC236}">
                <a16:creationId xmlns:a16="http://schemas.microsoft.com/office/drawing/2014/main" id="{52EBD14D-8295-454B-8709-DB02E6E6FFC5}"/>
              </a:ext>
            </a:extLst>
          </p:cNvPr>
          <p:cNvSpPr txBox="1"/>
          <p:nvPr/>
        </p:nvSpPr>
        <p:spPr>
          <a:xfrm>
            <a:off x="7508449" y="3866908"/>
            <a:ext cx="2560930" cy="1200329"/>
          </a:xfrm>
          <a:prstGeom prst="rect">
            <a:avLst/>
          </a:prstGeom>
          <a:noFill/>
        </p:spPr>
        <p:txBody>
          <a:bodyPr wrap="square" rtlCol="0">
            <a:spAutoFit/>
          </a:bodyPr>
          <a:lstStyle/>
          <a:p>
            <a:pPr lvl="0" algn="ctr"/>
            <a:r>
              <a:rPr lang="en-US" sz="2400" dirty="0">
                <a:solidFill>
                  <a:srgbClr val="888888"/>
                </a:solidFill>
              </a:rPr>
              <a:t>Change to </a:t>
            </a:r>
          </a:p>
          <a:p>
            <a:pPr lvl="0" algn="ctr"/>
            <a:r>
              <a:rPr lang="en-US" sz="2400" dirty="0">
                <a:solidFill>
                  <a:srgbClr val="888888"/>
                </a:solidFill>
              </a:rPr>
              <a:t>policy </a:t>
            </a:r>
          </a:p>
          <a:p>
            <a:pPr lvl="0" algn="ctr"/>
            <a:r>
              <a:rPr lang="en-US" sz="2400" dirty="0">
                <a:solidFill>
                  <a:srgbClr val="888888"/>
                </a:solidFill>
              </a:rPr>
              <a:t>and practice </a:t>
            </a:r>
          </a:p>
        </p:txBody>
      </p:sp>
      <p:sp>
        <p:nvSpPr>
          <p:cNvPr id="28" name="TextBox 27">
            <a:extLst>
              <a:ext uri="{FF2B5EF4-FFF2-40B4-BE49-F238E27FC236}">
                <a16:creationId xmlns:a16="http://schemas.microsoft.com/office/drawing/2014/main" id="{60A411BE-485E-0346-9655-8F1A83A43F5B}"/>
              </a:ext>
            </a:extLst>
          </p:cNvPr>
          <p:cNvSpPr txBox="1"/>
          <p:nvPr/>
        </p:nvSpPr>
        <p:spPr>
          <a:xfrm>
            <a:off x="9920730" y="3013848"/>
            <a:ext cx="2560930" cy="1200329"/>
          </a:xfrm>
          <a:prstGeom prst="rect">
            <a:avLst/>
          </a:prstGeom>
          <a:noFill/>
        </p:spPr>
        <p:txBody>
          <a:bodyPr wrap="square" rtlCol="0">
            <a:spAutoFit/>
          </a:bodyPr>
          <a:lstStyle/>
          <a:p>
            <a:pPr lvl="0" algn="ctr"/>
            <a:r>
              <a:rPr lang="en-US" sz="2400" dirty="0">
                <a:solidFill>
                  <a:srgbClr val="888888"/>
                </a:solidFill>
              </a:rPr>
              <a:t>Reduction in health and social care inequality</a:t>
            </a:r>
          </a:p>
        </p:txBody>
      </p:sp>
      <p:sp>
        <p:nvSpPr>
          <p:cNvPr id="31" name="Oval 30">
            <a:extLst>
              <a:ext uri="{FF2B5EF4-FFF2-40B4-BE49-F238E27FC236}">
                <a16:creationId xmlns:a16="http://schemas.microsoft.com/office/drawing/2014/main" id="{F4426B81-A1DE-45F1-B136-1E95D8A7BAE2}"/>
              </a:ext>
            </a:extLst>
          </p:cNvPr>
          <p:cNvSpPr/>
          <p:nvPr/>
        </p:nvSpPr>
        <p:spPr>
          <a:xfrm>
            <a:off x="4915975" y="659065"/>
            <a:ext cx="2069499" cy="2144071"/>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32" name="TextBox 31">
            <a:extLst>
              <a:ext uri="{FF2B5EF4-FFF2-40B4-BE49-F238E27FC236}">
                <a16:creationId xmlns:a16="http://schemas.microsoft.com/office/drawing/2014/main" id="{A335F3CE-748C-49DD-9709-6F75D5B75AC6}"/>
              </a:ext>
            </a:extLst>
          </p:cNvPr>
          <p:cNvSpPr txBox="1"/>
          <p:nvPr/>
        </p:nvSpPr>
        <p:spPr>
          <a:xfrm>
            <a:off x="4732215" y="1086355"/>
            <a:ext cx="2560930" cy="1323439"/>
          </a:xfrm>
          <a:prstGeom prst="rect">
            <a:avLst/>
          </a:prstGeom>
          <a:noFill/>
        </p:spPr>
        <p:txBody>
          <a:bodyPr wrap="square" rtlCol="0">
            <a:spAutoFit/>
          </a:bodyPr>
          <a:lstStyle/>
          <a:p>
            <a:pPr lvl="0" algn="ctr"/>
            <a:r>
              <a:rPr lang="en-US" sz="2000" dirty="0">
                <a:solidFill>
                  <a:srgbClr val="888888"/>
                </a:solidFill>
              </a:rPr>
              <a:t>Improved flow </a:t>
            </a:r>
          </a:p>
          <a:p>
            <a:pPr lvl="0" algn="ctr"/>
            <a:r>
              <a:rPr lang="en-US" sz="2000" dirty="0">
                <a:solidFill>
                  <a:srgbClr val="888888"/>
                </a:solidFill>
              </a:rPr>
              <a:t>through system,</a:t>
            </a:r>
          </a:p>
          <a:p>
            <a:pPr lvl="0" algn="ctr"/>
            <a:r>
              <a:rPr lang="en-US" sz="2000" dirty="0">
                <a:solidFill>
                  <a:srgbClr val="888888"/>
                </a:solidFill>
              </a:rPr>
              <a:t>early </a:t>
            </a:r>
          </a:p>
          <a:p>
            <a:pPr lvl="0" algn="ctr"/>
            <a:r>
              <a:rPr lang="en-US" sz="2000" dirty="0">
                <a:solidFill>
                  <a:srgbClr val="888888"/>
                </a:solidFill>
              </a:rPr>
              <a:t>intervention</a:t>
            </a:r>
          </a:p>
        </p:txBody>
      </p:sp>
      <p:cxnSp>
        <p:nvCxnSpPr>
          <p:cNvPr id="34" name="Straight Arrow Connector 33">
            <a:extLst>
              <a:ext uri="{FF2B5EF4-FFF2-40B4-BE49-F238E27FC236}">
                <a16:creationId xmlns:a16="http://schemas.microsoft.com/office/drawing/2014/main" id="{6B803C61-1CAC-4571-BE57-F3D0AB1C635E}"/>
              </a:ext>
            </a:extLst>
          </p:cNvPr>
          <p:cNvCxnSpPr>
            <a:cxnSpLocks/>
          </p:cNvCxnSpPr>
          <p:nvPr/>
        </p:nvCxnSpPr>
        <p:spPr>
          <a:xfrm>
            <a:off x="9355539" y="2136419"/>
            <a:ext cx="1015398" cy="821875"/>
          </a:xfrm>
          <a:prstGeom prst="straightConnector1">
            <a:avLst/>
          </a:prstGeom>
          <a:ln w="127000" cap="rnd">
            <a:solidFill>
              <a:srgbClr val="DD6003"/>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CB51E90-2423-4C28-A5A5-A54A292652D0}"/>
              </a:ext>
            </a:extLst>
          </p:cNvPr>
          <p:cNvSpPr/>
          <p:nvPr/>
        </p:nvSpPr>
        <p:spPr>
          <a:xfrm>
            <a:off x="10067866" y="47043"/>
            <a:ext cx="2069499" cy="2144071"/>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37" name="TextBox 36">
            <a:extLst>
              <a:ext uri="{FF2B5EF4-FFF2-40B4-BE49-F238E27FC236}">
                <a16:creationId xmlns:a16="http://schemas.microsoft.com/office/drawing/2014/main" id="{5FBCA62F-8A42-44B7-9CA0-2F2C10B0A46B}"/>
              </a:ext>
            </a:extLst>
          </p:cNvPr>
          <p:cNvSpPr txBox="1"/>
          <p:nvPr/>
        </p:nvSpPr>
        <p:spPr>
          <a:xfrm>
            <a:off x="9920730" y="488212"/>
            <a:ext cx="2560930" cy="1323439"/>
          </a:xfrm>
          <a:prstGeom prst="rect">
            <a:avLst/>
          </a:prstGeom>
          <a:noFill/>
        </p:spPr>
        <p:txBody>
          <a:bodyPr wrap="square" rtlCol="0">
            <a:spAutoFit/>
          </a:bodyPr>
          <a:lstStyle/>
          <a:p>
            <a:pPr lvl="0" algn="ctr"/>
            <a:r>
              <a:rPr lang="en-US" sz="2000" dirty="0">
                <a:solidFill>
                  <a:srgbClr val="888888"/>
                </a:solidFill>
              </a:rPr>
              <a:t>Improved </a:t>
            </a:r>
          </a:p>
          <a:p>
            <a:pPr lvl="0" algn="ctr"/>
            <a:r>
              <a:rPr lang="en-US" sz="2000" dirty="0">
                <a:solidFill>
                  <a:srgbClr val="888888"/>
                </a:solidFill>
              </a:rPr>
              <a:t>relationships </a:t>
            </a:r>
          </a:p>
          <a:p>
            <a:pPr lvl="0" algn="ctr"/>
            <a:r>
              <a:rPr lang="en-US" sz="2000" dirty="0">
                <a:solidFill>
                  <a:srgbClr val="888888"/>
                </a:solidFill>
              </a:rPr>
              <a:t>with citizens, increased trust</a:t>
            </a:r>
          </a:p>
        </p:txBody>
      </p:sp>
      <p:sp>
        <p:nvSpPr>
          <p:cNvPr id="2" name="Oval 1">
            <a:extLst>
              <a:ext uri="{FF2B5EF4-FFF2-40B4-BE49-F238E27FC236}">
                <a16:creationId xmlns:a16="http://schemas.microsoft.com/office/drawing/2014/main" id="{EA380401-2744-E5B6-E639-0DAE546B023D}"/>
              </a:ext>
            </a:extLst>
          </p:cNvPr>
          <p:cNvSpPr/>
          <p:nvPr/>
        </p:nvSpPr>
        <p:spPr>
          <a:xfrm>
            <a:off x="2637890" y="2067031"/>
            <a:ext cx="2104495" cy="2129892"/>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3" name="TextBox 2">
            <a:extLst>
              <a:ext uri="{FF2B5EF4-FFF2-40B4-BE49-F238E27FC236}">
                <a16:creationId xmlns:a16="http://schemas.microsoft.com/office/drawing/2014/main" id="{41FE6CC8-E3F4-4313-007D-3C8799DF36F8}"/>
              </a:ext>
            </a:extLst>
          </p:cNvPr>
          <p:cNvSpPr txBox="1"/>
          <p:nvPr/>
        </p:nvSpPr>
        <p:spPr>
          <a:xfrm>
            <a:off x="2526611" y="2533190"/>
            <a:ext cx="2361676" cy="1200329"/>
          </a:xfrm>
          <a:prstGeom prst="rect">
            <a:avLst/>
          </a:prstGeom>
          <a:noFill/>
        </p:spPr>
        <p:txBody>
          <a:bodyPr wrap="square" rtlCol="0">
            <a:spAutoFit/>
          </a:bodyPr>
          <a:lstStyle/>
          <a:p>
            <a:pPr lvl="0" algn="ctr"/>
            <a:r>
              <a:rPr lang="en-US" dirty="0">
                <a:solidFill>
                  <a:srgbClr val="888888"/>
                </a:solidFill>
              </a:rPr>
              <a:t>Communities use chatbot letters rights based and legal language </a:t>
            </a:r>
          </a:p>
        </p:txBody>
      </p:sp>
      <p:sp>
        <p:nvSpPr>
          <p:cNvPr id="4" name="Oval 3">
            <a:extLst>
              <a:ext uri="{FF2B5EF4-FFF2-40B4-BE49-F238E27FC236}">
                <a16:creationId xmlns:a16="http://schemas.microsoft.com/office/drawing/2014/main" id="{63687950-D355-2FF7-A1FA-3F5FA1354597}"/>
              </a:ext>
            </a:extLst>
          </p:cNvPr>
          <p:cNvSpPr/>
          <p:nvPr/>
        </p:nvSpPr>
        <p:spPr>
          <a:xfrm>
            <a:off x="7681280" y="114916"/>
            <a:ext cx="2104495" cy="2129892"/>
          </a:xfrm>
          <a:prstGeom prst="ellipse">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alibri" panose="020F0502020204030204" pitchFamily="34" charset="0"/>
            </a:endParaRPr>
          </a:p>
        </p:txBody>
      </p:sp>
      <p:sp>
        <p:nvSpPr>
          <p:cNvPr id="5" name="TextBox 4">
            <a:extLst>
              <a:ext uri="{FF2B5EF4-FFF2-40B4-BE49-F238E27FC236}">
                <a16:creationId xmlns:a16="http://schemas.microsoft.com/office/drawing/2014/main" id="{36867618-E98A-3D59-A430-F704D35DEBA9}"/>
              </a:ext>
            </a:extLst>
          </p:cNvPr>
          <p:cNvSpPr txBox="1"/>
          <p:nvPr/>
        </p:nvSpPr>
        <p:spPr>
          <a:xfrm>
            <a:off x="7578796" y="587966"/>
            <a:ext cx="2361676" cy="1200329"/>
          </a:xfrm>
          <a:prstGeom prst="rect">
            <a:avLst/>
          </a:prstGeom>
          <a:noFill/>
        </p:spPr>
        <p:txBody>
          <a:bodyPr wrap="square" rtlCol="0">
            <a:spAutoFit/>
          </a:bodyPr>
          <a:lstStyle/>
          <a:p>
            <a:pPr lvl="0" algn="ctr"/>
            <a:r>
              <a:rPr lang="en-US" sz="2400" dirty="0">
                <a:solidFill>
                  <a:srgbClr val="888888"/>
                </a:solidFill>
              </a:rPr>
              <a:t>Improved</a:t>
            </a:r>
          </a:p>
          <a:p>
            <a:pPr lvl="0" algn="ctr"/>
            <a:r>
              <a:rPr lang="en-US" sz="2400" dirty="0">
                <a:solidFill>
                  <a:srgbClr val="888888"/>
                </a:solidFill>
              </a:rPr>
              <a:t>social care  outcomes </a:t>
            </a:r>
          </a:p>
        </p:txBody>
      </p:sp>
      <p:cxnSp>
        <p:nvCxnSpPr>
          <p:cNvPr id="6" name="Straight Arrow Connector 5">
            <a:extLst>
              <a:ext uri="{FF2B5EF4-FFF2-40B4-BE49-F238E27FC236}">
                <a16:creationId xmlns:a16="http://schemas.microsoft.com/office/drawing/2014/main" id="{6F02F801-E0F7-0822-7DF9-82152F040561}"/>
              </a:ext>
            </a:extLst>
          </p:cNvPr>
          <p:cNvCxnSpPr>
            <a:cxnSpLocks/>
          </p:cNvCxnSpPr>
          <p:nvPr/>
        </p:nvCxnSpPr>
        <p:spPr>
          <a:xfrm>
            <a:off x="1706416" y="3847987"/>
            <a:ext cx="931474" cy="942498"/>
          </a:xfrm>
          <a:prstGeom prst="straightConnector1">
            <a:avLst/>
          </a:prstGeom>
          <a:ln w="127000" cap="rnd">
            <a:solidFill>
              <a:srgbClr val="005BBB"/>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C9BA670-61ED-C4C9-0F67-F630D1A54C53}"/>
              </a:ext>
            </a:extLst>
          </p:cNvPr>
          <p:cNvCxnSpPr>
            <a:cxnSpLocks/>
          </p:cNvCxnSpPr>
          <p:nvPr/>
        </p:nvCxnSpPr>
        <p:spPr>
          <a:xfrm flipH="1">
            <a:off x="3778981" y="4081936"/>
            <a:ext cx="5243" cy="858862"/>
          </a:xfrm>
          <a:prstGeom prst="straightConnector1">
            <a:avLst/>
          </a:prstGeom>
          <a:ln w="127000" cap="rnd">
            <a:solidFill>
              <a:srgbClr val="005BB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931423-C5B1-5F34-8033-B4ACB4261500}"/>
              </a:ext>
            </a:extLst>
          </p:cNvPr>
          <p:cNvCxnSpPr>
            <a:cxnSpLocks/>
          </p:cNvCxnSpPr>
          <p:nvPr/>
        </p:nvCxnSpPr>
        <p:spPr>
          <a:xfrm flipV="1">
            <a:off x="4820527" y="5153891"/>
            <a:ext cx="779137" cy="397756"/>
          </a:xfrm>
          <a:prstGeom prst="straightConnector1">
            <a:avLst/>
          </a:prstGeom>
          <a:ln w="127000" cap="rnd">
            <a:solidFill>
              <a:srgbClr val="009AA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A5D789-CE8E-8324-D38E-D83F60DE1CAC}"/>
              </a:ext>
            </a:extLst>
          </p:cNvPr>
          <p:cNvCxnSpPr>
            <a:cxnSpLocks/>
          </p:cNvCxnSpPr>
          <p:nvPr/>
        </p:nvCxnSpPr>
        <p:spPr>
          <a:xfrm flipV="1">
            <a:off x="6910580" y="1148819"/>
            <a:ext cx="841239" cy="195378"/>
          </a:xfrm>
          <a:prstGeom prst="straightConnector1">
            <a:avLst/>
          </a:prstGeom>
          <a:ln w="127000" cap="rnd">
            <a:solidFill>
              <a:srgbClr val="EFBD4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2FB56E-9111-A9CC-36EA-31D0494B830E}"/>
              </a:ext>
            </a:extLst>
          </p:cNvPr>
          <p:cNvCxnSpPr>
            <a:cxnSpLocks/>
          </p:cNvCxnSpPr>
          <p:nvPr/>
        </p:nvCxnSpPr>
        <p:spPr>
          <a:xfrm>
            <a:off x="8663346" y="2352696"/>
            <a:ext cx="32597" cy="901148"/>
          </a:xfrm>
          <a:prstGeom prst="straightConnector1">
            <a:avLst/>
          </a:prstGeom>
          <a:ln w="127000" cap="rnd">
            <a:solidFill>
              <a:srgbClr val="EFBD4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380B95-AC8D-E641-8D2B-2F36D308B740}"/>
              </a:ext>
            </a:extLst>
          </p:cNvPr>
          <p:cNvCxnSpPr>
            <a:cxnSpLocks/>
          </p:cNvCxnSpPr>
          <p:nvPr/>
        </p:nvCxnSpPr>
        <p:spPr>
          <a:xfrm flipV="1">
            <a:off x="9659389" y="3847987"/>
            <a:ext cx="646162" cy="233949"/>
          </a:xfrm>
          <a:prstGeom prst="straightConnector1">
            <a:avLst/>
          </a:prstGeom>
          <a:ln w="127000" cap="rnd">
            <a:solidFill>
              <a:srgbClr val="DD600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5973FD1-CE2E-0A69-CF87-A35A39C9EF28}"/>
              </a:ext>
            </a:extLst>
          </p:cNvPr>
          <p:cNvCxnSpPr>
            <a:cxnSpLocks/>
          </p:cNvCxnSpPr>
          <p:nvPr/>
        </p:nvCxnSpPr>
        <p:spPr>
          <a:xfrm>
            <a:off x="4352816" y="3599745"/>
            <a:ext cx="771216" cy="482191"/>
          </a:xfrm>
          <a:prstGeom prst="straightConnector1">
            <a:avLst/>
          </a:prstGeom>
          <a:ln w="127000" cap="rnd">
            <a:solidFill>
              <a:srgbClr val="009AA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D10874C-711F-171A-1658-94DAE304B201}"/>
              </a:ext>
            </a:extLst>
          </p:cNvPr>
          <p:cNvCxnSpPr>
            <a:cxnSpLocks/>
          </p:cNvCxnSpPr>
          <p:nvPr/>
        </p:nvCxnSpPr>
        <p:spPr>
          <a:xfrm flipV="1">
            <a:off x="6792188" y="2095778"/>
            <a:ext cx="1118896" cy="1402677"/>
          </a:xfrm>
          <a:prstGeom prst="straightConnector1">
            <a:avLst/>
          </a:prstGeom>
          <a:ln w="127000" cap="rnd">
            <a:solidFill>
              <a:srgbClr val="EFBD4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DF0E101-BC13-DBD6-5C39-54E4B42D4574}"/>
              </a:ext>
            </a:extLst>
          </p:cNvPr>
          <p:cNvCxnSpPr>
            <a:cxnSpLocks/>
          </p:cNvCxnSpPr>
          <p:nvPr/>
        </p:nvCxnSpPr>
        <p:spPr>
          <a:xfrm>
            <a:off x="11247808" y="2001267"/>
            <a:ext cx="0" cy="673971"/>
          </a:xfrm>
          <a:prstGeom prst="straightConnector1">
            <a:avLst/>
          </a:prstGeom>
          <a:ln w="127000" cap="rnd">
            <a:solidFill>
              <a:srgbClr val="DD600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8080FA8-5AC0-4C54-8F04-2434EFA57423}"/>
              </a:ext>
            </a:extLst>
          </p:cNvPr>
          <p:cNvCxnSpPr>
            <a:cxnSpLocks/>
          </p:cNvCxnSpPr>
          <p:nvPr/>
        </p:nvCxnSpPr>
        <p:spPr>
          <a:xfrm flipV="1">
            <a:off x="9723571" y="1575401"/>
            <a:ext cx="559976" cy="69377"/>
          </a:xfrm>
          <a:prstGeom prst="straightConnector1">
            <a:avLst/>
          </a:prstGeom>
          <a:ln w="127000" cap="rnd">
            <a:solidFill>
              <a:srgbClr val="DD60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9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091912-FD63-CC45-8182-617E75623D04}"/>
              </a:ext>
            </a:extLst>
          </p:cNvPr>
          <p:cNvSpPr txBox="1"/>
          <p:nvPr/>
        </p:nvSpPr>
        <p:spPr>
          <a:xfrm>
            <a:off x="337764" y="1491161"/>
            <a:ext cx="11854236" cy="523348"/>
          </a:xfrm>
          <a:prstGeom prst="rect">
            <a:avLst/>
          </a:prstGeom>
          <a:noFill/>
        </p:spPr>
        <p:txBody>
          <a:bodyPr wrap="square" rtlCol="0">
            <a:spAutoFit/>
          </a:bodyPr>
          <a:lstStyle/>
          <a:p>
            <a:r>
              <a:rPr lang="en-US" sz="2801" b="1" dirty="0">
                <a:solidFill>
                  <a:srgbClr val="F89039"/>
                </a:solidFill>
                <a:cs typeface="Calibri" panose="020F0502020204030204" pitchFamily="34" charset="0"/>
              </a:rPr>
              <a:t>How we work – collaboration</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libri" panose="020F0502020204030204" pitchFamily="34" charset="0"/>
            </a:endParaRP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3"/>
          <a:stretch>
            <a:fillRect/>
          </a:stretch>
        </p:blipFill>
        <p:spPr>
          <a:xfrm>
            <a:off x="115414" y="76455"/>
            <a:ext cx="1570512" cy="760786"/>
          </a:xfrm>
          <a:prstGeom prst="rect">
            <a:avLst/>
          </a:prstGeom>
        </p:spPr>
      </p:pic>
      <p:sp>
        <p:nvSpPr>
          <p:cNvPr id="4" name="Speech Bubble: Oval 3">
            <a:extLst>
              <a:ext uri="{FF2B5EF4-FFF2-40B4-BE49-F238E27FC236}">
                <a16:creationId xmlns:a16="http://schemas.microsoft.com/office/drawing/2014/main" id="{8153E1B3-1AE0-4C68-8781-DE351BB6F256}"/>
              </a:ext>
            </a:extLst>
          </p:cNvPr>
          <p:cNvSpPr/>
          <p:nvPr/>
        </p:nvSpPr>
        <p:spPr>
          <a:xfrm>
            <a:off x="675837" y="2740844"/>
            <a:ext cx="11268046" cy="3821840"/>
          </a:xfrm>
          <a:prstGeom prst="wedgeEllipseCallout">
            <a:avLst>
              <a:gd name="adj1" fmla="val -49523"/>
              <a:gd name="adj2" fmla="val 53153"/>
            </a:avLst>
          </a:prstGeom>
          <a:solidFill>
            <a:srgbClr val="E9EB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990726" y="3245743"/>
            <a:ext cx="9179298" cy="3539430"/>
          </a:xfrm>
          <a:prstGeom prst="rect">
            <a:avLst/>
          </a:prstGeom>
          <a:noFill/>
        </p:spPr>
        <p:txBody>
          <a:bodyPr wrap="square" rtlCol="0">
            <a:spAutoFit/>
          </a:bodyPr>
          <a:lstStyle/>
          <a:p>
            <a:endParaRPr lang="en-GB" altLang="en-US" sz="2000" dirty="0">
              <a:solidFill>
                <a:srgbClr val="888888"/>
              </a:solidFill>
            </a:endParaRPr>
          </a:p>
          <a:p>
            <a:r>
              <a:rPr lang="en-US" sz="2000" dirty="0">
                <a:effectLst/>
                <a:latin typeface="Calibri" panose="020F0502020204030204" pitchFamily="34" charset="0"/>
                <a:ea typeface="Calibri" panose="020F0502020204030204" pitchFamily="34" charset="0"/>
              </a:rPr>
              <a:t>“Julie made sure that the family had a voice. She channeled and reflected their views in a rational and reasoned way using legal frameworks. This helped reduce conflict despite heightened emotions. Julie ensured that the voice of the person with a learning disability were central to decision making.  We made good progress. </a:t>
            </a:r>
          </a:p>
          <a:p>
            <a:endParaRPr lang="en-US" sz="2000" dirty="0">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I reflected on another similar case where there have been 2 or 3 years of issues and family members with heightened anxiety. I believe this case has not progressed as well because there has not been any input from ASC”  </a:t>
            </a:r>
            <a:r>
              <a:rPr lang="en-US" sz="3200" dirty="0">
                <a:effectLst/>
                <a:latin typeface="Calibri" panose="020F0502020204030204" pitchFamily="34" charset="0"/>
                <a:ea typeface="Calibri" panose="020F0502020204030204" pitchFamily="34" charset="0"/>
              </a:rPr>
              <a:t>     </a:t>
            </a:r>
            <a:endParaRPr lang="en-GB" sz="3200" dirty="0">
              <a:effectLst/>
              <a:latin typeface="Calibri" panose="020F0502020204030204" pitchFamily="34" charset="0"/>
              <a:ea typeface="Calibri" panose="020F0502020204030204" pitchFamily="34" charset="0"/>
            </a:endParaRPr>
          </a:p>
          <a:p>
            <a:endParaRPr lang="en-GB" altLang="en-US" sz="3200" dirty="0">
              <a:solidFill>
                <a:srgbClr val="888888"/>
              </a:solidFill>
            </a:endParaRPr>
          </a:p>
        </p:txBody>
      </p:sp>
      <p:sp>
        <p:nvSpPr>
          <p:cNvPr id="5" name="TextBox 4">
            <a:extLst>
              <a:ext uri="{FF2B5EF4-FFF2-40B4-BE49-F238E27FC236}">
                <a16:creationId xmlns:a16="http://schemas.microsoft.com/office/drawing/2014/main" id="{DF0B34D8-19F3-4756-9EF8-D6FC5358BC8E}"/>
              </a:ext>
            </a:extLst>
          </p:cNvPr>
          <p:cNvSpPr txBox="1"/>
          <p:nvPr/>
        </p:nvSpPr>
        <p:spPr>
          <a:xfrm>
            <a:off x="337764" y="2014509"/>
            <a:ext cx="11516472" cy="707886"/>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rPr>
              <a:t>Mike Walsh is the Team manager for the Forest of Dean community learning disability team and the local Lead for LD Speech and language therapy. Julie is our legal caseworker.</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4338541"/>
      </p:ext>
    </p:extLst>
  </p:cSld>
  <p:clrMapOvr>
    <a:masterClrMapping/>
  </p:clrMapOvr>
</p:sld>
</file>

<file path=ppt/theme/theme1.xml><?xml version="1.0" encoding="utf-8"?>
<a:theme xmlns:a="http://schemas.openxmlformats.org/drawingml/2006/main" name="Theme1">
  <a:themeElements>
    <a:clrScheme name="Custom 3">
      <a:dk1>
        <a:srgbClr val="000000"/>
      </a:dk1>
      <a:lt1>
        <a:srgbClr val="FFFFFF"/>
      </a:lt1>
      <a:dk2>
        <a:srgbClr val="000000"/>
      </a:dk2>
      <a:lt2>
        <a:srgbClr val="FFFFFF"/>
      </a:lt2>
      <a:accent1>
        <a:srgbClr val="645F97"/>
      </a:accent1>
      <a:accent2>
        <a:srgbClr val="5A6888"/>
      </a:accent2>
      <a:accent3>
        <a:srgbClr val="558791"/>
      </a:accent3>
      <a:accent4>
        <a:srgbClr val="A95265"/>
      </a:accent4>
      <a:accent5>
        <a:srgbClr val="D33092"/>
      </a:accent5>
      <a:accent6>
        <a:srgbClr val="D76E49"/>
      </a:accent6>
      <a:hlink>
        <a:srgbClr val="F6C446"/>
      </a:hlink>
      <a:folHlink>
        <a:srgbClr val="EAEAE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1E53DA7-2720-6446-97D2-D154AB261B3F}" vid="{D169DE87-7E71-C840-BC67-C1B3A2E69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82DFB6FCD40B44B639486E53DD2FE2" ma:contentTypeVersion="12" ma:contentTypeDescription="Create a new document." ma:contentTypeScope="" ma:versionID="86fab7d4c0e0a1f1dfb985fd69c7d730">
  <xsd:schema xmlns:xsd="http://www.w3.org/2001/XMLSchema" xmlns:xs="http://www.w3.org/2001/XMLSchema" xmlns:p="http://schemas.microsoft.com/office/2006/metadata/properties" xmlns:ns3="53de8a44-029e-4ccf-bd58-a5e7f53a7c13" xmlns:ns4="3bbe84f7-a8ee-4a27-832c-977391592489" targetNamespace="http://schemas.microsoft.com/office/2006/metadata/properties" ma:root="true" ma:fieldsID="ed727aacd8bd8ce21e5f5e87112149aa" ns3:_="" ns4:_="">
    <xsd:import namespace="53de8a44-029e-4ccf-bd58-a5e7f53a7c13"/>
    <xsd:import namespace="3bbe84f7-a8ee-4a27-832c-9773915924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e8a44-029e-4ccf-bd58-a5e7f53a7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e84f7-a8ee-4a27-832c-97739159248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F0A1D3-BFDD-4F01-81EE-2DCF86EFC474}">
  <ds:schemaRefs>
    <ds:schemaRef ds:uri="http://schemas.microsoft.com/sharepoint/v3/contenttype/forms"/>
  </ds:schemaRefs>
</ds:datastoreItem>
</file>

<file path=customXml/itemProps2.xml><?xml version="1.0" encoding="utf-8"?>
<ds:datastoreItem xmlns:ds="http://schemas.openxmlformats.org/officeDocument/2006/customXml" ds:itemID="{7AA8E30A-9469-4249-A4D3-18EECBFB9111}">
  <ds:schemaRefs>
    <ds:schemaRef ds:uri="3bbe84f7-a8ee-4a27-832c-977391592489"/>
    <ds:schemaRef ds:uri="53de8a44-029e-4ccf-bd58-a5e7f53a7c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46A1A-7A67-480A-8503-EC43F7B3C58A}">
  <ds:schemaRefs>
    <ds:schemaRef ds:uri="3bbe84f7-a8ee-4a27-832c-977391592489"/>
    <ds:schemaRef ds:uri="53de8a44-029e-4ccf-bd58-a5e7f53a7c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114863</TotalTime>
  <Words>2268</Words>
  <Application>Microsoft Office PowerPoint</Application>
  <PresentationFormat>Widescreen</PresentationFormat>
  <Paragraphs>181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 Light</vt:lpstr>
      <vt:lpstr>Lexia XBold</vt:lpstr>
      <vt:lpstr>Roboto</vt:lpstr>
      <vt:lpstr>Arial</vt:lpstr>
      <vt:lpstr>Symbol</vt:lpstr>
      <vt:lpstr>Calibri</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Moore</dc:creator>
  <cp:lastModifiedBy>Martin Routledge</cp:lastModifiedBy>
  <cp:revision>381</cp:revision>
  <cp:lastPrinted>2020-05-21T11:12:49Z</cp:lastPrinted>
  <dcterms:created xsi:type="dcterms:W3CDTF">2019-09-03T08:31:47Z</dcterms:created>
  <dcterms:modified xsi:type="dcterms:W3CDTF">2023-12-06T09:30:19Z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0x0101003D82DFB6FCD40B44B639486E53DD2FE2</vt:lpwstr>
  </property>
</Properties>
</file>