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48" r:id="rId5"/>
    <p:sldMasterId id="2147483661" r:id="rId6"/>
    <p:sldMasterId id="2147483684" r:id="rId7"/>
  </p:sldMasterIdLst>
  <p:notesMasterIdLst>
    <p:notesMasterId r:id="rId21"/>
  </p:notesMasterIdLst>
  <p:sldIdLst>
    <p:sldId id="661" r:id="rId8"/>
    <p:sldId id="679" r:id="rId9"/>
    <p:sldId id="662" r:id="rId10"/>
    <p:sldId id="663" r:id="rId11"/>
    <p:sldId id="672" r:id="rId12"/>
    <p:sldId id="664" r:id="rId13"/>
    <p:sldId id="686" r:id="rId14"/>
    <p:sldId id="684" r:id="rId15"/>
    <p:sldId id="685" r:id="rId16"/>
    <p:sldId id="688" r:id="rId17"/>
    <p:sldId id="671" r:id="rId18"/>
    <p:sldId id="676" r:id="rId19"/>
    <p:sldId id="6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269" autoAdjust="0"/>
  </p:normalViewPr>
  <p:slideViewPr>
    <p:cSldViewPr snapToGrid="0">
      <p:cViewPr varScale="1">
        <p:scale>
          <a:sx n="47" d="100"/>
          <a:sy n="47" d="100"/>
        </p:scale>
        <p:origin x="13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B0-496A-9030-CD2B1B8D32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B0-496A-9030-CD2B1B8D32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B0-496A-9030-CD2B1B8D32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B0-496A-9030-CD2B1B8D32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3-4A96-836C-5B31A0FF96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F44A5-346E-499F-9364-CB4D711BBE50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BD75-27DD-4D6D-9FB3-D4AFF239E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3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0135-1431-4B03-A08D-3F3E18F1E12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36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6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3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C9B47-C9C4-4E8B-AE49-B5AA00D35A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2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C9B47-C9C4-4E8B-AE49-B5AA00D35A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5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0135-1431-4B03-A08D-3F3E18F1E12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00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0135-1431-4B03-A08D-3F3E18F1E1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8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8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0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1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BD75-27DD-4D6D-9FB3-D4AFF239E6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4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A182-4EAC-0504-0A94-74D163140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C87EF-76EF-B654-1871-3BC7181BC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297CC-6A05-E762-6720-16C70E5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075A-22E3-DBB6-EB93-636BCD53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BE142-2566-9A3C-D281-205DEB92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0D8A-7F95-C54E-3731-C7C3D873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01CD0-8955-DCDA-CEC0-C33FBE93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D1D98-2657-E07E-1777-AEE111F1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5A6F-C988-8CA8-809F-E7F4223C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27AE-F514-701F-A71D-E8CC7503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9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5946D-BF17-509B-F90B-FD32F8032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8C365-6989-73AC-C337-70C54B7EA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827B-236B-C85D-CE2A-D46BB3F5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436C-5610-0452-098A-09624F4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CB616-0F42-4CB5-2727-C6B0BBA0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55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8BFD8-0ACA-7180-59DE-507BF346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A7AC-612A-4F78-B926-B05CF3145E4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11DCF-566F-31DD-1A47-F57389DF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6358-21AC-03F1-1705-73E10103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4CD8-663B-4792-AEFA-AD67C744A6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36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4619-201D-2D99-9515-05AFF9AC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87E3-EFC7-3351-519F-94B53F4E4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7FCAF-353A-2E18-153B-766D2C860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3AC06-B394-1974-B072-748C7DC7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A7AC-612A-4F78-B926-B05CF3145E4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6618E-E86E-FD95-C378-C966BBE5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15FC9-40EC-FF82-B0EC-12420E8C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4CD8-663B-4792-AEFA-AD67C744A6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31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C88C-BC8E-6AAC-B311-BC12C7EA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C22B-358A-EF61-DDBF-B77BD181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2C50-FBE7-00DD-28EB-0832C4C3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A7AC-612A-4F78-B926-B05CF3145E4D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45F2-95F3-5AFE-5999-A99F4FBB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E9082-6689-E201-42A3-442AE487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4CD8-663B-4792-AEFA-AD67C744A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5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E069-B50D-997E-B8F1-87A9EFCDB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29E05-1A06-A9B4-E652-357278338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F846-D458-6546-B051-D346CE31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A7AC-612A-4F78-B926-B05CF3145E4D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47BF-7B65-3650-671D-94CC0344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32A7-E412-096B-069D-B3B1BC4D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4CD8-663B-4792-AEFA-AD67C744A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5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6368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194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5" name="Picture 14" descr="PowerPoint Banner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D310-B785-ECE0-8AFD-F64F3BD3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AA332-104D-0C9A-942D-0A8759415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89D2-0D14-35A0-B035-E78006BE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8CCF-DFA4-34E1-13C2-E9A6DF0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6D13F-738C-23E7-9EED-4D52643B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81A9-468E-2DF8-2D02-4C9CACB6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2C39E-308D-CCFB-6D0B-F9D76F7DB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59D3-4924-020C-E96D-5FDD9FEF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FC54-70CC-7FBD-E0F9-7DBB49F1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D215F-7430-DDD9-5D84-B51B4137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94EF-DC27-6941-74DC-52FCE81C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39C7B-8E52-282E-ECEC-D85F63FB1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33E92-FDDC-04CA-9072-EA8D2FA72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FD29F-097A-0E67-C3DE-CEDABB4A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D6BF-4166-92CB-17E5-0637D361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53A4C-7404-7022-87DA-6C82994C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9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F1EA-2A58-61C5-8B7E-0903BDEA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3E6A6-F58A-E95E-412B-32E21EB6F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D8649-B17C-929C-D9EF-76CE455A7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5F3D1-41AD-8E39-1902-19210F22F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475F0-CCCE-28A2-0931-418C2887C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AE580-895E-16A4-7809-7643B42C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51356-0C78-4E3A-C10B-A6281C43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7AAD2-54CF-0B54-805A-5D3BF574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4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1DA4-59A0-FA72-B29C-D40FBD5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C8870-B1FC-28CB-7EB0-BFED86CB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D4941-8B53-8C13-849E-EDC697EA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938DD-580D-A871-410E-5C4BF27F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3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7964D-0889-AFAC-7DDF-95C21686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B9554-5D90-96E5-B861-649A063F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6888-F207-C8CF-FBD9-ABFD0B0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C1D0-F172-8D4D-8779-625874C5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BD3D-927D-B338-5A9F-42AA09D39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84BE2-3B9F-4C80-B08B-720BA8FDB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92F17-A501-31C8-FC8A-6A933845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3C485-34F3-6483-3574-D4D100C8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CB721-B1B8-ABDC-E6CF-CA33F70A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6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0D00-C5F5-14D5-049B-380C87B2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F448E-9E3D-CB3D-7909-84CFA3478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802F0-624B-6614-0163-0BFEC0AE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EFA92-9814-B375-6AFD-FC52A020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E95E6-29E7-153A-8819-BD15EFD2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8C668-83CE-4233-65E4-C83579C8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4169F-CCAC-5227-A825-0211EC0C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08F4A-ABB9-1C6A-46DB-55B36906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1DF9-6CB2-AF65-4161-A330D7CD6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B811-822A-4776-8E36-B1AFD6AFAEC8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B9FA-59D2-3765-7A0B-6587C4E3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3CE26-ACB3-2A88-D257-898AB4381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7014-E9F0-49FA-971B-BC7FA2951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  <p:sldLayoutId id="2147483692" r:id="rId3"/>
    <p:sldLayoutId id="2147483693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4193A-D358-0DC5-6A6F-697249E0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05D9A-4312-8DC0-6307-3F96D2D6D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EF344-96AA-E720-CA53-F9B6E66CD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A7AC-612A-4F78-B926-B05CF3145E4D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37DC1-336D-46FD-DF53-DB1FF772C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E02E0-A3E7-3893-C6AE-9FF920E22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4CD8-663B-4792-AEFA-AD67C744A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6"/>
            <a:ext cx="109728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 here (level one)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qUz0lmJdzr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D98A0-F43A-184D-3204-6379F9B37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71" t="9339" r="571" b="19604"/>
          <a:stretch/>
        </p:blipFill>
        <p:spPr>
          <a:xfrm>
            <a:off x="-116257" y="173620"/>
            <a:ext cx="12305208" cy="693202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C9134C-D73A-81F1-931C-10A364F0E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20" y="5686697"/>
            <a:ext cx="4904801" cy="7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6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C1D698-8F56-1B7E-0CBE-6B8D3022279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91017" y="3018594"/>
          <a:ext cx="3522785" cy="348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012579-E5DA-AE78-4CA8-EBEB45CACE77}"/>
              </a:ext>
            </a:extLst>
          </p:cNvPr>
          <p:cNvSpPr txBox="1"/>
          <p:nvPr/>
        </p:nvSpPr>
        <p:spPr>
          <a:xfrm>
            <a:off x="197237" y="2091449"/>
            <a:ext cx="422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Does the support you get help you live your life the way you want to?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4FA11-817F-3CF4-1BFD-F4B208E2FFFF}"/>
              </a:ext>
            </a:extLst>
          </p:cNvPr>
          <p:cNvSpPr txBox="1"/>
          <p:nvPr/>
        </p:nvSpPr>
        <p:spPr>
          <a:xfrm>
            <a:off x="8130104" y="363770"/>
            <a:ext cx="37038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/>
              <a:t>People talked about the </a:t>
            </a:r>
            <a:r>
              <a:rPr lang="en-GB" sz="2800" b="1" dirty="0"/>
              <a:t>pressures on paid care workers </a:t>
            </a:r>
            <a:r>
              <a:rPr lang="en-GB" sz="2800" dirty="0"/>
              <a:t>and how these impact on them and the care they received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Some people shared very </a:t>
            </a:r>
            <a:r>
              <a:rPr lang="en-GB" sz="2800" b="1" dirty="0"/>
              <a:t>positive experiences of good support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Some people shared </a:t>
            </a:r>
            <a:r>
              <a:rPr lang="en-GB" sz="2800" b="1" dirty="0"/>
              <a:t>negative experiences of poor support 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D3F806D-2198-1CB7-01E4-6E2551366A94}"/>
              </a:ext>
            </a:extLst>
          </p:cNvPr>
          <p:cNvSpPr/>
          <p:nvPr/>
        </p:nvSpPr>
        <p:spPr>
          <a:xfrm>
            <a:off x="5061603" y="1274014"/>
            <a:ext cx="2635623" cy="1364877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They do their job well but they certainly aren't paid enough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0AFB302-1F9A-6002-582D-429FA87EEDBB}"/>
              </a:ext>
            </a:extLst>
          </p:cNvPr>
          <p:cNvSpPr/>
          <p:nvPr/>
        </p:nvSpPr>
        <p:spPr>
          <a:xfrm>
            <a:off x="4856629" y="4812483"/>
            <a:ext cx="2635623" cy="1364877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They are doing the best they can which sometimes means </a:t>
            </a:r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</a:rPr>
              <a:t>I</a:t>
            </a:r>
            <a:r>
              <a:rPr lang="en-GB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don't get what </a:t>
            </a:r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</a:rPr>
              <a:t>I</a:t>
            </a:r>
            <a:r>
              <a:rPr lang="en-GB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want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20B0A8E-2CF4-75EB-E859-E00F23B52138}"/>
              </a:ext>
            </a:extLst>
          </p:cNvPr>
          <p:cNvSpPr/>
          <p:nvPr/>
        </p:nvSpPr>
        <p:spPr>
          <a:xfrm>
            <a:off x="5034709" y="3123098"/>
            <a:ext cx="2481499" cy="1096012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They treat me with respect and help me to live as I want to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D59DD0A-B9F6-CD62-7B69-7E560016C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6" y="179649"/>
            <a:ext cx="1699473" cy="16994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599105A-E4CE-B917-6DDB-08D5070F1B0E}"/>
              </a:ext>
            </a:extLst>
          </p:cNvPr>
          <p:cNvSpPr txBox="1">
            <a:spLocks/>
          </p:cNvSpPr>
          <p:nvPr/>
        </p:nvSpPr>
        <p:spPr>
          <a:xfrm>
            <a:off x="2155052" y="318516"/>
            <a:ext cx="5166871" cy="65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12121"/>
                </a:solidFill>
                <a:latin typeface="+mn-lt"/>
              </a:rPr>
              <a:t>Support to live your life   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62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CA2F67-41DD-0C2A-11EF-4268F90AD4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4180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B44A-496F-F004-680C-D8B17A37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happened next 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696DE-2DFD-C6CE-8216-2663A5184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/>
            <a:r>
              <a:rPr lang="en-US" sz="2000" dirty="0"/>
              <a:t>Actions for individuals  - senior listeners took issues away to sort.  </a:t>
            </a:r>
          </a:p>
          <a:p>
            <a:endParaRPr lang="en-US" sz="2000" dirty="0"/>
          </a:p>
          <a:p>
            <a:pPr marL="342900"/>
            <a:r>
              <a:rPr lang="en-US" sz="2000" dirty="0"/>
              <a:t>We shared  the Big conversation report widely  </a:t>
            </a:r>
          </a:p>
          <a:p>
            <a:endParaRPr lang="en-US" sz="2000" dirty="0"/>
          </a:p>
          <a:p>
            <a:pPr marL="342900"/>
            <a:r>
              <a:rPr lang="en-US" sz="2000" dirty="0"/>
              <a:t>We have had conversations about some issues we need others to help ix </a:t>
            </a:r>
            <a:r>
              <a:rPr lang="en-US" sz="2000" dirty="0" err="1"/>
              <a:t>e..g</a:t>
            </a:r>
            <a:r>
              <a:rPr lang="en-US" sz="2000" dirty="0"/>
              <a:t> bus passes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We have been working on co-designing  our local account, and priorities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591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FFDBB7-730B-5999-6FD4-4AEF4D73EE37}"/>
              </a:ext>
            </a:extLst>
          </p:cNvPr>
          <p:cNvCxnSpPr>
            <a:cxnSpLocks/>
          </p:cNvCxnSpPr>
          <p:nvPr/>
        </p:nvCxnSpPr>
        <p:spPr>
          <a:xfrm>
            <a:off x="8392808" y="4035687"/>
            <a:ext cx="74201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8"/>
          <p:cNvSpPr/>
          <p:nvPr/>
        </p:nvSpPr>
        <p:spPr>
          <a:xfrm rot="-5400000" flipH="1">
            <a:off x="0" y="0"/>
            <a:ext cx="825812" cy="825812"/>
          </a:xfrm>
          <a:custGeom>
            <a:avLst/>
            <a:gdLst/>
            <a:ahLst/>
            <a:cxnLst/>
            <a:rect l="l" t="t" r="r" b="b"/>
            <a:pathLst>
              <a:path w="1238718" h="1238718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5400000" flipV="1">
            <a:off x="11256335" y="5956840"/>
            <a:ext cx="935665" cy="935665"/>
          </a:xfrm>
          <a:custGeom>
            <a:avLst/>
            <a:gdLst/>
            <a:ahLst/>
            <a:cxnLst/>
            <a:rect l="l" t="t" r="r" b="b"/>
            <a:pathLst>
              <a:path w="1403498" h="1403498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991591" y="659109"/>
            <a:ext cx="8992047" cy="45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33" spc="201">
                <a:solidFill>
                  <a:schemeClr val="accent1">
                    <a:lumMod val="50000"/>
                  </a:schemeClr>
                </a:solidFill>
              </a:rPr>
              <a:t>Our Local Account: Pulling it all together</a:t>
            </a:r>
          </a:p>
        </p:txBody>
      </p:sp>
      <p:pic>
        <p:nvPicPr>
          <p:cNvPr id="19" name="Picture 18" descr="A group of people in a park&#10;&#10;Description automatically generated">
            <a:extLst>
              <a:ext uri="{FF2B5EF4-FFF2-40B4-BE49-F238E27FC236}">
                <a16:creationId xmlns:a16="http://schemas.microsoft.com/office/drawing/2014/main" id="{80F17FEC-B62F-64C2-3D87-7FD895E83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2" y="3310998"/>
            <a:ext cx="4499561" cy="1384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AutoShape 8">
            <a:extLst>
              <a:ext uri="{FF2B5EF4-FFF2-40B4-BE49-F238E27FC236}">
                <a16:creationId xmlns:a16="http://schemas.microsoft.com/office/drawing/2014/main" id="{3F55AD1F-5FA1-1AB1-BFE4-84F2D8D8230C}"/>
              </a:ext>
            </a:extLst>
          </p:cNvPr>
          <p:cNvSpPr/>
          <p:nvPr/>
        </p:nvSpPr>
        <p:spPr>
          <a:xfrm>
            <a:off x="1021347" y="1441973"/>
            <a:ext cx="2885899" cy="0"/>
          </a:xfrm>
          <a:prstGeom prst="line">
            <a:avLst/>
          </a:prstGeom>
          <a:ln w="19050" cap="flat">
            <a:solidFill>
              <a:srgbClr val="33866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2A09C-6099-EC8E-9EF6-C489C7116A48}"/>
              </a:ext>
            </a:extLst>
          </p:cNvPr>
          <p:cNvSpPr/>
          <p:nvPr/>
        </p:nvSpPr>
        <p:spPr>
          <a:xfrm>
            <a:off x="572770" y="1840304"/>
            <a:ext cx="4499562" cy="12097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989A1-00FF-8ACE-78B0-889D2B0DB115}"/>
              </a:ext>
            </a:extLst>
          </p:cNvPr>
          <p:cNvSpPr/>
          <p:nvPr/>
        </p:nvSpPr>
        <p:spPr>
          <a:xfrm>
            <a:off x="572770" y="4869400"/>
            <a:ext cx="4499562" cy="12097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7B3E8-2042-51C3-F85B-463424D6C2C6}"/>
              </a:ext>
            </a:extLst>
          </p:cNvPr>
          <p:cNvSpPr/>
          <p:nvPr/>
        </p:nvSpPr>
        <p:spPr>
          <a:xfrm>
            <a:off x="6096000" y="2952121"/>
            <a:ext cx="2484408" cy="21662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6AAAC-84E7-DED0-0555-6390AE095758}"/>
              </a:ext>
            </a:extLst>
          </p:cNvPr>
          <p:cNvSpPr/>
          <p:nvPr/>
        </p:nvSpPr>
        <p:spPr>
          <a:xfrm>
            <a:off x="9134821" y="2952121"/>
            <a:ext cx="2484408" cy="21662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69CD9-79E2-606A-2DB3-CDA8A3E8547D}"/>
              </a:ext>
            </a:extLst>
          </p:cNvPr>
          <p:cNvSpPr txBox="1"/>
          <p:nvPr/>
        </p:nvSpPr>
        <p:spPr>
          <a:xfrm>
            <a:off x="564144" y="2051035"/>
            <a:ext cx="449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solidFill>
                  <a:schemeClr val="bg1"/>
                </a:solidFill>
              </a:rPr>
              <a:t>Inspection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C834D-23D3-DE2B-274F-EC680C11EEE3}"/>
              </a:ext>
            </a:extLst>
          </p:cNvPr>
          <p:cNvSpPr txBox="1"/>
          <p:nvPr/>
        </p:nvSpPr>
        <p:spPr>
          <a:xfrm>
            <a:off x="588325" y="5118340"/>
            <a:ext cx="37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solidFill>
                  <a:schemeClr val="bg1"/>
                </a:solidFill>
              </a:rPr>
              <a:t>Self-Assessment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CB7EE-C4E6-668B-9588-0350741C0EF4}"/>
              </a:ext>
            </a:extLst>
          </p:cNvPr>
          <p:cNvSpPr txBox="1"/>
          <p:nvPr/>
        </p:nvSpPr>
        <p:spPr>
          <a:xfrm>
            <a:off x="6096000" y="3620564"/>
            <a:ext cx="248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solidFill>
                  <a:schemeClr val="bg1"/>
                </a:solidFill>
              </a:rPr>
              <a:t>Priorities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18204-7D03-A7B3-74CD-AF2CD0C67B94}"/>
              </a:ext>
            </a:extLst>
          </p:cNvPr>
          <p:cNvSpPr txBox="1"/>
          <p:nvPr/>
        </p:nvSpPr>
        <p:spPr>
          <a:xfrm>
            <a:off x="9134821" y="3138221"/>
            <a:ext cx="248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solidFill>
                  <a:schemeClr val="bg1"/>
                </a:solidFill>
              </a:rPr>
              <a:t>Local Account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7B8D61-5994-D31B-26F4-9B59A8B4DDE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75804" y="1562282"/>
            <a:ext cx="2711569" cy="16899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C56BEF-863D-DBE0-6C76-69612B362CFF}"/>
              </a:ext>
            </a:extLst>
          </p:cNvPr>
          <p:cNvCxnSpPr>
            <a:cxnSpLocks/>
            <a:stCxn id="19" idx="3"/>
            <a:endCxn id="5" idx="1"/>
          </p:cNvCxnSpPr>
          <p:nvPr/>
        </p:nvCxnSpPr>
        <p:spPr>
          <a:xfrm>
            <a:off x="5072333" y="4003115"/>
            <a:ext cx="1023667" cy="3211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80A348-9E2B-D576-4BB0-32D013C4FF60}"/>
              </a:ext>
            </a:extLst>
          </p:cNvPr>
          <p:cNvCxnSpPr>
            <a:cxnSpLocks/>
          </p:cNvCxnSpPr>
          <p:nvPr/>
        </p:nvCxnSpPr>
        <p:spPr>
          <a:xfrm flipV="1">
            <a:off x="5063705" y="4695232"/>
            <a:ext cx="1032295" cy="988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19">
            <a:extLst>
              <a:ext uri="{FF2B5EF4-FFF2-40B4-BE49-F238E27FC236}">
                <a16:creationId xmlns:a16="http://schemas.microsoft.com/office/drawing/2014/main" id="{CC70AAB5-54CE-54B2-B8FA-BC0F6F018201}"/>
              </a:ext>
            </a:extLst>
          </p:cNvPr>
          <p:cNvSpPr/>
          <p:nvPr/>
        </p:nvSpPr>
        <p:spPr>
          <a:xfrm rot="-5400000" flipV="1">
            <a:off x="11256335" y="5922335"/>
            <a:ext cx="935665" cy="935665"/>
          </a:xfrm>
          <a:custGeom>
            <a:avLst/>
            <a:gdLst/>
            <a:ahLst/>
            <a:cxnLst/>
            <a:rect l="l" t="t" r="r" b="b"/>
            <a:pathLst>
              <a:path w="1403498" h="1403498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5" name="Graphic 34" descr="Rating 3 Star outline">
            <a:extLst>
              <a:ext uri="{FF2B5EF4-FFF2-40B4-BE49-F238E27FC236}">
                <a16:creationId xmlns:a16="http://schemas.microsoft.com/office/drawing/2014/main" id="{8703292F-C3A5-32BA-CA4A-F7D5CD5E5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1907" y="2339931"/>
            <a:ext cx="912376" cy="912376"/>
          </a:xfrm>
          <a:prstGeom prst="rect">
            <a:avLst/>
          </a:prstGeom>
        </p:spPr>
      </p:pic>
      <p:pic>
        <p:nvPicPr>
          <p:cNvPr id="38" name="Graphic 37" descr="Clipboard with solid fill">
            <a:extLst>
              <a:ext uri="{FF2B5EF4-FFF2-40B4-BE49-F238E27FC236}">
                <a16:creationId xmlns:a16="http://schemas.microsoft.com/office/drawing/2014/main" id="{4AA57026-5B56-AB01-4BF5-A46E71838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3473" y="4967629"/>
            <a:ext cx="890232" cy="890232"/>
          </a:xfrm>
          <a:prstGeom prst="rect">
            <a:avLst/>
          </a:prstGeom>
        </p:spPr>
      </p:pic>
      <p:pic>
        <p:nvPicPr>
          <p:cNvPr id="40" name="Graphic 39" descr="Priorities with solid fill">
            <a:extLst>
              <a:ext uri="{FF2B5EF4-FFF2-40B4-BE49-F238E27FC236}">
                <a16:creationId xmlns:a16="http://schemas.microsoft.com/office/drawing/2014/main" id="{F320C7D0-9EF5-EE46-C2A1-B3A239C281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70975" y="4184662"/>
            <a:ext cx="889718" cy="889718"/>
          </a:xfrm>
          <a:prstGeom prst="rect">
            <a:avLst/>
          </a:prstGeom>
        </p:spPr>
      </p:pic>
      <p:pic>
        <p:nvPicPr>
          <p:cNvPr id="42" name="Graphic 41" descr="Folder Search with solid fill">
            <a:extLst>
              <a:ext uri="{FF2B5EF4-FFF2-40B4-BE49-F238E27FC236}">
                <a16:creationId xmlns:a16="http://schemas.microsoft.com/office/drawing/2014/main" id="{6D47C280-C712-8FAC-B101-8A73D4192C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65241" y="4156855"/>
            <a:ext cx="1023567" cy="10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mily Gathering at Capstone Park | Carers First">
            <a:extLst>
              <a:ext uri="{FF2B5EF4-FFF2-40B4-BE49-F238E27FC236}">
                <a16:creationId xmlns:a16="http://schemas.microsoft.com/office/drawing/2014/main" id="{D18601EF-72EB-3D6E-7CC2-F1C899508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5" y="1706582"/>
            <a:ext cx="6730971" cy="50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6929169" y="0"/>
            <a:ext cx="5262831" cy="6858000"/>
            <a:chOff x="0" y="0"/>
            <a:chExt cx="207914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9143" cy="2709333"/>
            </a:xfrm>
            <a:custGeom>
              <a:avLst/>
              <a:gdLst/>
              <a:ahLst/>
              <a:cxnLst/>
              <a:rect l="l" t="t" r="r" b="b"/>
              <a:pathLst>
                <a:path w="2079143" h="2709333">
                  <a:moveTo>
                    <a:pt x="0" y="0"/>
                  </a:moveTo>
                  <a:lnTo>
                    <a:pt x="2079143" y="0"/>
                  </a:lnTo>
                  <a:lnTo>
                    <a:pt x="20791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16C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8" name="Freeform 8"/>
          <p:cNvSpPr/>
          <p:nvPr/>
        </p:nvSpPr>
        <p:spPr>
          <a:xfrm rot="-5400000" flipH="1">
            <a:off x="0" y="0"/>
            <a:ext cx="825812" cy="825812"/>
          </a:xfrm>
          <a:custGeom>
            <a:avLst/>
            <a:gdLst/>
            <a:ahLst/>
            <a:cxnLst/>
            <a:rect l="l" t="t" r="r" b="b"/>
            <a:pathLst>
              <a:path w="1238718" h="1238718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5400000" flipV="1">
            <a:off x="11256335" y="5922335"/>
            <a:ext cx="935665" cy="935665"/>
          </a:xfrm>
          <a:custGeom>
            <a:avLst/>
            <a:gdLst/>
            <a:ahLst/>
            <a:cxnLst/>
            <a:rect l="l" t="t" r="r" b="b"/>
            <a:pathLst>
              <a:path w="1403498" h="1403498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998605" y="529074"/>
            <a:ext cx="6103357" cy="90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33" spc="201">
                <a:solidFill>
                  <a:schemeClr val="accent1">
                    <a:lumMod val="50000"/>
                  </a:schemeClr>
                </a:solidFill>
              </a:rPr>
              <a:t>Our Local Account will highlight: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3F55AD1F-5FA1-1AB1-BFE4-84F2D8D8230C}"/>
              </a:ext>
            </a:extLst>
          </p:cNvPr>
          <p:cNvSpPr/>
          <p:nvPr/>
        </p:nvSpPr>
        <p:spPr>
          <a:xfrm>
            <a:off x="1021347" y="1610141"/>
            <a:ext cx="2885899" cy="0"/>
          </a:xfrm>
          <a:prstGeom prst="line">
            <a:avLst/>
          </a:prstGeom>
          <a:ln w="19050" cap="flat">
            <a:solidFill>
              <a:srgbClr val="33866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F50C4-615D-D889-0C75-D15015F99289}"/>
              </a:ext>
            </a:extLst>
          </p:cNvPr>
          <p:cNvSpPr txBox="1"/>
          <p:nvPr/>
        </p:nvSpPr>
        <p:spPr>
          <a:xfrm>
            <a:off x="588666" y="1706583"/>
            <a:ext cx="5959539" cy="3932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867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Things we are doing well and want to celebrate</a:t>
            </a:r>
          </a:p>
          <a:p>
            <a:pPr marL="304815" indent="-30481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867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Data/stats to show how we are doing </a:t>
            </a:r>
          </a:p>
          <a:p>
            <a:pPr marL="304815" indent="-30481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867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Quotes and stories from people and carers </a:t>
            </a:r>
          </a:p>
          <a:p>
            <a:pPr marL="304815" indent="-30481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867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Priorities that we have co-produced </a:t>
            </a:r>
          </a:p>
          <a:p>
            <a:pPr marL="304815" indent="-30481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867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How we are and will do things differently </a:t>
            </a:r>
          </a:p>
          <a:p>
            <a:pPr marL="304815" indent="-30481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1867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How to get involved </a:t>
            </a:r>
            <a:br>
              <a:rPr lang="en-GB" sz="1867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67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720D6-3D8E-39EB-CF85-853681284663}"/>
              </a:ext>
            </a:extLst>
          </p:cNvPr>
          <p:cNvSpPr txBox="1"/>
          <p:nvPr/>
        </p:nvSpPr>
        <p:spPr>
          <a:xfrm>
            <a:off x="7275548" y="251063"/>
            <a:ext cx="4535488" cy="574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15" indent="-30481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public facing plan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endParaRPr lang="en-GB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Account is being co-designed </a:t>
            </a:r>
            <a:r>
              <a:rPr lang="en-GB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people in </a:t>
            </a:r>
            <a:r>
              <a:rPr lang="en-GB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English – By people for people  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endParaRPr lang="en-GB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progress is managed through the Making it Real forum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endParaRPr lang="en-GB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Local Account is a 1-year report for 2024 - it will be refreshed in 2025 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endParaRPr lang="en-GB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priorities from our Local Account will be included in departmental service plans 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en-GB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67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you’ve always done, you will always get what you’ve always got…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endParaRPr lang="en-GB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5F7B8-D65B-B581-86AB-3FC31BFE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Where did we start? </a:t>
            </a:r>
          </a:p>
        </p:txBody>
      </p:sp>
      <p:pic>
        <p:nvPicPr>
          <p:cNvPr id="7" name="Content Placeholder 6" descr="A collage of men with headsets&#10;&#10;Description automatically generated">
            <a:extLst>
              <a:ext uri="{FF2B5EF4-FFF2-40B4-BE49-F238E27FC236}">
                <a16:creationId xmlns:a16="http://schemas.microsoft.com/office/drawing/2014/main" id="{D2EAC4D9-51E3-7FE9-859D-B6EC5AB9B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11033"/>
            <a:ext cx="5247944" cy="2402227"/>
          </a:xfrm>
        </p:spPr>
      </p:pic>
      <p:pic>
        <p:nvPicPr>
          <p:cNvPr id="5" name="Content Placeholder 4" descr="A poster with text and colorful text&#10;&#10;Description automatically generated with medium confidence">
            <a:extLst>
              <a:ext uri="{FF2B5EF4-FFF2-40B4-BE49-F238E27FC236}">
                <a16:creationId xmlns:a16="http://schemas.microsoft.com/office/drawing/2014/main" id="{38579EFD-DF7E-5657-BE4E-762A86D2D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-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F50979-B173-3955-5D20-2F3A6F95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219046"/>
            <a:ext cx="4734045" cy="29871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Better Together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A4586D1A-3266-5566-6849-FBEAA890C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78" y="782956"/>
            <a:ext cx="6300953" cy="5936268"/>
          </a:xfrm>
        </p:spPr>
      </p:pic>
    </p:spTree>
    <p:extLst>
      <p:ext uri="{BB962C8B-B14F-4D97-AF65-F5344CB8AC3E}">
        <p14:creationId xmlns:p14="http://schemas.microsoft.com/office/powerpoint/2010/main" val="305055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9F7F2-7A52-41F9-E17F-8AEB92D6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pPr marL="0" indent="0"/>
            <a:br>
              <a:rPr lang="en-GB" sz="2200" dirty="0"/>
            </a:br>
            <a:br>
              <a:rPr lang="en-GB" sz="2200" dirty="0"/>
            </a:br>
            <a:r>
              <a:rPr lang="en-GB" sz="3200" b="1" dirty="0"/>
              <a:t>Practice framework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46D1-D39A-DA12-15B4-B0193401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It shows 6 key ‘how’ ways we  will work towards the Social Care Future vision and Making it Real Statements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We asked people about these in the Big Conversation</a:t>
            </a:r>
            <a:br>
              <a:rPr lang="en-GB" sz="2200" dirty="0"/>
            </a:br>
            <a:endParaRPr lang="en-GB" sz="2200" dirty="0"/>
          </a:p>
        </p:txBody>
      </p:sp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AA1C5B-471E-E7CD-B641-1AA07C83B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87328"/>
            <a:ext cx="6903720" cy="38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08B5B-DF26-407D-24E6-C9A4081F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Help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D8272D6-5CAE-2796-82AC-BEA993B7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838339"/>
            <a:ext cx="11548872" cy="16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FACF8-CA94-4630-7188-6E1F5BD2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400" dirty="0"/>
            </a:br>
            <a:r>
              <a:rPr lang="en-US" sz="5400" dirty="0"/>
              <a:t>                     Where did we start ?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839D7E5-2F71-8384-C72D-619557E08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0" r="1743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6EFADD-6D50-4CEB-0F84-6DC2D62F0F68}"/>
              </a:ext>
            </a:extLst>
          </p:cNvPr>
          <p:cNvSpPr txBox="1"/>
          <p:nvPr/>
        </p:nvSpPr>
        <p:spPr>
          <a:xfrm>
            <a:off x="890338" y="5595604"/>
            <a:ext cx="3116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https://youtu.be/qUz0lmJdzr0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21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olourful strings being woven togehter">
            <a:extLst>
              <a:ext uri="{FF2B5EF4-FFF2-40B4-BE49-F238E27FC236}">
                <a16:creationId xmlns:a16="http://schemas.microsoft.com/office/drawing/2014/main" id="{0B453D76-7AA7-12DF-F494-29CE1A27D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6" r="17290" b="-1"/>
          <a:stretch/>
        </p:blipFill>
        <p:spPr>
          <a:xfrm>
            <a:off x="-20549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7971-E302-064B-ECA2-79833C416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1097280"/>
            <a:ext cx="4840010" cy="5079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800" b="1" dirty="0"/>
              <a:t>8 </a:t>
            </a:r>
            <a:r>
              <a:rPr lang="en-US" sz="4800" dirty="0"/>
              <a:t>big listening events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800" b="1" dirty="0"/>
              <a:t>2 </a:t>
            </a:r>
            <a:r>
              <a:rPr lang="en-US" sz="4800" dirty="0"/>
              <a:t>surveys</a:t>
            </a:r>
            <a:r>
              <a:rPr lang="en-US" sz="4800" b="1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4800" b="1" dirty="0"/>
              <a:t>11 </a:t>
            </a:r>
            <a:r>
              <a:rPr lang="en-US" sz="4800" dirty="0"/>
              <a:t>meetings or sessions with groups</a:t>
            </a:r>
          </a:p>
          <a:p>
            <a:pPr marL="0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17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C17DEFB6-19E9-B0F4-980E-F3EA9A99D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3" b="46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79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76086-A8C3-9AD1-5B83-64F506675463}"/>
              </a:ext>
            </a:extLst>
          </p:cNvPr>
          <p:cNvSpPr txBox="1"/>
          <p:nvPr/>
        </p:nvSpPr>
        <p:spPr>
          <a:xfrm>
            <a:off x="957383" y="719686"/>
            <a:ext cx="609487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We heard from </a:t>
            </a:r>
            <a:r>
              <a:rPr lang="en-US" sz="6600" b="1" dirty="0"/>
              <a:t>542 </a:t>
            </a:r>
            <a:r>
              <a:rPr lang="en-US" sz="6600" dirty="0"/>
              <a:t>people who draw on social care or are family carers</a:t>
            </a:r>
          </a:p>
        </p:txBody>
      </p:sp>
      <p:pic>
        <p:nvPicPr>
          <p:cNvPr id="7" name="Picture 6" descr="A person with his mouth open&#10;&#10;Description automatically generated with low confidence">
            <a:extLst>
              <a:ext uri="{FF2B5EF4-FFF2-40B4-BE49-F238E27FC236}">
                <a16:creationId xmlns:a16="http://schemas.microsoft.com/office/drawing/2014/main" id="{6990D078-94CD-05FE-D82F-DC99B023C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52" y="872012"/>
            <a:ext cx="5170647" cy="51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7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ottscc">
      <a:dk1>
        <a:sysClr val="windowText" lastClr="000000"/>
      </a:dk1>
      <a:lt1>
        <a:sysClr val="window" lastClr="FFFFFF"/>
      </a:lt1>
      <a:dk2>
        <a:srgbClr val="FFFFFF"/>
      </a:dk2>
      <a:lt2>
        <a:srgbClr val="EAEAEA"/>
      </a:lt2>
      <a:accent1>
        <a:srgbClr val="2D892C"/>
      </a:accent1>
      <a:accent2>
        <a:srgbClr val="95C11F"/>
      </a:accent2>
      <a:accent3>
        <a:srgbClr val="520020"/>
      </a:accent3>
      <a:accent4>
        <a:srgbClr val="E5133B"/>
      </a:accent4>
      <a:accent5>
        <a:srgbClr val="FED061"/>
      </a:accent5>
      <a:accent6>
        <a:srgbClr val="EF7B00"/>
      </a:accent6>
      <a:hlink>
        <a:srgbClr val="27897D"/>
      </a:hlink>
      <a:folHlink>
        <a:srgbClr val="9E2A56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576F95032A4FAB3D129CAE627718" ma:contentTypeVersion="16" ma:contentTypeDescription="Create a new document." ma:contentTypeScope="" ma:versionID="ba03dd993d33177e0ebe0882b3b4ba01">
  <xsd:schema xmlns:xsd="http://www.w3.org/2001/XMLSchema" xmlns:xs="http://www.w3.org/2001/XMLSchema" xmlns:p="http://schemas.microsoft.com/office/2006/metadata/properties" xmlns:ns2="5b92be29-76d0-476f-942c-f16b1683a64d" xmlns:ns3="8a08383d-0686-45a5-81f9-ecebddac4ca0" targetNamespace="http://schemas.microsoft.com/office/2006/metadata/properties" ma:root="true" ma:fieldsID="a1c5c527850eaa80daf5f617b55af9cd" ns2:_="" ns3:_="">
    <xsd:import namespace="5b92be29-76d0-476f-942c-f16b1683a64d"/>
    <xsd:import namespace="8a08383d-0686-45a5-81f9-ecebddac4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2be29-76d0-476f-942c-f16b1683a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2976cec-d0ce-485f-bc4a-34973482e7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8383d-0686-45a5-81f9-ecebddac4ca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91cb42a-b616-45e7-aac2-be4554b97783}" ma:internalName="TaxCatchAll" ma:showField="CatchAllData" ma:web="8a08383d-0686-45a5-81f9-ecebddac4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92be29-76d0-476f-942c-f16b1683a64d">
      <Terms xmlns="http://schemas.microsoft.com/office/infopath/2007/PartnerControls"/>
    </lcf76f155ced4ddcb4097134ff3c332f>
    <TaxCatchAll xmlns="8a08383d-0686-45a5-81f9-ecebddac4ca0" xsi:nil="true"/>
  </documentManagement>
</p:properties>
</file>

<file path=customXml/itemProps1.xml><?xml version="1.0" encoding="utf-8"?>
<ds:datastoreItem xmlns:ds="http://schemas.openxmlformats.org/officeDocument/2006/customXml" ds:itemID="{BD176733-7CB9-4638-B661-AD9F6B1B8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4DC10E-EC30-4B87-932F-4C7A4049D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2be29-76d0-476f-942c-f16b1683a64d"/>
    <ds:schemaRef ds:uri="8a08383d-0686-45a5-81f9-ecebddac4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ABC02-7804-46A8-98D7-CE64AFCF8EF9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5b92be29-76d0-476f-942c-f16b1683a64d"/>
    <ds:schemaRef ds:uri="http://purl.org/dc/elements/1.1/"/>
    <ds:schemaRef ds:uri="http://purl.org/dc/terms/"/>
    <ds:schemaRef ds:uri="8a08383d-0686-45a5-81f9-ecebddac4ca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393</Words>
  <Application>Microsoft Office PowerPoint</Application>
  <PresentationFormat>Widescreen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Calibri Light</vt:lpstr>
      <vt:lpstr>Segoe UI</vt:lpstr>
      <vt:lpstr>Wingdings</vt:lpstr>
      <vt:lpstr>Office Theme</vt:lpstr>
      <vt:lpstr>Office Theme</vt:lpstr>
      <vt:lpstr>Custom Design</vt:lpstr>
      <vt:lpstr>Office Theme</vt:lpstr>
      <vt:lpstr>PowerPoint Presentation</vt:lpstr>
      <vt:lpstr>Where did we start? </vt:lpstr>
      <vt:lpstr>Better Together </vt:lpstr>
      <vt:lpstr>  Practice framework  </vt:lpstr>
      <vt:lpstr>Getting Help </vt:lpstr>
      <vt:lpstr>                      Where did we start ? </vt:lpstr>
      <vt:lpstr>PowerPoint Presentation</vt:lpstr>
      <vt:lpstr>PowerPoint Presentation</vt:lpstr>
      <vt:lpstr>PowerPoint Presentation</vt:lpstr>
      <vt:lpstr>PowerPoint Presentation</vt:lpstr>
      <vt:lpstr>What happened next 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Kennington</dc:creator>
  <cp:lastModifiedBy>Martin Routledge</cp:lastModifiedBy>
  <cp:revision>34</cp:revision>
  <dcterms:created xsi:type="dcterms:W3CDTF">2023-06-08T12:21:32Z</dcterms:created>
  <dcterms:modified xsi:type="dcterms:W3CDTF">2023-11-29T08:27:50Z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0x010100F4FE576F95032A4FAB3D129CAE627718</vt:lpwstr>
  </property>
  <property fmtid="{D5CDD505-2E9C-101B-9397-08002B2CF9AE}" pid="3" name="MediaServiceImageTags">
    <vt:lpwstr/>
  </property>
</Properties>
</file>