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79" r:id="rId5"/>
    <p:sldId id="281" r:id="rId6"/>
    <p:sldId id="382" r:id="rId7"/>
    <p:sldId id="262" r:id="rId8"/>
    <p:sldId id="282" r:id="rId9"/>
    <p:sldId id="381" r:id="rId10"/>
    <p:sldId id="372" r:id="rId11"/>
    <p:sldId id="378" r:id="rId12"/>
    <p:sldId id="379" r:id="rId13"/>
    <p:sldId id="380" r:id="rId14"/>
    <p:sldId id="286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Kennedy (Social Work and Social Care)" initials="EK(WaSC" lastIdx="4" clrIdx="0">
    <p:extLst>
      <p:ext uri="{19B8F6BF-5375-455C-9EA6-DF929625EA0E}">
        <p15:presenceInfo xmlns:p15="http://schemas.microsoft.com/office/powerpoint/2012/main" userId="S::e.kennedy@bham.ac.uk::4cececa1-ea3d-469d-a9c6-9391910c6b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4D98"/>
    <a:srgbClr val="000000"/>
    <a:srgbClr val="74B843"/>
    <a:srgbClr val="575656"/>
    <a:srgbClr val="EA4B95"/>
    <a:srgbClr val="BF9A7C"/>
    <a:srgbClr val="00B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4CB4C3-D92D-46D2-A0D0-71C985D31609}" v="91" dt="2023-10-18T12:22:21.1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08FC53-7C2A-4A06-BFC4-B574B0CB0FE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C091D1E-9529-4089-BCD6-A65FB83A6D3C}">
      <dgm:prSet/>
      <dgm:spPr/>
      <dgm:t>
        <a:bodyPr/>
        <a:lstStyle/>
        <a:p>
          <a:r>
            <a:rPr lang="en-GB" b="0" i="0"/>
            <a:t>An </a:t>
          </a:r>
          <a:r>
            <a:rPr lang="en-GB" b="1" i="0"/>
            <a:t>implementation centre </a:t>
          </a:r>
          <a:r>
            <a:rPr lang="en-GB" b="0" i="0"/>
            <a:t>(not a research centre) – to support the use of evidence in the realities of practice and to improve services and lives</a:t>
          </a:r>
          <a:r>
            <a:rPr lang="en-US" b="0" i="0"/>
            <a:t>​</a:t>
          </a:r>
          <a:endParaRPr lang="en-US"/>
        </a:p>
      </dgm:t>
    </dgm:pt>
    <dgm:pt modelId="{E5A92D20-37C9-49EF-9592-315BD16427C3}" type="parTrans" cxnId="{D889802C-0347-4428-95E9-C5F577E823E2}">
      <dgm:prSet/>
      <dgm:spPr/>
      <dgm:t>
        <a:bodyPr/>
        <a:lstStyle/>
        <a:p>
          <a:endParaRPr lang="en-US"/>
        </a:p>
      </dgm:t>
    </dgm:pt>
    <dgm:pt modelId="{82DB3819-1440-45E7-AF23-958601DA374F}" type="sibTrans" cxnId="{D889802C-0347-4428-95E9-C5F577E823E2}">
      <dgm:prSet/>
      <dgm:spPr/>
      <dgm:t>
        <a:bodyPr/>
        <a:lstStyle/>
        <a:p>
          <a:endParaRPr lang="en-US"/>
        </a:p>
      </dgm:t>
    </dgm:pt>
    <dgm:pt modelId="{2CE7BDE1-8259-4314-A8C9-16B57210C1C7}">
      <dgm:prSet/>
      <dgm:spPr/>
      <dgm:t>
        <a:bodyPr/>
        <a:lstStyle/>
        <a:p>
          <a:r>
            <a:rPr lang="en-GB" b="0" i="0"/>
            <a:t>We have an </a:t>
          </a:r>
          <a:r>
            <a:rPr lang="en-GB" b="1" i="0"/>
            <a:t>inclusive definition of ‘evidence’ </a:t>
          </a:r>
          <a:r>
            <a:rPr lang="en-GB" b="0" i="0"/>
            <a:t>(knowledge gained from different types of research, the lived experience of people using services and their carers, and the practice knowledge of social care staff)</a:t>
          </a:r>
          <a:r>
            <a:rPr lang="en-US" b="0" i="0"/>
            <a:t>​</a:t>
          </a:r>
          <a:endParaRPr lang="en-US"/>
        </a:p>
      </dgm:t>
    </dgm:pt>
    <dgm:pt modelId="{6C545F92-1A28-4557-9091-2446DA6B6378}" type="parTrans" cxnId="{46C6E3F5-99D6-4C1F-8A08-12ADC914D167}">
      <dgm:prSet/>
      <dgm:spPr/>
      <dgm:t>
        <a:bodyPr/>
        <a:lstStyle/>
        <a:p>
          <a:endParaRPr lang="en-US"/>
        </a:p>
      </dgm:t>
    </dgm:pt>
    <dgm:pt modelId="{A490D647-F784-4911-9E95-73AC880514FB}" type="sibTrans" cxnId="{46C6E3F5-99D6-4C1F-8A08-12ADC914D167}">
      <dgm:prSet/>
      <dgm:spPr/>
      <dgm:t>
        <a:bodyPr/>
        <a:lstStyle/>
        <a:p>
          <a:endParaRPr lang="en-US"/>
        </a:p>
      </dgm:t>
    </dgm:pt>
    <dgm:pt modelId="{A1BE0FF9-D7A9-4543-B6DC-5C1E5806F7EB}">
      <dgm:prSet/>
      <dgm:spPr/>
      <dgm:t>
        <a:bodyPr/>
        <a:lstStyle/>
        <a:p>
          <a:r>
            <a:rPr lang="en-GB" b="0" i="0"/>
            <a:t>Very </a:t>
          </a:r>
          <a:r>
            <a:rPr lang="en-GB" b="1" i="0"/>
            <a:t>embedded in the realities of local practice</a:t>
          </a:r>
          <a:r>
            <a:rPr lang="en-GB" b="0" i="0"/>
            <a:t>, but also committed to </a:t>
          </a:r>
          <a:r>
            <a:rPr lang="en-GB" b="1" i="0"/>
            <a:t>building lessons learned into national policy and practice</a:t>
          </a:r>
          <a:endParaRPr lang="en-US"/>
        </a:p>
      </dgm:t>
    </dgm:pt>
    <dgm:pt modelId="{C73FFBD3-FC35-49B0-92CB-ED9D5623B514}" type="parTrans" cxnId="{4691C9C8-4471-4593-B543-056D7ADC8B8D}">
      <dgm:prSet/>
      <dgm:spPr/>
      <dgm:t>
        <a:bodyPr/>
        <a:lstStyle/>
        <a:p>
          <a:endParaRPr lang="en-US"/>
        </a:p>
      </dgm:t>
    </dgm:pt>
    <dgm:pt modelId="{C57FAF05-5D8C-4385-BCD6-2146FD8253D1}" type="sibTrans" cxnId="{4691C9C8-4471-4593-B543-056D7ADC8B8D}">
      <dgm:prSet/>
      <dgm:spPr/>
      <dgm:t>
        <a:bodyPr/>
        <a:lstStyle/>
        <a:p>
          <a:endParaRPr lang="en-US"/>
        </a:p>
      </dgm:t>
    </dgm:pt>
    <dgm:pt modelId="{DDAFCBC0-3F75-4814-95E1-E749D4E0004D}" type="pres">
      <dgm:prSet presAssocID="{9D08FC53-7C2A-4A06-BFC4-B574B0CB0FE0}" presName="Name0" presStyleCnt="0">
        <dgm:presLayoutVars>
          <dgm:dir/>
          <dgm:resizeHandles val="exact"/>
        </dgm:presLayoutVars>
      </dgm:prSet>
      <dgm:spPr/>
    </dgm:pt>
    <dgm:pt modelId="{BFA4A354-0140-4062-93A3-A7B500C05BAA}" type="pres">
      <dgm:prSet presAssocID="{AC091D1E-9529-4089-BCD6-A65FB83A6D3C}" presName="node" presStyleLbl="node1" presStyleIdx="0" presStyleCnt="3">
        <dgm:presLayoutVars>
          <dgm:bulletEnabled val="1"/>
        </dgm:presLayoutVars>
      </dgm:prSet>
      <dgm:spPr/>
    </dgm:pt>
    <dgm:pt modelId="{994EBE30-8B06-44A5-9D44-60276259D9B4}" type="pres">
      <dgm:prSet presAssocID="{82DB3819-1440-45E7-AF23-958601DA374F}" presName="sibTrans" presStyleLbl="sibTrans2D1" presStyleIdx="0" presStyleCnt="2"/>
      <dgm:spPr/>
    </dgm:pt>
    <dgm:pt modelId="{5F75C8C6-2E3F-4080-B5E2-128B90593173}" type="pres">
      <dgm:prSet presAssocID="{82DB3819-1440-45E7-AF23-958601DA374F}" presName="connectorText" presStyleLbl="sibTrans2D1" presStyleIdx="0" presStyleCnt="2"/>
      <dgm:spPr/>
    </dgm:pt>
    <dgm:pt modelId="{37B3B88C-C5C4-4CA3-9CFB-EA24C39EF219}" type="pres">
      <dgm:prSet presAssocID="{2CE7BDE1-8259-4314-A8C9-16B57210C1C7}" presName="node" presStyleLbl="node1" presStyleIdx="1" presStyleCnt="3">
        <dgm:presLayoutVars>
          <dgm:bulletEnabled val="1"/>
        </dgm:presLayoutVars>
      </dgm:prSet>
      <dgm:spPr/>
    </dgm:pt>
    <dgm:pt modelId="{5C9CA924-0426-472C-A9F9-7776509423DD}" type="pres">
      <dgm:prSet presAssocID="{A490D647-F784-4911-9E95-73AC880514FB}" presName="sibTrans" presStyleLbl="sibTrans2D1" presStyleIdx="1" presStyleCnt="2"/>
      <dgm:spPr/>
    </dgm:pt>
    <dgm:pt modelId="{998C7898-BA1E-4437-A8E1-245B5F0D4AD9}" type="pres">
      <dgm:prSet presAssocID="{A490D647-F784-4911-9E95-73AC880514FB}" presName="connectorText" presStyleLbl="sibTrans2D1" presStyleIdx="1" presStyleCnt="2"/>
      <dgm:spPr/>
    </dgm:pt>
    <dgm:pt modelId="{AEC1DF3E-E47C-4AAE-A9D4-1961D907CAFB}" type="pres">
      <dgm:prSet presAssocID="{A1BE0FF9-D7A9-4543-B6DC-5C1E5806F7EB}" presName="node" presStyleLbl="node1" presStyleIdx="2" presStyleCnt="3">
        <dgm:presLayoutVars>
          <dgm:bulletEnabled val="1"/>
        </dgm:presLayoutVars>
      </dgm:prSet>
      <dgm:spPr/>
    </dgm:pt>
  </dgm:ptLst>
  <dgm:cxnLst>
    <dgm:cxn modelId="{E6F9F20E-F499-4BA8-8695-F54BEB7CE4FE}" type="presOf" srcId="{2CE7BDE1-8259-4314-A8C9-16B57210C1C7}" destId="{37B3B88C-C5C4-4CA3-9CFB-EA24C39EF219}" srcOrd="0" destOrd="0" presId="urn:microsoft.com/office/officeart/2005/8/layout/process1"/>
    <dgm:cxn modelId="{7DFB6D24-4FB0-40FD-9F7A-87C78EE2AD65}" type="presOf" srcId="{82DB3819-1440-45E7-AF23-958601DA374F}" destId="{5F75C8C6-2E3F-4080-B5E2-128B90593173}" srcOrd="1" destOrd="0" presId="urn:microsoft.com/office/officeart/2005/8/layout/process1"/>
    <dgm:cxn modelId="{D889802C-0347-4428-95E9-C5F577E823E2}" srcId="{9D08FC53-7C2A-4A06-BFC4-B574B0CB0FE0}" destId="{AC091D1E-9529-4089-BCD6-A65FB83A6D3C}" srcOrd="0" destOrd="0" parTransId="{E5A92D20-37C9-49EF-9592-315BD16427C3}" sibTransId="{82DB3819-1440-45E7-AF23-958601DA374F}"/>
    <dgm:cxn modelId="{A7FDB97E-3522-482B-9ECB-ABC5444A1FE0}" type="presOf" srcId="{A1BE0FF9-D7A9-4543-B6DC-5C1E5806F7EB}" destId="{AEC1DF3E-E47C-4AAE-A9D4-1961D907CAFB}" srcOrd="0" destOrd="0" presId="urn:microsoft.com/office/officeart/2005/8/layout/process1"/>
    <dgm:cxn modelId="{1F140788-6C09-4255-AFBC-77ED5544D17C}" type="presOf" srcId="{A490D647-F784-4911-9E95-73AC880514FB}" destId="{998C7898-BA1E-4437-A8E1-245B5F0D4AD9}" srcOrd="1" destOrd="0" presId="urn:microsoft.com/office/officeart/2005/8/layout/process1"/>
    <dgm:cxn modelId="{D92288BF-1586-4F50-9182-2EDDA129C6CC}" type="presOf" srcId="{9D08FC53-7C2A-4A06-BFC4-B574B0CB0FE0}" destId="{DDAFCBC0-3F75-4814-95E1-E749D4E0004D}" srcOrd="0" destOrd="0" presId="urn:microsoft.com/office/officeart/2005/8/layout/process1"/>
    <dgm:cxn modelId="{199AA8C6-4E4C-4A2B-95FA-F55736D243D1}" type="presOf" srcId="{A490D647-F784-4911-9E95-73AC880514FB}" destId="{5C9CA924-0426-472C-A9F9-7776509423DD}" srcOrd="0" destOrd="0" presId="urn:microsoft.com/office/officeart/2005/8/layout/process1"/>
    <dgm:cxn modelId="{4691C9C8-4471-4593-B543-056D7ADC8B8D}" srcId="{9D08FC53-7C2A-4A06-BFC4-B574B0CB0FE0}" destId="{A1BE0FF9-D7A9-4543-B6DC-5C1E5806F7EB}" srcOrd="2" destOrd="0" parTransId="{C73FFBD3-FC35-49B0-92CB-ED9D5623B514}" sibTransId="{C57FAF05-5D8C-4385-BCD6-2146FD8253D1}"/>
    <dgm:cxn modelId="{0BC902D2-8AFE-489A-8EF8-B7911CA26627}" type="presOf" srcId="{AC091D1E-9529-4089-BCD6-A65FB83A6D3C}" destId="{BFA4A354-0140-4062-93A3-A7B500C05BAA}" srcOrd="0" destOrd="0" presId="urn:microsoft.com/office/officeart/2005/8/layout/process1"/>
    <dgm:cxn modelId="{ECA1E3DE-0D2A-4424-8468-57C817917549}" type="presOf" srcId="{82DB3819-1440-45E7-AF23-958601DA374F}" destId="{994EBE30-8B06-44A5-9D44-60276259D9B4}" srcOrd="0" destOrd="0" presId="urn:microsoft.com/office/officeart/2005/8/layout/process1"/>
    <dgm:cxn modelId="{46C6E3F5-99D6-4C1F-8A08-12ADC914D167}" srcId="{9D08FC53-7C2A-4A06-BFC4-B574B0CB0FE0}" destId="{2CE7BDE1-8259-4314-A8C9-16B57210C1C7}" srcOrd="1" destOrd="0" parTransId="{6C545F92-1A28-4557-9091-2446DA6B6378}" sibTransId="{A490D647-F784-4911-9E95-73AC880514FB}"/>
    <dgm:cxn modelId="{9BA1A266-C012-4ED1-8B77-676EFD22263C}" type="presParOf" srcId="{DDAFCBC0-3F75-4814-95E1-E749D4E0004D}" destId="{BFA4A354-0140-4062-93A3-A7B500C05BAA}" srcOrd="0" destOrd="0" presId="urn:microsoft.com/office/officeart/2005/8/layout/process1"/>
    <dgm:cxn modelId="{2C9F6EBB-89A8-46FF-B9A4-D744D2507B3C}" type="presParOf" srcId="{DDAFCBC0-3F75-4814-95E1-E749D4E0004D}" destId="{994EBE30-8B06-44A5-9D44-60276259D9B4}" srcOrd="1" destOrd="0" presId="urn:microsoft.com/office/officeart/2005/8/layout/process1"/>
    <dgm:cxn modelId="{4BBD2919-3123-47AD-AB38-BFA5343EFEB7}" type="presParOf" srcId="{994EBE30-8B06-44A5-9D44-60276259D9B4}" destId="{5F75C8C6-2E3F-4080-B5E2-128B90593173}" srcOrd="0" destOrd="0" presId="urn:microsoft.com/office/officeart/2005/8/layout/process1"/>
    <dgm:cxn modelId="{C8D5A39B-D919-44EB-B5B8-78FDA5BAED7A}" type="presParOf" srcId="{DDAFCBC0-3F75-4814-95E1-E749D4E0004D}" destId="{37B3B88C-C5C4-4CA3-9CFB-EA24C39EF219}" srcOrd="2" destOrd="0" presId="urn:microsoft.com/office/officeart/2005/8/layout/process1"/>
    <dgm:cxn modelId="{83877BE9-8911-4603-889E-44F0710D322B}" type="presParOf" srcId="{DDAFCBC0-3F75-4814-95E1-E749D4E0004D}" destId="{5C9CA924-0426-472C-A9F9-7776509423DD}" srcOrd="3" destOrd="0" presId="urn:microsoft.com/office/officeart/2005/8/layout/process1"/>
    <dgm:cxn modelId="{7A60620E-9D30-46C0-82D3-95FACDBF0D0E}" type="presParOf" srcId="{5C9CA924-0426-472C-A9F9-7776509423DD}" destId="{998C7898-BA1E-4437-A8E1-245B5F0D4AD9}" srcOrd="0" destOrd="0" presId="urn:microsoft.com/office/officeart/2005/8/layout/process1"/>
    <dgm:cxn modelId="{1DDA81C5-1E0C-4678-9FB3-028A5CAB3554}" type="presParOf" srcId="{DDAFCBC0-3F75-4814-95E1-E749D4E0004D}" destId="{AEC1DF3E-E47C-4AAE-A9D4-1961D907CAF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29CD26-D025-4082-83E7-6DFCA1C2298C}" type="doc">
      <dgm:prSet loTypeId="urn:microsoft.com/office/officeart/2016/7/layout/Horizontal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36F68D4-EAE1-4F53-B01F-826FAD034CF1}">
      <dgm:prSet/>
      <dgm:spPr/>
      <dgm:t>
        <a:bodyPr/>
        <a:lstStyle/>
        <a:p>
          <a:r>
            <a:rPr lang="en-US"/>
            <a:t>Increasing</a:t>
          </a:r>
        </a:p>
      </dgm:t>
    </dgm:pt>
    <dgm:pt modelId="{D790ECE0-9EE4-4270-8A7C-BAE61DE7810A}" type="parTrans" cxnId="{6D4A17AF-0F60-4063-AF70-AAD2741AFB3B}">
      <dgm:prSet/>
      <dgm:spPr/>
      <dgm:t>
        <a:bodyPr/>
        <a:lstStyle/>
        <a:p>
          <a:endParaRPr lang="en-US"/>
        </a:p>
      </dgm:t>
    </dgm:pt>
    <dgm:pt modelId="{02A9CF4D-9114-43C4-9419-72B2079C457E}" type="sibTrans" cxnId="{6D4A17AF-0F60-4063-AF70-AAD2741AFB3B}">
      <dgm:prSet/>
      <dgm:spPr/>
      <dgm:t>
        <a:bodyPr/>
        <a:lstStyle/>
        <a:p>
          <a:endParaRPr lang="en-US"/>
        </a:p>
      </dgm:t>
    </dgm:pt>
    <dgm:pt modelId="{FC69C0CB-F285-4986-8CF0-280037CF263D}">
      <dgm:prSet/>
      <dgm:spPr/>
      <dgm:t>
        <a:bodyPr/>
        <a:lstStyle/>
        <a:p>
          <a:r>
            <a:rPr lang="en-US"/>
            <a:t>Increasing the use of high-quality evidence, leading to better care practices, systems and outcomes</a:t>
          </a:r>
        </a:p>
      </dgm:t>
    </dgm:pt>
    <dgm:pt modelId="{02CFDDDE-AAF1-43A2-8ED8-59B146CF21F2}" type="parTrans" cxnId="{9BA1DDF3-0263-49A7-B9FA-D76B8FDE1498}">
      <dgm:prSet/>
      <dgm:spPr/>
      <dgm:t>
        <a:bodyPr/>
        <a:lstStyle/>
        <a:p>
          <a:endParaRPr lang="en-US"/>
        </a:p>
      </dgm:t>
    </dgm:pt>
    <dgm:pt modelId="{83B5BD00-3566-4FA0-A2F6-C4FA000C6975}" type="sibTrans" cxnId="{9BA1DDF3-0263-49A7-B9FA-D76B8FDE1498}">
      <dgm:prSet/>
      <dgm:spPr/>
      <dgm:t>
        <a:bodyPr/>
        <a:lstStyle/>
        <a:p>
          <a:endParaRPr lang="en-US"/>
        </a:p>
      </dgm:t>
    </dgm:pt>
    <dgm:pt modelId="{41F0DE1B-F0AF-4015-94AC-B812999C4086}">
      <dgm:prSet/>
      <dgm:spPr/>
      <dgm:t>
        <a:bodyPr/>
        <a:lstStyle/>
        <a:p>
          <a:r>
            <a:rPr lang="en-US"/>
            <a:t>Building</a:t>
          </a:r>
        </a:p>
      </dgm:t>
    </dgm:pt>
    <dgm:pt modelId="{75AAAC5B-2BF5-4753-BEE4-BFA971F463AA}" type="parTrans" cxnId="{5EA089E4-00CD-48DF-A91D-EB3AAACC095C}">
      <dgm:prSet/>
      <dgm:spPr/>
      <dgm:t>
        <a:bodyPr/>
        <a:lstStyle/>
        <a:p>
          <a:endParaRPr lang="en-US"/>
        </a:p>
      </dgm:t>
    </dgm:pt>
    <dgm:pt modelId="{6BC75DF5-6F13-4F9D-9129-7B34655A646D}" type="sibTrans" cxnId="{5EA089E4-00CD-48DF-A91D-EB3AAACC095C}">
      <dgm:prSet/>
      <dgm:spPr/>
      <dgm:t>
        <a:bodyPr/>
        <a:lstStyle/>
        <a:p>
          <a:endParaRPr lang="en-US"/>
        </a:p>
      </dgm:t>
    </dgm:pt>
    <dgm:pt modelId="{810E34C8-569D-4296-B5A1-BE9D2401D802}">
      <dgm:prSet/>
      <dgm:spPr/>
      <dgm:t>
        <a:bodyPr/>
        <a:lstStyle/>
        <a:p>
          <a:r>
            <a:rPr lang="en-US"/>
            <a:t>Building capacity and skills in the adult social care workforce to work with evidence of different kinds to innovate and deliver better outcomes</a:t>
          </a:r>
        </a:p>
      </dgm:t>
    </dgm:pt>
    <dgm:pt modelId="{85D6971B-F572-4052-969B-5599760DE617}" type="parTrans" cxnId="{C1E361D1-565E-4FD7-B400-46F4E767ED7D}">
      <dgm:prSet/>
      <dgm:spPr/>
      <dgm:t>
        <a:bodyPr/>
        <a:lstStyle/>
        <a:p>
          <a:endParaRPr lang="en-US"/>
        </a:p>
      </dgm:t>
    </dgm:pt>
    <dgm:pt modelId="{4DA67001-299E-4E0A-800D-EA6646786AC7}" type="sibTrans" cxnId="{C1E361D1-565E-4FD7-B400-46F4E767ED7D}">
      <dgm:prSet/>
      <dgm:spPr/>
      <dgm:t>
        <a:bodyPr/>
        <a:lstStyle/>
        <a:p>
          <a:endParaRPr lang="en-US"/>
        </a:p>
      </dgm:t>
    </dgm:pt>
    <dgm:pt modelId="{DF381486-1E9C-467A-A751-FAFCB5A87D9B}">
      <dgm:prSet/>
      <dgm:spPr/>
      <dgm:t>
        <a:bodyPr/>
        <a:lstStyle/>
        <a:p>
          <a:r>
            <a:rPr lang="en-US"/>
            <a:t>Developing</a:t>
          </a:r>
        </a:p>
      </dgm:t>
    </dgm:pt>
    <dgm:pt modelId="{309CEFD7-E9D7-40B6-B824-706192D75FCD}" type="parTrans" cxnId="{6C16374F-C2D4-4EA9-B89D-C5CC6E820402}">
      <dgm:prSet/>
      <dgm:spPr/>
      <dgm:t>
        <a:bodyPr/>
        <a:lstStyle/>
        <a:p>
          <a:endParaRPr lang="en-US"/>
        </a:p>
      </dgm:t>
    </dgm:pt>
    <dgm:pt modelId="{7844B685-3289-429C-8FCA-5DD97A8F120F}" type="sibTrans" cxnId="{6C16374F-C2D4-4EA9-B89D-C5CC6E820402}">
      <dgm:prSet/>
      <dgm:spPr/>
      <dgm:t>
        <a:bodyPr/>
        <a:lstStyle/>
        <a:p>
          <a:endParaRPr lang="en-US"/>
        </a:p>
      </dgm:t>
    </dgm:pt>
    <dgm:pt modelId="{D5BBE077-117B-4D99-93F8-B4617C5680C2}">
      <dgm:prSet/>
      <dgm:spPr/>
      <dgm:t>
        <a:bodyPr/>
        <a:lstStyle/>
        <a:p>
          <a:r>
            <a:rPr lang="en-US"/>
            <a:t>Developing relationships between a wide range of stakeholders across the sector, to improve outcomes for people who draw on services and their families</a:t>
          </a:r>
        </a:p>
      </dgm:t>
    </dgm:pt>
    <dgm:pt modelId="{CA971A99-982E-4F6F-8256-557806D59912}" type="parTrans" cxnId="{B9B4B68E-E66B-4A83-8527-3B82A967A6BF}">
      <dgm:prSet/>
      <dgm:spPr/>
      <dgm:t>
        <a:bodyPr/>
        <a:lstStyle/>
        <a:p>
          <a:endParaRPr lang="en-US"/>
        </a:p>
      </dgm:t>
    </dgm:pt>
    <dgm:pt modelId="{960F6236-B721-4C89-8315-07B214A41C85}" type="sibTrans" cxnId="{B9B4B68E-E66B-4A83-8527-3B82A967A6BF}">
      <dgm:prSet/>
      <dgm:spPr/>
      <dgm:t>
        <a:bodyPr/>
        <a:lstStyle/>
        <a:p>
          <a:endParaRPr lang="en-US"/>
        </a:p>
      </dgm:t>
    </dgm:pt>
    <dgm:pt modelId="{76D2C70A-0BDC-4440-A888-0240B1168C0C}">
      <dgm:prSet/>
      <dgm:spPr/>
      <dgm:t>
        <a:bodyPr/>
        <a:lstStyle/>
        <a:p>
          <a:r>
            <a:rPr lang="en-US"/>
            <a:t>Improving</a:t>
          </a:r>
        </a:p>
      </dgm:t>
    </dgm:pt>
    <dgm:pt modelId="{C601DC9A-428B-42FD-8D51-6B8B0F0B5D57}" type="parTrans" cxnId="{CA51B948-956C-4AEB-B754-6D1B3D61B30A}">
      <dgm:prSet/>
      <dgm:spPr/>
      <dgm:t>
        <a:bodyPr/>
        <a:lstStyle/>
        <a:p>
          <a:endParaRPr lang="en-US"/>
        </a:p>
      </dgm:t>
    </dgm:pt>
    <dgm:pt modelId="{C3FE88D4-8454-42F9-B8F7-30AB6D5616A0}" type="sibTrans" cxnId="{CA51B948-956C-4AEB-B754-6D1B3D61B30A}">
      <dgm:prSet/>
      <dgm:spPr/>
      <dgm:t>
        <a:bodyPr/>
        <a:lstStyle/>
        <a:p>
          <a:endParaRPr lang="en-US"/>
        </a:p>
      </dgm:t>
    </dgm:pt>
    <dgm:pt modelId="{B49AFCC5-7A71-47C8-BB7E-4359A0952A34}">
      <dgm:prSet/>
      <dgm:spPr/>
      <dgm:t>
        <a:bodyPr/>
        <a:lstStyle/>
        <a:p>
          <a:r>
            <a:rPr lang="en-US"/>
            <a:t>Improving understanding of what elements of evidence implementation do and do not work in practice, and using this to overcome barriers </a:t>
          </a:r>
        </a:p>
      </dgm:t>
    </dgm:pt>
    <dgm:pt modelId="{B5269A9B-17FA-4D8A-AB28-D128A6FDA7E9}" type="parTrans" cxnId="{DF8374B8-167B-45AC-B4D9-81287EA480CE}">
      <dgm:prSet/>
      <dgm:spPr/>
      <dgm:t>
        <a:bodyPr/>
        <a:lstStyle/>
        <a:p>
          <a:endParaRPr lang="en-US"/>
        </a:p>
      </dgm:t>
    </dgm:pt>
    <dgm:pt modelId="{E47E6CFC-E699-454F-A04E-E7796DDC3C9E}" type="sibTrans" cxnId="{DF8374B8-167B-45AC-B4D9-81287EA480CE}">
      <dgm:prSet/>
      <dgm:spPr/>
      <dgm:t>
        <a:bodyPr/>
        <a:lstStyle/>
        <a:p>
          <a:endParaRPr lang="en-US"/>
        </a:p>
      </dgm:t>
    </dgm:pt>
    <dgm:pt modelId="{C1BFD9F9-8E4E-4CFE-857E-4F579BAC85FF}" type="pres">
      <dgm:prSet presAssocID="{AC29CD26-D025-4082-83E7-6DFCA1C2298C}" presName="Name0" presStyleCnt="0">
        <dgm:presLayoutVars>
          <dgm:dir/>
          <dgm:animLvl val="lvl"/>
          <dgm:resizeHandles val="exact"/>
        </dgm:presLayoutVars>
      </dgm:prSet>
      <dgm:spPr/>
    </dgm:pt>
    <dgm:pt modelId="{738A6E76-B512-4FB3-A64D-F88F77267AD0}" type="pres">
      <dgm:prSet presAssocID="{136F68D4-EAE1-4F53-B01F-826FAD034CF1}" presName="composite" presStyleCnt="0"/>
      <dgm:spPr/>
    </dgm:pt>
    <dgm:pt modelId="{8AC6B6D1-53A4-4060-B2DD-692371BE8398}" type="pres">
      <dgm:prSet presAssocID="{136F68D4-EAE1-4F53-B01F-826FAD034CF1}" presName="parTx" presStyleLbl="alignNode1" presStyleIdx="0" presStyleCnt="4">
        <dgm:presLayoutVars>
          <dgm:chMax val="0"/>
          <dgm:chPref val="0"/>
        </dgm:presLayoutVars>
      </dgm:prSet>
      <dgm:spPr/>
    </dgm:pt>
    <dgm:pt modelId="{1C353F5C-64C6-447E-938A-E8340BEE6C51}" type="pres">
      <dgm:prSet presAssocID="{136F68D4-EAE1-4F53-B01F-826FAD034CF1}" presName="desTx" presStyleLbl="alignAccFollowNode1" presStyleIdx="0" presStyleCnt="4">
        <dgm:presLayoutVars/>
      </dgm:prSet>
      <dgm:spPr/>
    </dgm:pt>
    <dgm:pt modelId="{52878AF7-8FEE-4B6F-B2EA-CA72885A34E9}" type="pres">
      <dgm:prSet presAssocID="{02A9CF4D-9114-43C4-9419-72B2079C457E}" presName="space" presStyleCnt="0"/>
      <dgm:spPr/>
    </dgm:pt>
    <dgm:pt modelId="{27781DD4-5A2C-47F0-96AB-419FFC99BDB7}" type="pres">
      <dgm:prSet presAssocID="{41F0DE1B-F0AF-4015-94AC-B812999C4086}" presName="composite" presStyleCnt="0"/>
      <dgm:spPr/>
    </dgm:pt>
    <dgm:pt modelId="{AEF191AE-C409-4251-BA73-F920A8F6417D}" type="pres">
      <dgm:prSet presAssocID="{41F0DE1B-F0AF-4015-94AC-B812999C4086}" presName="parTx" presStyleLbl="alignNode1" presStyleIdx="1" presStyleCnt="4">
        <dgm:presLayoutVars>
          <dgm:chMax val="0"/>
          <dgm:chPref val="0"/>
        </dgm:presLayoutVars>
      </dgm:prSet>
      <dgm:spPr/>
    </dgm:pt>
    <dgm:pt modelId="{A9223434-5527-492D-AABF-6999FB44808B}" type="pres">
      <dgm:prSet presAssocID="{41F0DE1B-F0AF-4015-94AC-B812999C4086}" presName="desTx" presStyleLbl="alignAccFollowNode1" presStyleIdx="1" presStyleCnt="4">
        <dgm:presLayoutVars/>
      </dgm:prSet>
      <dgm:spPr/>
    </dgm:pt>
    <dgm:pt modelId="{C9E2B290-8D88-4596-82E0-FCAC0263C345}" type="pres">
      <dgm:prSet presAssocID="{6BC75DF5-6F13-4F9D-9129-7B34655A646D}" presName="space" presStyleCnt="0"/>
      <dgm:spPr/>
    </dgm:pt>
    <dgm:pt modelId="{1050DE19-240D-4BDB-B7F0-320779C261B5}" type="pres">
      <dgm:prSet presAssocID="{DF381486-1E9C-467A-A751-FAFCB5A87D9B}" presName="composite" presStyleCnt="0"/>
      <dgm:spPr/>
    </dgm:pt>
    <dgm:pt modelId="{99BB5B5B-5B2C-4ABD-BB2E-5C058C42DD32}" type="pres">
      <dgm:prSet presAssocID="{DF381486-1E9C-467A-A751-FAFCB5A87D9B}" presName="parTx" presStyleLbl="alignNode1" presStyleIdx="2" presStyleCnt="4">
        <dgm:presLayoutVars>
          <dgm:chMax val="0"/>
          <dgm:chPref val="0"/>
        </dgm:presLayoutVars>
      </dgm:prSet>
      <dgm:spPr/>
    </dgm:pt>
    <dgm:pt modelId="{683EE531-6BA0-4F65-8702-75646D886400}" type="pres">
      <dgm:prSet presAssocID="{DF381486-1E9C-467A-A751-FAFCB5A87D9B}" presName="desTx" presStyleLbl="alignAccFollowNode1" presStyleIdx="2" presStyleCnt="4">
        <dgm:presLayoutVars/>
      </dgm:prSet>
      <dgm:spPr/>
    </dgm:pt>
    <dgm:pt modelId="{5DBEB005-1D1E-44EF-B90C-B8210EEA4D30}" type="pres">
      <dgm:prSet presAssocID="{7844B685-3289-429C-8FCA-5DD97A8F120F}" presName="space" presStyleCnt="0"/>
      <dgm:spPr/>
    </dgm:pt>
    <dgm:pt modelId="{1F026882-7D0C-487F-925C-C8D1C63E75B8}" type="pres">
      <dgm:prSet presAssocID="{76D2C70A-0BDC-4440-A888-0240B1168C0C}" presName="composite" presStyleCnt="0"/>
      <dgm:spPr/>
    </dgm:pt>
    <dgm:pt modelId="{62BF3093-AD39-480C-80DB-4FEE69B2A13E}" type="pres">
      <dgm:prSet presAssocID="{76D2C70A-0BDC-4440-A888-0240B1168C0C}" presName="parTx" presStyleLbl="alignNode1" presStyleIdx="3" presStyleCnt="4">
        <dgm:presLayoutVars>
          <dgm:chMax val="0"/>
          <dgm:chPref val="0"/>
        </dgm:presLayoutVars>
      </dgm:prSet>
      <dgm:spPr/>
    </dgm:pt>
    <dgm:pt modelId="{7B032548-9EE6-4128-A678-0606DC7938C7}" type="pres">
      <dgm:prSet presAssocID="{76D2C70A-0BDC-4440-A888-0240B1168C0C}" presName="desTx" presStyleLbl="alignAccFollowNode1" presStyleIdx="3" presStyleCnt="4">
        <dgm:presLayoutVars/>
      </dgm:prSet>
      <dgm:spPr/>
    </dgm:pt>
  </dgm:ptLst>
  <dgm:cxnLst>
    <dgm:cxn modelId="{6CE1B234-F549-444A-B0A4-B8C4C4ACA407}" type="presOf" srcId="{FC69C0CB-F285-4986-8CF0-280037CF263D}" destId="{1C353F5C-64C6-447E-938A-E8340BEE6C51}" srcOrd="0" destOrd="0" presId="urn:microsoft.com/office/officeart/2016/7/layout/HorizontalActionList"/>
    <dgm:cxn modelId="{4EF7225B-E1C6-4F99-A7CC-D92DB2051CF5}" type="presOf" srcId="{136F68D4-EAE1-4F53-B01F-826FAD034CF1}" destId="{8AC6B6D1-53A4-4060-B2DD-692371BE8398}" srcOrd="0" destOrd="0" presId="urn:microsoft.com/office/officeart/2016/7/layout/HorizontalActionList"/>
    <dgm:cxn modelId="{CA51B948-956C-4AEB-B754-6D1B3D61B30A}" srcId="{AC29CD26-D025-4082-83E7-6DFCA1C2298C}" destId="{76D2C70A-0BDC-4440-A888-0240B1168C0C}" srcOrd="3" destOrd="0" parTransId="{C601DC9A-428B-42FD-8D51-6B8B0F0B5D57}" sibTransId="{C3FE88D4-8454-42F9-B8F7-30AB6D5616A0}"/>
    <dgm:cxn modelId="{6C16374F-C2D4-4EA9-B89D-C5CC6E820402}" srcId="{AC29CD26-D025-4082-83E7-6DFCA1C2298C}" destId="{DF381486-1E9C-467A-A751-FAFCB5A87D9B}" srcOrd="2" destOrd="0" parTransId="{309CEFD7-E9D7-40B6-B824-706192D75FCD}" sibTransId="{7844B685-3289-429C-8FCA-5DD97A8F120F}"/>
    <dgm:cxn modelId="{B9B4B68E-E66B-4A83-8527-3B82A967A6BF}" srcId="{DF381486-1E9C-467A-A751-FAFCB5A87D9B}" destId="{D5BBE077-117B-4D99-93F8-B4617C5680C2}" srcOrd="0" destOrd="0" parTransId="{CA971A99-982E-4F6F-8256-557806D59912}" sibTransId="{960F6236-B721-4C89-8315-07B214A41C85}"/>
    <dgm:cxn modelId="{0D737D90-890C-48CC-889A-13EB364A92A4}" type="presOf" srcId="{41F0DE1B-F0AF-4015-94AC-B812999C4086}" destId="{AEF191AE-C409-4251-BA73-F920A8F6417D}" srcOrd="0" destOrd="0" presId="urn:microsoft.com/office/officeart/2016/7/layout/HorizontalActionList"/>
    <dgm:cxn modelId="{25C48392-EEE0-43A4-A83F-92C339A7DFA0}" type="presOf" srcId="{810E34C8-569D-4296-B5A1-BE9D2401D802}" destId="{A9223434-5527-492D-AABF-6999FB44808B}" srcOrd="0" destOrd="0" presId="urn:microsoft.com/office/officeart/2016/7/layout/HorizontalActionList"/>
    <dgm:cxn modelId="{0B65799A-0A01-42FE-A640-BFE70CE846F7}" type="presOf" srcId="{D5BBE077-117B-4D99-93F8-B4617C5680C2}" destId="{683EE531-6BA0-4F65-8702-75646D886400}" srcOrd="0" destOrd="0" presId="urn:microsoft.com/office/officeart/2016/7/layout/HorizontalActionList"/>
    <dgm:cxn modelId="{2B6956A2-BEC5-4BFA-B8FE-744FA3C712F6}" type="presOf" srcId="{AC29CD26-D025-4082-83E7-6DFCA1C2298C}" destId="{C1BFD9F9-8E4E-4CFE-857E-4F579BAC85FF}" srcOrd="0" destOrd="0" presId="urn:microsoft.com/office/officeart/2016/7/layout/HorizontalActionList"/>
    <dgm:cxn modelId="{6D4A17AF-0F60-4063-AF70-AAD2741AFB3B}" srcId="{AC29CD26-D025-4082-83E7-6DFCA1C2298C}" destId="{136F68D4-EAE1-4F53-B01F-826FAD034CF1}" srcOrd="0" destOrd="0" parTransId="{D790ECE0-9EE4-4270-8A7C-BAE61DE7810A}" sibTransId="{02A9CF4D-9114-43C4-9419-72B2079C457E}"/>
    <dgm:cxn modelId="{DF8374B8-167B-45AC-B4D9-81287EA480CE}" srcId="{76D2C70A-0BDC-4440-A888-0240B1168C0C}" destId="{B49AFCC5-7A71-47C8-BB7E-4359A0952A34}" srcOrd="0" destOrd="0" parTransId="{B5269A9B-17FA-4D8A-AB28-D128A6FDA7E9}" sibTransId="{E47E6CFC-E699-454F-A04E-E7796DDC3C9E}"/>
    <dgm:cxn modelId="{C1E361D1-565E-4FD7-B400-46F4E767ED7D}" srcId="{41F0DE1B-F0AF-4015-94AC-B812999C4086}" destId="{810E34C8-569D-4296-B5A1-BE9D2401D802}" srcOrd="0" destOrd="0" parTransId="{85D6971B-F572-4052-969B-5599760DE617}" sibTransId="{4DA67001-299E-4E0A-800D-EA6646786AC7}"/>
    <dgm:cxn modelId="{6504B7D1-C8AA-429C-87AB-A7CD7EDD039F}" type="presOf" srcId="{B49AFCC5-7A71-47C8-BB7E-4359A0952A34}" destId="{7B032548-9EE6-4128-A678-0606DC7938C7}" srcOrd="0" destOrd="0" presId="urn:microsoft.com/office/officeart/2016/7/layout/HorizontalActionList"/>
    <dgm:cxn modelId="{9332D3D2-6E9A-42EA-BB8A-DBAACCF5568B}" type="presOf" srcId="{DF381486-1E9C-467A-A751-FAFCB5A87D9B}" destId="{99BB5B5B-5B2C-4ABD-BB2E-5C058C42DD32}" srcOrd="0" destOrd="0" presId="urn:microsoft.com/office/officeart/2016/7/layout/HorizontalActionList"/>
    <dgm:cxn modelId="{5EA089E4-00CD-48DF-A91D-EB3AAACC095C}" srcId="{AC29CD26-D025-4082-83E7-6DFCA1C2298C}" destId="{41F0DE1B-F0AF-4015-94AC-B812999C4086}" srcOrd="1" destOrd="0" parTransId="{75AAAC5B-2BF5-4753-BEE4-BFA971F463AA}" sibTransId="{6BC75DF5-6F13-4F9D-9129-7B34655A646D}"/>
    <dgm:cxn modelId="{E71EC0E5-1614-4642-A3EC-3D8FD052C570}" type="presOf" srcId="{76D2C70A-0BDC-4440-A888-0240B1168C0C}" destId="{62BF3093-AD39-480C-80DB-4FEE69B2A13E}" srcOrd="0" destOrd="0" presId="urn:microsoft.com/office/officeart/2016/7/layout/HorizontalActionList"/>
    <dgm:cxn modelId="{9BA1DDF3-0263-49A7-B9FA-D76B8FDE1498}" srcId="{136F68D4-EAE1-4F53-B01F-826FAD034CF1}" destId="{FC69C0CB-F285-4986-8CF0-280037CF263D}" srcOrd="0" destOrd="0" parTransId="{02CFDDDE-AAF1-43A2-8ED8-59B146CF21F2}" sibTransId="{83B5BD00-3566-4FA0-A2F6-C4FA000C6975}"/>
    <dgm:cxn modelId="{4FC008C2-293A-48D3-8D00-8071720EB33F}" type="presParOf" srcId="{C1BFD9F9-8E4E-4CFE-857E-4F579BAC85FF}" destId="{738A6E76-B512-4FB3-A64D-F88F77267AD0}" srcOrd="0" destOrd="0" presId="urn:microsoft.com/office/officeart/2016/7/layout/HorizontalActionList"/>
    <dgm:cxn modelId="{8A0039FE-BD74-46D0-8352-FD635059FE96}" type="presParOf" srcId="{738A6E76-B512-4FB3-A64D-F88F77267AD0}" destId="{8AC6B6D1-53A4-4060-B2DD-692371BE8398}" srcOrd="0" destOrd="0" presId="urn:microsoft.com/office/officeart/2016/7/layout/HorizontalActionList"/>
    <dgm:cxn modelId="{AB1D8BDC-D6AC-4EEB-83B0-F5A6ADCBE824}" type="presParOf" srcId="{738A6E76-B512-4FB3-A64D-F88F77267AD0}" destId="{1C353F5C-64C6-447E-938A-E8340BEE6C51}" srcOrd="1" destOrd="0" presId="urn:microsoft.com/office/officeart/2016/7/layout/HorizontalActionList"/>
    <dgm:cxn modelId="{465AF295-FE63-4F8B-8AE4-A75CB23ABD32}" type="presParOf" srcId="{C1BFD9F9-8E4E-4CFE-857E-4F579BAC85FF}" destId="{52878AF7-8FEE-4B6F-B2EA-CA72885A34E9}" srcOrd="1" destOrd="0" presId="urn:microsoft.com/office/officeart/2016/7/layout/HorizontalActionList"/>
    <dgm:cxn modelId="{1205B146-7B2B-4E3B-8295-B2E6553BFA8C}" type="presParOf" srcId="{C1BFD9F9-8E4E-4CFE-857E-4F579BAC85FF}" destId="{27781DD4-5A2C-47F0-96AB-419FFC99BDB7}" srcOrd="2" destOrd="0" presId="urn:microsoft.com/office/officeart/2016/7/layout/HorizontalActionList"/>
    <dgm:cxn modelId="{5E38E9C4-DA2C-40B0-BDBE-EFE823945E08}" type="presParOf" srcId="{27781DD4-5A2C-47F0-96AB-419FFC99BDB7}" destId="{AEF191AE-C409-4251-BA73-F920A8F6417D}" srcOrd="0" destOrd="0" presId="urn:microsoft.com/office/officeart/2016/7/layout/HorizontalActionList"/>
    <dgm:cxn modelId="{EC32FB22-6B29-4192-9FED-A609C072AE43}" type="presParOf" srcId="{27781DD4-5A2C-47F0-96AB-419FFC99BDB7}" destId="{A9223434-5527-492D-AABF-6999FB44808B}" srcOrd="1" destOrd="0" presId="urn:microsoft.com/office/officeart/2016/7/layout/HorizontalActionList"/>
    <dgm:cxn modelId="{479D74B4-0865-4BEA-B65D-1C9087D309FF}" type="presParOf" srcId="{C1BFD9F9-8E4E-4CFE-857E-4F579BAC85FF}" destId="{C9E2B290-8D88-4596-82E0-FCAC0263C345}" srcOrd="3" destOrd="0" presId="urn:microsoft.com/office/officeart/2016/7/layout/HorizontalActionList"/>
    <dgm:cxn modelId="{EEF9C2FE-3D97-4F5A-96E7-B98497C3AB67}" type="presParOf" srcId="{C1BFD9F9-8E4E-4CFE-857E-4F579BAC85FF}" destId="{1050DE19-240D-4BDB-B7F0-320779C261B5}" srcOrd="4" destOrd="0" presId="urn:microsoft.com/office/officeart/2016/7/layout/HorizontalActionList"/>
    <dgm:cxn modelId="{180F656A-A0E7-4B62-A0FA-FDC78CAF01AB}" type="presParOf" srcId="{1050DE19-240D-4BDB-B7F0-320779C261B5}" destId="{99BB5B5B-5B2C-4ABD-BB2E-5C058C42DD32}" srcOrd="0" destOrd="0" presId="urn:microsoft.com/office/officeart/2016/7/layout/HorizontalActionList"/>
    <dgm:cxn modelId="{F2EC22BD-8F73-4438-A38F-D0F91486D903}" type="presParOf" srcId="{1050DE19-240D-4BDB-B7F0-320779C261B5}" destId="{683EE531-6BA0-4F65-8702-75646D886400}" srcOrd="1" destOrd="0" presId="urn:microsoft.com/office/officeart/2016/7/layout/HorizontalActionList"/>
    <dgm:cxn modelId="{3B97C1EA-6A7E-4C58-A401-AD44F9C9153B}" type="presParOf" srcId="{C1BFD9F9-8E4E-4CFE-857E-4F579BAC85FF}" destId="{5DBEB005-1D1E-44EF-B90C-B8210EEA4D30}" srcOrd="5" destOrd="0" presId="urn:microsoft.com/office/officeart/2016/7/layout/HorizontalActionList"/>
    <dgm:cxn modelId="{FF519816-6829-4C12-80C6-07AE6E033BF0}" type="presParOf" srcId="{C1BFD9F9-8E4E-4CFE-857E-4F579BAC85FF}" destId="{1F026882-7D0C-487F-925C-C8D1C63E75B8}" srcOrd="6" destOrd="0" presId="urn:microsoft.com/office/officeart/2016/7/layout/HorizontalActionList"/>
    <dgm:cxn modelId="{C0FC1E1A-90BE-43AB-86C5-ED1B5BA1CD25}" type="presParOf" srcId="{1F026882-7D0C-487F-925C-C8D1C63E75B8}" destId="{62BF3093-AD39-480C-80DB-4FEE69B2A13E}" srcOrd="0" destOrd="0" presId="urn:microsoft.com/office/officeart/2016/7/layout/HorizontalActionList"/>
    <dgm:cxn modelId="{E3AC3795-C313-477D-94A3-2904ADEF7441}" type="presParOf" srcId="{1F026882-7D0C-487F-925C-C8D1C63E75B8}" destId="{7B032548-9EE6-4128-A678-0606DC7938C7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BE62C3-B006-4D25-BE96-16184806D98D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B44F732-9F15-417D-A3FB-F809111B72AF}">
      <dgm:prSet phldrT="[Text]"/>
      <dgm:spPr/>
      <dgm:t>
        <a:bodyPr/>
        <a:lstStyle/>
        <a:p>
          <a:r>
            <a:rPr lang="en-GB" dirty="0"/>
            <a:t>Demonstrator</a:t>
          </a:r>
        </a:p>
      </dgm:t>
    </dgm:pt>
    <dgm:pt modelId="{5F1E74D8-710E-4EFA-8A3B-028C2CFF6C87}" type="parTrans" cxnId="{9FB0F5F0-274D-4E22-B892-4F4409FEE85F}">
      <dgm:prSet/>
      <dgm:spPr/>
      <dgm:t>
        <a:bodyPr/>
        <a:lstStyle/>
        <a:p>
          <a:endParaRPr lang="en-GB"/>
        </a:p>
      </dgm:t>
    </dgm:pt>
    <dgm:pt modelId="{7D08E897-87D4-4F1C-86B8-367AC9A89BD4}" type="sibTrans" cxnId="{9FB0F5F0-274D-4E22-B892-4F4409FEE85F}">
      <dgm:prSet/>
      <dgm:spPr/>
      <dgm:t>
        <a:bodyPr/>
        <a:lstStyle/>
        <a:p>
          <a:endParaRPr lang="en-GB"/>
        </a:p>
      </dgm:t>
    </dgm:pt>
    <dgm:pt modelId="{087496DF-EC61-4E73-9FC7-ECF0AC6F4879}">
      <dgm:prSet phldrT="[Text]"/>
      <dgm:spPr/>
      <dgm:t>
        <a:bodyPr/>
        <a:lstStyle/>
        <a:p>
          <a:r>
            <a:rPr lang="en-GB" dirty="0"/>
            <a:t>Facilitators</a:t>
          </a:r>
        </a:p>
      </dgm:t>
    </dgm:pt>
    <dgm:pt modelId="{8A5A9E7B-1BBE-4393-9CFB-C3FFEFE561A8}" type="parTrans" cxnId="{C6812D7E-A782-45C0-B23A-C338BDA37372}">
      <dgm:prSet/>
      <dgm:spPr/>
      <dgm:t>
        <a:bodyPr/>
        <a:lstStyle/>
        <a:p>
          <a:endParaRPr lang="en-GB"/>
        </a:p>
      </dgm:t>
    </dgm:pt>
    <dgm:pt modelId="{35040F4F-D02C-49A9-BCE6-2F250457408C}" type="sibTrans" cxnId="{C6812D7E-A782-45C0-B23A-C338BDA37372}">
      <dgm:prSet/>
      <dgm:spPr/>
      <dgm:t>
        <a:bodyPr/>
        <a:lstStyle/>
        <a:p>
          <a:endParaRPr lang="en-GB"/>
        </a:p>
      </dgm:t>
    </dgm:pt>
    <dgm:pt modelId="{40286E64-3AD2-4539-99FD-DBE63C950FAD}">
      <dgm:prSet phldrT="[Text]"/>
      <dgm:spPr/>
      <dgm:t>
        <a:bodyPr/>
        <a:lstStyle/>
        <a:p>
          <a:r>
            <a:rPr lang="en-GB" dirty="0"/>
            <a:t>Networks</a:t>
          </a:r>
        </a:p>
      </dgm:t>
    </dgm:pt>
    <dgm:pt modelId="{B3459922-0AA3-4A18-AD93-BC22764D5095}" type="parTrans" cxnId="{E7FFC67C-C4F0-4522-8AC2-969F4EA4D9D7}">
      <dgm:prSet/>
      <dgm:spPr/>
      <dgm:t>
        <a:bodyPr/>
        <a:lstStyle/>
        <a:p>
          <a:endParaRPr lang="en-GB"/>
        </a:p>
      </dgm:t>
    </dgm:pt>
    <dgm:pt modelId="{ED45900C-52B1-44F0-B1CC-29B2E75D95FE}" type="sibTrans" cxnId="{E7FFC67C-C4F0-4522-8AC2-969F4EA4D9D7}">
      <dgm:prSet/>
      <dgm:spPr/>
      <dgm:t>
        <a:bodyPr/>
        <a:lstStyle/>
        <a:p>
          <a:endParaRPr lang="en-GB"/>
        </a:p>
      </dgm:t>
    </dgm:pt>
    <dgm:pt modelId="{6D6A7857-754D-4DB9-BCF7-55538160D191}">
      <dgm:prSet phldrT="[Text]"/>
      <dgm:spPr/>
      <dgm:t>
        <a:bodyPr/>
        <a:lstStyle/>
        <a:p>
          <a:r>
            <a:rPr lang="en-GB" dirty="0"/>
            <a:t>Ask IMPACT</a:t>
          </a:r>
        </a:p>
      </dgm:t>
    </dgm:pt>
    <dgm:pt modelId="{4699E7CA-A5EC-4607-BAB2-17FE0E3FF2CD}" type="sibTrans" cxnId="{201AA230-876A-49F2-83EF-ED2EB14E89EF}">
      <dgm:prSet/>
      <dgm:spPr/>
      <dgm:t>
        <a:bodyPr/>
        <a:lstStyle/>
        <a:p>
          <a:endParaRPr lang="en-GB"/>
        </a:p>
      </dgm:t>
    </dgm:pt>
    <dgm:pt modelId="{79676FA6-AC34-47EC-8624-5842342D37E7}" type="parTrans" cxnId="{201AA230-876A-49F2-83EF-ED2EB14E89EF}">
      <dgm:prSet/>
      <dgm:spPr/>
      <dgm:t>
        <a:bodyPr/>
        <a:lstStyle/>
        <a:p>
          <a:endParaRPr lang="en-GB"/>
        </a:p>
      </dgm:t>
    </dgm:pt>
    <dgm:pt modelId="{889A3A4F-D4EC-48AF-AF4F-6DA2CBBEF8E0}" type="pres">
      <dgm:prSet presAssocID="{41BE62C3-B006-4D25-BE96-16184806D98D}" presName="linear" presStyleCnt="0">
        <dgm:presLayoutVars>
          <dgm:animLvl val="lvl"/>
          <dgm:resizeHandles val="exact"/>
        </dgm:presLayoutVars>
      </dgm:prSet>
      <dgm:spPr/>
    </dgm:pt>
    <dgm:pt modelId="{49E5D23B-50BF-4C2F-AD19-8A7C8BFD0425}" type="pres">
      <dgm:prSet presAssocID="{7B44F732-9F15-417D-A3FB-F809111B72A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D383C56-DFA3-42D5-AA85-4DAC19D220F1}" type="pres">
      <dgm:prSet presAssocID="{7D08E897-87D4-4F1C-86B8-367AC9A89BD4}" presName="spacer" presStyleCnt="0"/>
      <dgm:spPr/>
    </dgm:pt>
    <dgm:pt modelId="{FE97C2BE-19F2-491D-B499-6107A639E79B}" type="pres">
      <dgm:prSet presAssocID="{087496DF-EC61-4E73-9FC7-ECF0AC6F487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D8608B3-E79A-4F5A-B9F5-AF277DDE8E02}" type="pres">
      <dgm:prSet presAssocID="{35040F4F-D02C-49A9-BCE6-2F250457408C}" presName="spacer" presStyleCnt="0"/>
      <dgm:spPr/>
    </dgm:pt>
    <dgm:pt modelId="{6E8F2102-89F6-4E5B-B96D-5A15960AB1E4}" type="pres">
      <dgm:prSet presAssocID="{40286E64-3AD2-4539-99FD-DBE63C950FA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69C81D5-7CE8-4D02-B903-7D924E354ED9}" type="pres">
      <dgm:prSet presAssocID="{ED45900C-52B1-44F0-B1CC-29B2E75D95FE}" presName="spacer" presStyleCnt="0"/>
      <dgm:spPr/>
    </dgm:pt>
    <dgm:pt modelId="{BBF3D3D6-3517-4DF0-9524-CDFB8EF204EE}" type="pres">
      <dgm:prSet presAssocID="{6D6A7857-754D-4DB9-BCF7-55538160D19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579691E-CC6F-4862-A09B-575185B878ED}" type="presOf" srcId="{7B44F732-9F15-417D-A3FB-F809111B72AF}" destId="{49E5D23B-50BF-4C2F-AD19-8A7C8BFD0425}" srcOrd="0" destOrd="0" presId="urn:microsoft.com/office/officeart/2005/8/layout/vList2"/>
    <dgm:cxn modelId="{F452931E-6397-47A1-91D2-A8ED772A9A90}" type="presOf" srcId="{40286E64-3AD2-4539-99FD-DBE63C950FAD}" destId="{6E8F2102-89F6-4E5B-B96D-5A15960AB1E4}" srcOrd="0" destOrd="0" presId="urn:microsoft.com/office/officeart/2005/8/layout/vList2"/>
    <dgm:cxn modelId="{201AA230-876A-49F2-83EF-ED2EB14E89EF}" srcId="{41BE62C3-B006-4D25-BE96-16184806D98D}" destId="{6D6A7857-754D-4DB9-BCF7-55538160D191}" srcOrd="3" destOrd="0" parTransId="{79676FA6-AC34-47EC-8624-5842342D37E7}" sibTransId="{4699E7CA-A5EC-4607-BAB2-17FE0E3FF2CD}"/>
    <dgm:cxn modelId="{CBDBD576-5EFA-4B61-BACB-B7D7A455B045}" type="presOf" srcId="{087496DF-EC61-4E73-9FC7-ECF0AC6F4879}" destId="{FE97C2BE-19F2-491D-B499-6107A639E79B}" srcOrd="0" destOrd="0" presId="urn:microsoft.com/office/officeart/2005/8/layout/vList2"/>
    <dgm:cxn modelId="{B943AB78-66D5-4529-B0D6-BF54D9A13C24}" type="presOf" srcId="{41BE62C3-B006-4D25-BE96-16184806D98D}" destId="{889A3A4F-D4EC-48AF-AF4F-6DA2CBBEF8E0}" srcOrd="0" destOrd="0" presId="urn:microsoft.com/office/officeart/2005/8/layout/vList2"/>
    <dgm:cxn modelId="{E7FFC67C-C4F0-4522-8AC2-969F4EA4D9D7}" srcId="{41BE62C3-B006-4D25-BE96-16184806D98D}" destId="{40286E64-3AD2-4539-99FD-DBE63C950FAD}" srcOrd="2" destOrd="0" parTransId="{B3459922-0AA3-4A18-AD93-BC22764D5095}" sibTransId="{ED45900C-52B1-44F0-B1CC-29B2E75D95FE}"/>
    <dgm:cxn modelId="{C6812D7E-A782-45C0-B23A-C338BDA37372}" srcId="{41BE62C3-B006-4D25-BE96-16184806D98D}" destId="{087496DF-EC61-4E73-9FC7-ECF0AC6F4879}" srcOrd="1" destOrd="0" parTransId="{8A5A9E7B-1BBE-4393-9CFB-C3FFEFE561A8}" sibTransId="{35040F4F-D02C-49A9-BCE6-2F250457408C}"/>
    <dgm:cxn modelId="{3B2EB5AD-7BA9-4E38-897F-87F1107F177F}" type="presOf" srcId="{6D6A7857-754D-4DB9-BCF7-55538160D191}" destId="{BBF3D3D6-3517-4DF0-9524-CDFB8EF204EE}" srcOrd="0" destOrd="0" presId="urn:microsoft.com/office/officeart/2005/8/layout/vList2"/>
    <dgm:cxn modelId="{9FB0F5F0-274D-4E22-B892-4F4409FEE85F}" srcId="{41BE62C3-B006-4D25-BE96-16184806D98D}" destId="{7B44F732-9F15-417D-A3FB-F809111B72AF}" srcOrd="0" destOrd="0" parTransId="{5F1E74D8-710E-4EFA-8A3B-028C2CFF6C87}" sibTransId="{7D08E897-87D4-4F1C-86B8-367AC9A89BD4}"/>
    <dgm:cxn modelId="{3A35DEC3-BFCB-4F65-AD5D-A614570DF1F7}" type="presParOf" srcId="{889A3A4F-D4EC-48AF-AF4F-6DA2CBBEF8E0}" destId="{49E5D23B-50BF-4C2F-AD19-8A7C8BFD0425}" srcOrd="0" destOrd="0" presId="urn:microsoft.com/office/officeart/2005/8/layout/vList2"/>
    <dgm:cxn modelId="{50E9E9AF-BE86-4013-82F3-A4381DF22FCB}" type="presParOf" srcId="{889A3A4F-D4EC-48AF-AF4F-6DA2CBBEF8E0}" destId="{CD383C56-DFA3-42D5-AA85-4DAC19D220F1}" srcOrd="1" destOrd="0" presId="urn:microsoft.com/office/officeart/2005/8/layout/vList2"/>
    <dgm:cxn modelId="{3E89E2B8-5D9F-433A-9631-E0536BE32EA0}" type="presParOf" srcId="{889A3A4F-D4EC-48AF-AF4F-6DA2CBBEF8E0}" destId="{FE97C2BE-19F2-491D-B499-6107A639E79B}" srcOrd="2" destOrd="0" presId="urn:microsoft.com/office/officeart/2005/8/layout/vList2"/>
    <dgm:cxn modelId="{8B843057-DB2A-4D89-B828-1473432156CB}" type="presParOf" srcId="{889A3A4F-D4EC-48AF-AF4F-6DA2CBBEF8E0}" destId="{AD8608B3-E79A-4F5A-B9F5-AF277DDE8E02}" srcOrd="3" destOrd="0" presId="urn:microsoft.com/office/officeart/2005/8/layout/vList2"/>
    <dgm:cxn modelId="{A4BE09EC-783B-42DD-8CD2-0FEAA237FD92}" type="presParOf" srcId="{889A3A4F-D4EC-48AF-AF4F-6DA2CBBEF8E0}" destId="{6E8F2102-89F6-4E5B-B96D-5A15960AB1E4}" srcOrd="4" destOrd="0" presId="urn:microsoft.com/office/officeart/2005/8/layout/vList2"/>
    <dgm:cxn modelId="{5F7D3941-ADD3-4C8E-BF60-85A65332F514}" type="presParOf" srcId="{889A3A4F-D4EC-48AF-AF4F-6DA2CBBEF8E0}" destId="{269C81D5-7CE8-4D02-B903-7D924E354ED9}" srcOrd="5" destOrd="0" presId="urn:microsoft.com/office/officeart/2005/8/layout/vList2"/>
    <dgm:cxn modelId="{7D4413E5-CC71-4D5E-96F1-BEDDB3EAC6EF}" type="presParOf" srcId="{889A3A4F-D4EC-48AF-AF4F-6DA2CBBEF8E0}" destId="{BBF3D3D6-3517-4DF0-9524-CDFB8EF204E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4A354-0140-4062-93A3-A7B500C05BAA}">
      <dsp:nvSpPr>
        <dsp:cNvPr id="0" name=""/>
        <dsp:cNvSpPr/>
      </dsp:nvSpPr>
      <dsp:spPr>
        <a:xfrm>
          <a:off x="9786" y="886823"/>
          <a:ext cx="2925040" cy="25776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/>
            <a:t>An </a:t>
          </a:r>
          <a:r>
            <a:rPr lang="en-GB" sz="1800" b="1" i="0" kern="1200"/>
            <a:t>implementation centre </a:t>
          </a:r>
          <a:r>
            <a:rPr lang="en-GB" sz="1800" b="0" i="0" kern="1200"/>
            <a:t>(not a research centre) – to support the use of evidence in the realities of practice and to improve services and lives</a:t>
          </a:r>
          <a:r>
            <a:rPr lang="en-US" sz="1800" b="0" i="0" kern="1200"/>
            <a:t>​</a:t>
          </a:r>
          <a:endParaRPr lang="en-US" sz="1800" kern="1200"/>
        </a:p>
      </dsp:txBody>
      <dsp:txXfrm>
        <a:off x="85284" y="962321"/>
        <a:ext cx="2774044" cy="2426695"/>
      </dsp:txXfrm>
    </dsp:sp>
    <dsp:sp modelId="{994EBE30-8B06-44A5-9D44-60276259D9B4}">
      <dsp:nvSpPr>
        <dsp:cNvPr id="0" name=""/>
        <dsp:cNvSpPr/>
      </dsp:nvSpPr>
      <dsp:spPr>
        <a:xfrm>
          <a:off x="3227330" y="1812964"/>
          <a:ext cx="620108" cy="7254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227330" y="1958046"/>
        <a:ext cx="434076" cy="435245"/>
      </dsp:txXfrm>
    </dsp:sp>
    <dsp:sp modelId="{37B3B88C-C5C4-4CA3-9CFB-EA24C39EF219}">
      <dsp:nvSpPr>
        <dsp:cNvPr id="0" name=""/>
        <dsp:cNvSpPr/>
      </dsp:nvSpPr>
      <dsp:spPr>
        <a:xfrm>
          <a:off x="4104842" y="886823"/>
          <a:ext cx="2925040" cy="25776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/>
            <a:t>We have an </a:t>
          </a:r>
          <a:r>
            <a:rPr lang="en-GB" sz="1800" b="1" i="0" kern="1200"/>
            <a:t>inclusive definition of ‘evidence’ </a:t>
          </a:r>
          <a:r>
            <a:rPr lang="en-GB" sz="1800" b="0" i="0" kern="1200"/>
            <a:t>(knowledge gained from different types of research, the lived experience of people using services and their carers, and the practice knowledge of social care staff)</a:t>
          </a:r>
          <a:r>
            <a:rPr lang="en-US" sz="1800" b="0" i="0" kern="1200"/>
            <a:t>​</a:t>
          </a:r>
          <a:endParaRPr lang="en-US" sz="1800" kern="1200"/>
        </a:p>
      </dsp:txBody>
      <dsp:txXfrm>
        <a:off x="4180340" y="962321"/>
        <a:ext cx="2774044" cy="2426695"/>
      </dsp:txXfrm>
    </dsp:sp>
    <dsp:sp modelId="{5C9CA924-0426-472C-A9F9-7776509423DD}">
      <dsp:nvSpPr>
        <dsp:cNvPr id="0" name=""/>
        <dsp:cNvSpPr/>
      </dsp:nvSpPr>
      <dsp:spPr>
        <a:xfrm>
          <a:off x="7322386" y="1812964"/>
          <a:ext cx="620108" cy="7254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322386" y="1958046"/>
        <a:ext cx="434076" cy="435245"/>
      </dsp:txXfrm>
    </dsp:sp>
    <dsp:sp modelId="{AEC1DF3E-E47C-4AAE-A9D4-1961D907CAFB}">
      <dsp:nvSpPr>
        <dsp:cNvPr id="0" name=""/>
        <dsp:cNvSpPr/>
      </dsp:nvSpPr>
      <dsp:spPr>
        <a:xfrm>
          <a:off x="8199898" y="886823"/>
          <a:ext cx="2925040" cy="25776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/>
            <a:t>Very </a:t>
          </a:r>
          <a:r>
            <a:rPr lang="en-GB" sz="1800" b="1" i="0" kern="1200"/>
            <a:t>embedded in the realities of local practice</a:t>
          </a:r>
          <a:r>
            <a:rPr lang="en-GB" sz="1800" b="0" i="0" kern="1200"/>
            <a:t>, but also committed to </a:t>
          </a:r>
          <a:r>
            <a:rPr lang="en-GB" sz="1800" b="1" i="0" kern="1200"/>
            <a:t>building lessons learned into national policy and practice</a:t>
          </a:r>
          <a:endParaRPr lang="en-US" sz="1800" kern="1200"/>
        </a:p>
      </dsp:txBody>
      <dsp:txXfrm>
        <a:off x="8275396" y="962321"/>
        <a:ext cx="2774044" cy="2426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6B6D1-53A4-4060-B2DD-692371BE8398}">
      <dsp:nvSpPr>
        <dsp:cNvPr id="0" name=""/>
        <dsp:cNvSpPr/>
      </dsp:nvSpPr>
      <dsp:spPr>
        <a:xfrm>
          <a:off x="6542" y="482037"/>
          <a:ext cx="2699489" cy="8098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20" tIns="213320" rIns="213320" bIns="21332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Increasing</a:t>
          </a:r>
        </a:p>
      </dsp:txBody>
      <dsp:txXfrm>
        <a:off x="6542" y="482037"/>
        <a:ext cx="2699489" cy="809846"/>
      </dsp:txXfrm>
    </dsp:sp>
    <dsp:sp modelId="{1C353F5C-64C6-447E-938A-E8340BEE6C51}">
      <dsp:nvSpPr>
        <dsp:cNvPr id="0" name=""/>
        <dsp:cNvSpPr/>
      </dsp:nvSpPr>
      <dsp:spPr>
        <a:xfrm>
          <a:off x="6542" y="1291884"/>
          <a:ext cx="2699489" cy="25774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650" tIns="266650" rIns="266650" bIns="26665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Increasing the use of high-quality evidence, leading to better care practices, systems and outcomes</a:t>
          </a:r>
        </a:p>
      </dsp:txBody>
      <dsp:txXfrm>
        <a:off x="6542" y="1291884"/>
        <a:ext cx="2699489" cy="2577415"/>
      </dsp:txXfrm>
    </dsp:sp>
    <dsp:sp modelId="{AEF191AE-C409-4251-BA73-F920A8F6417D}">
      <dsp:nvSpPr>
        <dsp:cNvPr id="0" name=""/>
        <dsp:cNvSpPr/>
      </dsp:nvSpPr>
      <dsp:spPr>
        <a:xfrm>
          <a:off x="2813925" y="482037"/>
          <a:ext cx="2699489" cy="8098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20" tIns="213320" rIns="213320" bIns="21332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Building</a:t>
          </a:r>
        </a:p>
      </dsp:txBody>
      <dsp:txXfrm>
        <a:off x="2813925" y="482037"/>
        <a:ext cx="2699489" cy="809846"/>
      </dsp:txXfrm>
    </dsp:sp>
    <dsp:sp modelId="{A9223434-5527-492D-AABF-6999FB44808B}">
      <dsp:nvSpPr>
        <dsp:cNvPr id="0" name=""/>
        <dsp:cNvSpPr/>
      </dsp:nvSpPr>
      <dsp:spPr>
        <a:xfrm>
          <a:off x="2813925" y="1291884"/>
          <a:ext cx="2699489" cy="25774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650" tIns="266650" rIns="266650" bIns="26665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Building capacity and skills in the adult social care workforce to work with evidence of different kinds to innovate and deliver better outcomes</a:t>
          </a:r>
        </a:p>
      </dsp:txBody>
      <dsp:txXfrm>
        <a:off x="2813925" y="1291884"/>
        <a:ext cx="2699489" cy="2577415"/>
      </dsp:txXfrm>
    </dsp:sp>
    <dsp:sp modelId="{99BB5B5B-5B2C-4ABD-BB2E-5C058C42DD32}">
      <dsp:nvSpPr>
        <dsp:cNvPr id="0" name=""/>
        <dsp:cNvSpPr/>
      </dsp:nvSpPr>
      <dsp:spPr>
        <a:xfrm>
          <a:off x="5621309" y="482037"/>
          <a:ext cx="2699489" cy="8098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20" tIns="213320" rIns="213320" bIns="21332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Developing</a:t>
          </a:r>
        </a:p>
      </dsp:txBody>
      <dsp:txXfrm>
        <a:off x="5621309" y="482037"/>
        <a:ext cx="2699489" cy="809846"/>
      </dsp:txXfrm>
    </dsp:sp>
    <dsp:sp modelId="{683EE531-6BA0-4F65-8702-75646D886400}">
      <dsp:nvSpPr>
        <dsp:cNvPr id="0" name=""/>
        <dsp:cNvSpPr/>
      </dsp:nvSpPr>
      <dsp:spPr>
        <a:xfrm>
          <a:off x="5621309" y="1291884"/>
          <a:ext cx="2699489" cy="25774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650" tIns="266650" rIns="266650" bIns="26665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Developing relationships between a wide range of stakeholders across the sector, to improve outcomes for people who draw on services and their families</a:t>
          </a:r>
        </a:p>
      </dsp:txBody>
      <dsp:txXfrm>
        <a:off x="5621309" y="1291884"/>
        <a:ext cx="2699489" cy="2577415"/>
      </dsp:txXfrm>
    </dsp:sp>
    <dsp:sp modelId="{62BF3093-AD39-480C-80DB-4FEE69B2A13E}">
      <dsp:nvSpPr>
        <dsp:cNvPr id="0" name=""/>
        <dsp:cNvSpPr/>
      </dsp:nvSpPr>
      <dsp:spPr>
        <a:xfrm>
          <a:off x="8428693" y="482037"/>
          <a:ext cx="2699489" cy="8098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20" tIns="213320" rIns="213320" bIns="21332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Improving</a:t>
          </a:r>
        </a:p>
      </dsp:txBody>
      <dsp:txXfrm>
        <a:off x="8428693" y="482037"/>
        <a:ext cx="2699489" cy="809846"/>
      </dsp:txXfrm>
    </dsp:sp>
    <dsp:sp modelId="{7B032548-9EE6-4128-A678-0606DC7938C7}">
      <dsp:nvSpPr>
        <dsp:cNvPr id="0" name=""/>
        <dsp:cNvSpPr/>
      </dsp:nvSpPr>
      <dsp:spPr>
        <a:xfrm>
          <a:off x="8428693" y="1291884"/>
          <a:ext cx="2699489" cy="25774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650" tIns="266650" rIns="266650" bIns="26665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Improving understanding of what elements of evidence implementation do and do not work in practice, and using this to overcome barriers </a:t>
          </a:r>
        </a:p>
      </dsp:txBody>
      <dsp:txXfrm>
        <a:off x="8428693" y="1291884"/>
        <a:ext cx="2699489" cy="25774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5D23B-50BF-4C2F-AD19-8A7C8BFD0425}">
      <dsp:nvSpPr>
        <dsp:cNvPr id="0" name=""/>
        <dsp:cNvSpPr/>
      </dsp:nvSpPr>
      <dsp:spPr>
        <a:xfrm>
          <a:off x="0" y="39343"/>
          <a:ext cx="4243589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Demonstrator</a:t>
          </a:r>
        </a:p>
      </dsp:txBody>
      <dsp:txXfrm>
        <a:off x="36296" y="75639"/>
        <a:ext cx="4170997" cy="670943"/>
      </dsp:txXfrm>
    </dsp:sp>
    <dsp:sp modelId="{FE97C2BE-19F2-491D-B499-6107A639E79B}">
      <dsp:nvSpPr>
        <dsp:cNvPr id="0" name=""/>
        <dsp:cNvSpPr/>
      </dsp:nvSpPr>
      <dsp:spPr>
        <a:xfrm>
          <a:off x="0" y="872158"/>
          <a:ext cx="4243589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Facilitators</a:t>
          </a:r>
        </a:p>
      </dsp:txBody>
      <dsp:txXfrm>
        <a:off x="36296" y="908454"/>
        <a:ext cx="4170997" cy="670943"/>
      </dsp:txXfrm>
    </dsp:sp>
    <dsp:sp modelId="{6E8F2102-89F6-4E5B-B96D-5A15960AB1E4}">
      <dsp:nvSpPr>
        <dsp:cNvPr id="0" name=""/>
        <dsp:cNvSpPr/>
      </dsp:nvSpPr>
      <dsp:spPr>
        <a:xfrm>
          <a:off x="0" y="1704974"/>
          <a:ext cx="4243589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Networks</a:t>
          </a:r>
        </a:p>
      </dsp:txBody>
      <dsp:txXfrm>
        <a:off x="36296" y="1741270"/>
        <a:ext cx="4170997" cy="670943"/>
      </dsp:txXfrm>
    </dsp:sp>
    <dsp:sp modelId="{BBF3D3D6-3517-4DF0-9524-CDFB8EF204EE}">
      <dsp:nvSpPr>
        <dsp:cNvPr id="0" name=""/>
        <dsp:cNvSpPr/>
      </dsp:nvSpPr>
      <dsp:spPr>
        <a:xfrm>
          <a:off x="0" y="2537789"/>
          <a:ext cx="4243589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Ask IMPACT</a:t>
          </a:r>
        </a:p>
      </dsp:txBody>
      <dsp:txXfrm>
        <a:off x="36296" y="2574085"/>
        <a:ext cx="4170997" cy="670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10833-6645-4CBF-8042-8B5A17045A14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3C55C-B3B3-4831-8AA5-4F0984C7DB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23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30E89-F8F7-4FCD-A906-6AE2EFBF6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F0A9F-370F-4DC8-9A39-F26D7E0DB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263C7D50-AD7D-449E-B23C-0F6DBD600C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015" y="6055801"/>
            <a:ext cx="2350216" cy="597829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9124A59-0BB5-49BD-A9A2-43F8E650A4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672" y="6055801"/>
            <a:ext cx="1877927" cy="5978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9B36C4-D74D-41FE-BB25-75FDAE0737E8}"/>
              </a:ext>
            </a:extLst>
          </p:cNvPr>
          <p:cNvSpPr txBox="1"/>
          <p:nvPr userDrawn="1"/>
        </p:nvSpPr>
        <p:spPr>
          <a:xfrm>
            <a:off x="152400" y="5996626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“Good support isn’t just about </a:t>
            </a:r>
          </a:p>
          <a:p>
            <a:pPr algn="ctr"/>
            <a:r>
              <a:rPr lang="en-GB" dirty="0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‘services’ – it’s about having a life.”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5CC354-19C1-4DBF-BD47-FDEB6B749E1A}"/>
              </a:ext>
            </a:extLst>
          </p:cNvPr>
          <p:cNvSpPr txBox="1"/>
          <p:nvPr userDrawn="1"/>
        </p:nvSpPr>
        <p:spPr>
          <a:xfrm>
            <a:off x="152400" y="5996626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“Good support isn’t just about </a:t>
            </a:r>
          </a:p>
          <a:p>
            <a:pPr algn="ctr"/>
            <a:r>
              <a:rPr lang="en-GB" dirty="0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‘services’ – it’s about having a life.”</a:t>
            </a:r>
          </a:p>
        </p:txBody>
      </p:sp>
      <p:pic>
        <p:nvPicPr>
          <p:cNvPr id="12" name="Picture 11" descr="Text, logo&#10;&#10;Description automatically generated">
            <a:extLst>
              <a:ext uri="{FF2B5EF4-FFF2-40B4-BE49-F238E27FC236}">
                <a16:creationId xmlns:a16="http://schemas.microsoft.com/office/drawing/2014/main" id="{853CD80A-A7DE-4D1A-BBB7-869283F55E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1" b="9804"/>
          <a:stretch/>
        </p:blipFill>
        <p:spPr>
          <a:xfrm>
            <a:off x="4813649" y="6055801"/>
            <a:ext cx="2749201" cy="69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8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AF20E-51C9-4B6B-884F-FBE512B8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8C0B9-2369-42F0-A79F-CAE6AE0A5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58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9BD98-A573-41ED-B960-415262CCD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FA56F-A402-47E6-A77B-F77DF81AC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AAD4D9-1C71-4A9F-8347-32B18B292BD6}"/>
              </a:ext>
            </a:extLst>
          </p:cNvPr>
          <p:cNvSpPr txBox="1"/>
          <p:nvPr userDrawn="1"/>
        </p:nvSpPr>
        <p:spPr>
          <a:xfrm>
            <a:off x="152400" y="5996626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“Good support isn’t just about </a:t>
            </a:r>
          </a:p>
          <a:p>
            <a:pPr algn="ctr"/>
            <a:r>
              <a:rPr lang="en-GB" dirty="0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‘services’ – it’s about having a life.”</a:t>
            </a:r>
          </a:p>
        </p:txBody>
      </p:sp>
    </p:spTree>
    <p:extLst>
      <p:ext uri="{BB962C8B-B14F-4D97-AF65-F5344CB8AC3E}">
        <p14:creationId xmlns:p14="http://schemas.microsoft.com/office/powerpoint/2010/main" val="151340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77174-A6F3-4B06-937D-613C2C2BA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494"/>
            <a:ext cx="10515600" cy="1121194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C005F-9983-446C-89DB-2A5223E6B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D2E725-B0D3-4E66-883C-2E9580BD6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513AE6-A7B5-40AC-BCA0-418A65E26075}"/>
              </a:ext>
            </a:extLst>
          </p:cNvPr>
          <p:cNvSpPr txBox="1"/>
          <p:nvPr userDrawn="1"/>
        </p:nvSpPr>
        <p:spPr>
          <a:xfrm>
            <a:off x="152400" y="5996626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“Good support isn’t just about </a:t>
            </a:r>
          </a:p>
          <a:p>
            <a:pPr algn="ctr"/>
            <a:r>
              <a:rPr lang="en-GB" dirty="0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‘services’ – it’s about having a life.”</a:t>
            </a: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09F44028-1DBF-4D22-BC2C-CDB93AF50D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25" y="5868941"/>
            <a:ext cx="27051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2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C7C97-887C-4C30-B8A2-E516769CF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6D33F-05ED-4CA9-B237-B4921B8AE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5F18E-9629-4599-9F91-6B968CCF9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DC9B1B-63CB-41D9-B49C-95C428E4E7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6275BD-203D-4CED-949C-8303C1BD6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804845-0335-47D0-834D-6FC289C1D910}"/>
              </a:ext>
            </a:extLst>
          </p:cNvPr>
          <p:cNvSpPr txBox="1"/>
          <p:nvPr userDrawn="1"/>
        </p:nvSpPr>
        <p:spPr>
          <a:xfrm>
            <a:off x="152400" y="5996626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“Good support isn’t just about </a:t>
            </a:r>
          </a:p>
          <a:p>
            <a:pPr algn="ctr"/>
            <a:r>
              <a:rPr lang="en-GB" dirty="0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‘services’ – it’s about having a life.”</a:t>
            </a:r>
          </a:p>
        </p:txBody>
      </p:sp>
      <p:pic>
        <p:nvPicPr>
          <p:cNvPr id="10" name="Picture 9" descr="Text, logo&#10;&#10;Description automatically generated">
            <a:extLst>
              <a:ext uri="{FF2B5EF4-FFF2-40B4-BE49-F238E27FC236}">
                <a16:creationId xmlns:a16="http://schemas.microsoft.com/office/drawing/2014/main" id="{64C8F0E8-53A9-4E57-B9B6-4850B169D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25" y="5868941"/>
            <a:ext cx="27051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2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A93CF-50F5-44F6-A782-3389925E2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0F3B84-7C7B-4CD8-8A0B-E7E08AE82F54}"/>
              </a:ext>
            </a:extLst>
          </p:cNvPr>
          <p:cNvSpPr txBox="1"/>
          <p:nvPr userDrawn="1"/>
        </p:nvSpPr>
        <p:spPr>
          <a:xfrm>
            <a:off x="152400" y="5996626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“Good support isn’t just about </a:t>
            </a:r>
          </a:p>
          <a:p>
            <a:pPr algn="ctr"/>
            <a:r>
              <a:rPr lang="en-GB" dirty="0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‘services’ – it’s about having a life.”</a:t>
            </a:r>
          </a:p>
        </p:txBody>
      </p:sp>
    </p:spTree>
    <p:extLst>
      <p:ext uri="{BB962C8B-B14F-4D97-AF65-F5344CB8AC3E}">
        <p14:creationId xmlns:p14="http://schemas.microsoft.com/office/powerpoint/2010/main" val="76403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72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AEBF2-4FA5-44E8-9EB6-7A44FA91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ED31D-EF01-4205-894F-C8341593E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F4BF1D-F783-45A1-8F83-E5DDA69E3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F7037-BF33-460B-985D-785B421851A7}"/>
              </a:ext>
            </a:extLst>
          </p:cNvPr>
          <p:cNvSpPr txBox="1"/>
          <p:nvPr userDrawn="1"/>
        </p:nvSpPr>
        <p:spPr>
          <a:xfrm>
            <a:off x="152400" y="5996626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“Good support isn’t just about </a:t>
            </a:r>
          </a:p>
          <a:p>
            <a:pPr algn="ctr"/>
            <a:r>
              <a:rPr lang="en-GB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‘services’ – it’s about having a life.”</a:t>
            </a:r>
          </a:p>
        </p:txBody>
      </p:sp>
    </p:spTree>
    <p:extLst>
      <p:ext uri="{BB962C8B-B14F-4D97-AF65-F5344CB8AC3E}">
        <p14:creationId xmlns:p14="http://schemas.microsoft.com/office/powerpoint/2010/main" val="426436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E54E9-278F-4B8A-8E1D-CF0402A6D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8310F-F46E-42AB-8307-04C11BC4E5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EDE89-CC00-4AB6-ADC0-D352F8889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1D5D3E-F4E4-4286-9E11-2A637C894C32}"/>
              </a:ext>
            </a:extLst>
          </p:cNvPr>
          <p:cNvSpPr txBox="1"/>
          <p:nvPr userDrawn="1"/>
        </p:nvSpPr>
        <p:spPr>
          <a:xfrm>
            <a:off x="152400" y="5996626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“Good support isn’t just about </a:t>
            </a:r>
          </a:p>
          <a:p>
            <a:pPr algn="ctr"/>
            <a:r>
              <a:rPr lang="en-GB" dirty="0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‘services’ – it’s about having a life.”</a:t>
            </a:r>
          </a:p>
        </p:txBody>
      </p:sp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2F3C8007-030E-4CD3-8874-F9EF50463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25" y="5868941"/>
            <a:ext cx="27051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9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68B5D1-DBDC-42D1-8C56-3919C5C1DAA6}"/>
              </a:ext>
            </a:extLst>
          </p:cNvPr>
          <p:cNvSpPr txBox="1"/>
          <p:nvPr userDrawn="1"/>
        </p:nvSpPr>
        <p:spPr>
          <a:xfrm>
            <a:off x="152400" y="5996626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“Good support isn’t just about </a:t>
            </a:r>
          </a:p>
          <a:p>
            <a:pPr algn="ctr"/>
            <a:r>
              <a:rPr lang="en-GB" dirty="0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‘services’ – it’s about having a life.”</a:t>
            </a:r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4A544D76-5D62-4029-A828-C37DB5F93AA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25" y="5868941"/>
            <a:ext cx="27051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2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5DvXRBJTyQ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994101-15DD-4455-AD1D-09C9ACA0BF9A}"/>
              </a:ext>
            </a:extLst>
          </p:cNvPr>
          <p:cNvSpPr txBox="1"/>
          <p:nvPr/>
        </p:nvSpPr>
        <p:spPr>
          <a:xfrm>
            <a:off x="3743325" y="4494732"/>
            <a:ext cx="4705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A84D9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“Good support isn’t just about </a:t>
            </a:r>
          </a:p>
          <a:p>
            <a:pPr algn="ctr"/>
            <a:r>
              <a:rPr lang="en-GB" dirty="0">
                <a:solidFill>
                  <a:srgbClr val="A84D9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‘services’ – it’s about having a life.”</a:t>
            </a:r>
          </a:p>
        </p:txBody>
      </p:sp>
      <p:pic>
        <p:nvPicPr>
          <p:cNvPr id="4" name="Picture 6" descr="Logo&#10;&#10;Description automatically generated">
            <a:extLst>
              <a:ext uri="{FF2B5EF4-FFF2-40B4-BE49-F238E27FC236}">
                <a16:creationId xmlns:a16="http://schemas.microsoft.com/office/drawing/2014/main" id="{011FDFA5-84A8-3A46-58A2-82D8CE58A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110" y="2027656"/>
            <a:ext cx="4988232" cy="203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5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2BE5C-8F03-7323-B6C9-D38B5BA69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/>
              <a:t>Add your own Brick!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D2920-A112-9AA5-FA42-699BC9F7C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sz="3600" dirty="0"/>
              <a:t>What are the enablers that could help us achieve real coproduction in research?</a:t>
            </a:r>
          </a:p>
        </p:txBody>
      </p:sp>
      <p:pic>
        <p:nvPicPr>
          <p:cNvPr id="5" name="Picture 4" descr="Person listening through wall">
            <a:extLst>
              <a:ext uri="{FF2B5EF4-FFF2-40B4-BE49-F238E27FC236}">
                <a16:creationId xmlns:a16="http://schemas.microsoft.com/office/drawing/2014/main" id="{AFFF386A-CB7C-89EA-0FA5-AAF91D94C3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5" r="1427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883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2572B-A671-4071-8A76-84D415FD0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8637" y="2615615"/>
            <a:ext cx="11134725" cy="1626769"/>
          </a:xfrm>
        </p:spPr>
        <p:txBody>
          <a:bodyPr lIns="91440" tIns="45720" rIns="91440" bIns="45720" anchor="t"/>
          <a:lstStyle/>
          <a:p>
            <a:pPr marL="0" indent="0" algn="ctr" rtl="0" fontAlgn="base">
              <a:buNone/>
            </a:pPr>
            <a:r>
              <a:rPr lang="en-GB" sz="2400" b="0" i="0" u="none" strike="noStrike" dirty="0">
                <a:effectLst/>
                <a:latin typeface="Arial" panose="020B0604020202020204" pitchFamily="34" charset="0"/>
              </a:rPr>
              <a:t>Find out more about our projects, people and progress:</a:t>
            </a:r>
          </a:p>
          <a:p>
            <a:pPr algn="ctr" rtl="0" fontAlgn="base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575756"/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A84D97"/>
                </a:solidFill>
                <a:latin typeface="Arial Black"/>
              </a:rPr>
              <a:t>@ImpAdultCare</a:t>
            </a:r>
            <a:endParaRPr lang="en-US" sz="2400" b="0" i="0" dirty="0">
              <a:solidFill>
                <a:srgbClr val="A84D97"/>
              </a:solidFill>
              <a:effectLst/>
              <a:latin typeface="Arial Black"/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A84D97"/>
              </a:solidFill>
              <a:latin typeface="Arial Black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A84D97"/>
                </a:solidFill>
                <a:latin typeface="Arial Black"/>
                <a:ea typeface="+mn-lt"/>
                <a:cs typeface="+mn-lt"/>
              </a:rPr>
              <a:t>https://impact.bham.ac.uk/</a:t>
            </a:r>
            <a:endParaRPr lang="en-US" dirty="0"/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33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8DAA0-EA45-45B4-B845-0AE417827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42963"/>
            <a:ext cx="10515600" cy="2852737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rgbClr val="A84D98"/>
                </a:solidFill>
                <a:latin typeface="Arial Black" panose="020B0A04020102020204" pitchFamily="34" charset="0"/>
              </a:rPr>
              <a:t>UK Centre for Implementing Evidence in Adult Social Care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030E8-5C09-4D4E-BEB0-703E93B70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41763"/>
            <a:ext cx="10515600" cy="439737"/>
          </a:xfrm>
        </p:spPr>
        <p:txBody>
          <a:bodyPr/>
          <a:lstStyle/>
          <a:p>
            <a:pPr algn="ctr"/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538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3" name="Rectangle 2082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509373-8272-8FCB-55F3-9A1D23FBC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</p:spPr>
        <p:txBody>
          <a:bodyPr>
            <a:normAutofit/>
          </a:bodyPr>
          <a:lstStyle/>
          <a:p>
            <a:r>
              <a:rPr lang="en-GB"/>
              <a:t>Who are we ?</a:t>
            </a: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91B90B78-110C-34C3-EA2C-87AA8BBF5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9334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Dr. Clenton Farquharson CBE</a:t>
            </a:r>
          </a:p>
          <a:p>
            <a:pPr lvl="1"/>
            <a:r>
              <a:rPr lang="en-US" dirty="0"/>
              <a:t>Thematic lead for Lived Experience, Senior Leadership Team of IMPACT</a:t>
            </a:r>
          </a:p>
          <a:p>
            <a:pPr marL="0" indent="0">
              <a:buNone/>
            </a:pPr>
            <a:r>
              <a:rPr lang="en-US" dirty="0"/>
              <a:t>Karen McCormick</a:t>
            </a:r>
          </a:p>
          <a:p>
            <a:pPr lvl="1"/>
            <a:r>
              <a:rPr lang="en-US" dirty="0"/>
              <a:t>Lived Experience Engagement Lead</a:t>
            </a:r>
          </a:p>
          <a:p>
            <a:pPr marL="0" indent="0">
              <a:buNone/>
            </a:pPr>
            <a:r>
              <a:rPr lang="en-US" dirty="0"/>
              <a:t>Laura Griffith</a:t>
            </a:r>
          </a:p>
          <a:p>
            <a:pPr lvl="1"/>
            <a:r>
              <a:rPr lang="en-US" dirty="0"/>
              <a:t>Deputy Head of National Embedding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6E4AF5C-ECD5-E153-5F88-A2B0E03A5B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1" r="-3" b="22919"/>
          <a:stretch/>
        </p:blipFill>
        <p:spPr bwMode="auto">
          <a:xfrm>
            <a:off x="6094476" y="3963212"/>
            <a:ext cx="3150750" cy="2894788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4" name="Arc 208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B26D7A5-DC7B-260A-F146-C07F4482F8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6" b="25976"/>
          <a:stretch/>
        </p:blipFill>
        <p:spPr bwMode="auto">
          <a:xfrm>
            <a:off x="6094476" y="0"/>
            <a:ext cx="3699951" cy="316229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lenton Farquharson MBE">
            <a:extLst>
              <a:ext uri="{FF2B5EF4-FFF2-40B4-BE49-F238E27FC236}">
                <a16:creationId xmlns:a16="http://schemas.microsoft.com/office/drawing/2014/main" id="{ECDE7329-CE22-662F-EECC-83EC9F2259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5" r="14487" b="1"/>
          <a:stretch/>
        </p:blipFill>
        <p:spPr bwMode="auto">
          <a:xfrm>
            <a:off x="9038202" y="1140277"/>
            <a:ext cx="3150750" cy="4958901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756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810C0-E215-4331-ACD2-F2FAAB1E4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431"/>
            <a:ext cx="10515600" cy="1121194"/>
          </a:xfrm>
        </p:spPr>
        <p:txBody>
          <a:bodyPr/>
          <a:lstStyle/>
          <a:p>
            <a:r>
              <a:rPr lang="en-GB" dirty="0">
                <a:latin typeface="Arial Black" panose="020B0A04020102020204" pitchFamily="34" charset="0"/>
                <a:cs typeface="Arial" panose="020B0604020202020204" pitchFamily="34" charset="0"/>
              </a:rPr>
              <a:t>About us - IMPACT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4A95B8-9EB9-4215-035B-FD6AE2B39FE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02231"/>
          <a:ext cx="111347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7445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810C0-E215-4331-ACD2-F2FAAB1E4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4431"/>
            <a:ext cx="10515600" cy="1121194"/>
          </a:xfrm>
        </p:spPr>
        <p:txBody>
          <a:bodyPr/>
          <a:lstStyle/>
          <a:p>
            <a:r>
              <a:rPr lang="en-GB">
                <a:latin typeface="Arial Black" panose="020B0A04020102020204" pitchFamily="34" charset="0"/>
                <a:cs typeface="Arial" panose="020B0604020202020204" pitchFamily="34" charset="0"/>
              </a:rPr>
              <a:t>Objectives</a:t>
            </a:r>
            <a:endParaRPr lang="en-GB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EC1522C-BA35-4B83-845F-BBDDCD97C708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02231"/>
          <a:ext cx="111347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6981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C068BB-EB29-EA7B-8AD7-59A021345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dirty="0"/>
              <a:t>The way we work – delivery models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ission, Vision and Work - IMPACT">
            <a:extLst>
              <a:ext uri="{FF2B5EF4-FFF2-40B4-BE49-F238E27FC236}">
                <a16:creationId xmlns:a16="http://schemas.microsoft.com/office/drawing/2014/main" id="{0BDF5348-A8A7-8859-CE86-C4F25296861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9" r="25790"/>
          <a:stretch/>
        </p:blipFill>
        <p:spPr bwMode="auto">
          <a:xfrm>
            <a:off x="5313225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FD34223-923E-B4B9-3CE0-EC2C59B1418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83753554"/>
              </p:ext>
            </p:extLst>
          </p:nvPr>
        </p:nvGraphicFramePr>
        <p:xfrm>
          <a:off x="640080" y="2872899"/>
          <a:ext cx="4243589" cy="3320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2694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AF7AB-7B03-009A-889A-D7E7FA324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 Black" panose="020B0A04020102020204" pitchFamily="34" charset="0"/>
              </a:rPr>
              <a:t>Hosting a future IMPACT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DF9ED-DBF3-08AD-8687-4F769A66F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60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is </a:t>
            </a:r>
            <a:r>
              <a:rPr lang="en-GB" b="1" dirty="0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application process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to identify the sites and services who will work with us in 2024-25 (starting from </a:t>
            </a:r>
            <a:r>
              <a:rPr lang="en-GB" b="1" dirty="0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 2024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 closes on 30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November 2023 and the full details are on the </a:t>
            </a:r>
            <a:r>
              <a:rPr lang="en-GB" b="1" dirty="0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website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We’re looking for a </a:t>
            </a:r>
            <a:r>
              <a:rPr lang="en-GB" b="1" dirty="0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 range of organisations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(all types and sizes) and locations, </a:t>
            </a:r>
            <a:r>
              <a:rPr lang="en-GB" b="1" dirty="0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the UK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particularly welcome applications from </a:t>
            </a:r>
            <a:r>
              <a:rPr lang="en-GB" b="1" dirty="0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organisations that might not normally come forward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(e.g. community- and user-led organisations, small organisations, organisations that might be struggling a little and really benefit from the support etc)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9814C7-9027-DC79-0258-8062D47256F3}"/>
              </a:ext>
            </a:extLst>
          </p:cNvPr>
          <p:cNvSpPr txBox="1"/>
          <p:nvPr/>
        </p:nvSpPr>
        <p:spPr>
          <a:xfrm>
            <a:off x="152400" y="5996626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“Good support isn’t just about </a:t>
            </a:r>
          </a:p>
          <a:p>
            <a:pPr algn="ctr"/>
            <a:r>
              <a:rPr lang="en-GB" dirty="0">
                <a:solidFill>
                  <a:srgbClr val="A84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‘services’ – it’s about having a life.”</a:t>
            </a:r>
          </a:p>
        </p:txBody>
      </p: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5504DE4B-95DC-494B-1770-A7BFA6034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025" y="5868941"/>
            <a:ext cx="27051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4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0B07F-D670-F392-B33E-D3F014A32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 take work forward – an example from Northern Ireland</a:t>
            </a:r>
          </a:p>
        </p:txBody>
      </p:sp>
      <p:pic>
        <p:nvPicPr>
          <p:cNvPr id="4" name="Online Media 3" title="The High End Dead - Short Documentary">
            <a:hlinkClick r:id="" action="ppaction://media"/>
            <a:extLst>
              <a:ext uri="{FF2B5EF4-FFF2-40B4-BE49-F238E27FC236}">
                <a16:creationId xmlns:a16="http://schemas.microsoft.com/office/drawing/2014/main" id="{D85CB47D-1140-F92D-0A9D-4857D431AEB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82037" y="2035832"/>
            <a:ext cx="6466763" cy="36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0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FA0F4-00B0-984F-3487-B3F209BE1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3400" dirty="0"/>
              <a:t>Co-production in research Karen McCormick</a:t>
            </a:r>
          </a:p>
        </p:txBody>
      </p:sp>
      <p:sp>
        <p:nvSpPr>
          <p:cNvPr id="1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C8C3403-B1D2-9C8F-5444-F4AF8B9D6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The importance of co-production in research</a:t>
            </a:r>
          </a:p>
          <a:p>
            <a:r>
              <a:rPr lang="en-US" sz="2200" dirty="0"/>
              <a:t>Different ways to become involved with IMPACT</a:t>
            </a:r>
          </a:p>
          <a:p>
            <a:r>
              <a:rPr lang="en-US" sz="2200" dirty="0"/>
              <a:t>Stay in touch with us!</a:t>
            </a:r>
          </a:p>
        </p:txBody>
      </p:sp>
      <p:pic>
        <p:nvPicPr>
          <p:cNvPr id="7" name="Content Placeholder 6" descr="A group of multi colored wooden stick figures">
            <a:extLst>
              <a:ext uri="{FF2B5EF4-FFF2-40B4-BE49-F238E27FC236}">
                <a16:creationId xmlns:a16="http://schemas.microsoft.com/office/drawing/2014/main" id="{C28B99F4-2622-910C-A353-3ED85D801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4" r="1952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01330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63ac3f4-c81c-4b65-853a-65545407791f">
      <UserInfo>
        <DisplayName/>
        <AccountId xsi:nil="true"/>
        <AccountType/>
      </UserInfo>
    </SharedWithUsers>
    <lcf76f155ced4ddcb4097134ff3c332f xmlns="8caf41c8-6e85-4fca-9259-acb3334ed0d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B244FCB3FD1548A2D9036F1E39FA20" ma:contentTypeVersion="12" ma:contentTypeDescription="Create a new document." ma:contentTypeScope="" ma:versionID="ef8383b606be46b91eb58164c3506be7">
  <xsd:schema xmlns:xsd="http://www.w3.org/2001/XMLSchema" xmlns:xs="http://www.w3.org/2001/XMLSchema" xmlns:p="http://schemas.microsoft.com/office/2006/metadata/properties" xmlns:ns2="8caf41c8-6e85-4fca-9259-acb3334ed0d4" xmlns:ns3="263ac3f4-c81c-4b65-853a-65545407791f" targetNamespace="http://schemas.microsoft.com/office/2006/metadata/properties" ma:root="true" ma:fieldsID="1ebe6f6b739c8c9fbff9130608b1e18e" ns2:_="" ns3:_="">
    <xsd:import namespace="8caf41c8-6e85-4fca-9259-acb3334ed0d4"/>
    <xsd:import namespace="263ac3f4-c81c-4b65-853a-6554540779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af41c8-6e85-4fca-9259-acb3334ed0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ac7af76c-f141-45ca-ae1a-4959eb0cbd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3ac3f4-c81c-4b65-853a-65545407791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6004A7-8DBD-44EF-BA88-6CA2F4316B23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8caf41c8-6e85-4fca-9259-acb3334ed0d4"/>
    <ds:schemaRef ds:uri="263ac3f4-c81c-4b65-853a-65545407791f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80FCD57-7F5E-4B31-9273-8DDDBE2CFF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af41c8-6e85-4fca-9259-acb3334ed0d4"/>
    <ds:schemaRef ds:uri="263ac3f4-c81c-4b65-853a-6554540779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838842-0CB3-4884-83E0-AD761D9B36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4985</TotalTime>
  <Words>449</Words>
  <Application>Microsoft Office PowerPoint</Application>
  <PresentationFormat>Widescreen</PresentationFormat>
  <Paragraphs>47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 Theme</vt:lpstr>
      <vt:lpstr>PowerPoint Presentation</vt:lpstr>
      <vt:lpstr>UK Centre for Implementing Evidence in Adult Social Care</vt:lpstr>
      <vt:lpstr>Who are we ?</vt:lpstr>
      <vt:lpstr>About us - IMPACT</vt:lpstr>
      <vt:lpstr>Objectives</vt:lpstr>
      <vt:lpstr>The way we work – delivery models</vt:lpstr>
      <vt:lpstr>Hosting a future IMPACT project</vt:lpstr>
      <vt:lpstr>How we take work forward – an example from Northern Ireland</vt:lpstr>
      <vt:lpstr>Co-production in research Karen McCormick</vt:lpstr>
      <vt:lpstr>Add your own Brick!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Kennedy (Social Work and Social Care)</dc:creator>
  <cp:lastModifiedBy>Martin Routledge</cp:lastModifiedBy>
  <cp:revision>160</cp:revision>
  <cp:lastPrinted>2022-05-05T11:48:01Z</cp:lastPrinted>
  <dcterms:created xsi:type="dcterms:W3CDTF">2022-05-04T08:00:16Z</dcterms:created>
  <dcterms:modified xsi:type="dcterms:W3CDTF">2023-12-01T13:26:58Z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xd_Signature">
    <vt:bool>false</vt:bool>
  </property>
  <property fmtid="{D5CDD505-2E9C-101B-9397-08002B2CF9AE}" pid="4" name="SharedWithUsers">
    <vt:lpwstr>13;#Jon Glasby (Social Policy);#22;#Sophie Sinclair (Social Work and Social Care)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ContentTypeId">
    <vt:lpwstr>0x01010070B244FCB3FD1548A2D9036F1E39FA20</vt:lpwstr>
  </property>
</Properties>
</file>