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0" r:id="rId7"/>
    <p:sldId id="261" r:id="rId8"/>
    <p:sldId id="258"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62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59DD68-91A2-457A-9A57-D20695D6DEC8}" v="1" dt="2023-11-14T13:15:36.3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4" autoAdjust="0"/>
    <p:restoredTop sz="94660"/>
  </p:normalViewPr>
  <p:slideViewPr>
    <p:cSldViewPr snapToGrid="0">
      <p:cViewPr varScale="1">
        <p:scale>
          <a:sx n="112" d="100"/>
          <a:sy n="112" d="100"/>
        </p:scale>
        <p:origin x="34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F7410-9F56-2408-EE0E-48DAFE832D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A7F077E-B392-AF0F-BD37-2FFB8C5085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DB0E22D-7F74-6536-1035-A94918082AA6}"/>
              </a:ext>
            </a:extLst>
          </p:cNvPr>
          <p:cNvSpPr>
            <a:spLocks noGrp="1"/>
          </p:cNvSpPr>
          <p:nvPr>
            <p:ph type="dt" sz="half" idx="10"/>
          </p:nvPr>
        </p:nvSpPr>
        <p:spPr/>
        <p:txBody>
          <a:bodyPr/>
          <a:lstStyle/>
          <a:p>
            <a:fld id="{ACF92A02-1BA0-440B-970D-A09B416C8368}" type="datetimeFigureOut">
              <a:rPr lang="en-GB" smtClean="0"/>
              <a:t>06/12/2023</a:t>
            </a:fld>
            <a:endParaRPr lang="en-GB"/>
          </a:p>
        </p:txBody>
      </p:sp>
      <p:sp>
        <p:nvSpPr>
          <p:cNvPr id="5" name="Footer Placeholder 4">
            <a:extLst>
              <a:ext uri="{FF2B5EF4-FFF2-40B4-BE49-F238E27FC236}">
                <a16:creationId xmlns:a16="http://schemas.microsoft.com/office/drawing/2014/main" id="{E13575CD-24CF-282F-C051-25CD2A422F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800D71-8B25-1AF0-EC8E-09A490E857B1}"/>
              </a:ext>
            </a:extLst>
          </p:cNvPr>
          <p:cNvSpPr>
            <a:spLocks noGrp="1"/>
          </p:cNvSpPr>
          <p:nvPr>
            <p:ph type="sldNum" sz="quarter" idx="12"/>
          </p:nvPr>
        </p:nvSpPr>
        <p:spPr/>
        <p:txBody>
          <a:bodyPr/>
          <a:lstStyle/>
          <a:p>
            <a:fld id="{F0F79B24-1EBC-45B3-B6DF-FAE7BDD5B7EC}" type="slidenum">
              <a:rPr lang="en-GB" smtClean="0"/>
              <a:t>‹#›</a:t>
            </a:fld>
            <a:endParaRPr lang="en-GB"/>
          </a:p>
        </p:txBody>
      </p:sp>
    </p:spTree>
    <p:extLst>
      <p:ext uri="{BB962C8B-B14F-4D97-AF65-F5344CB8AC3E}">
        <p14:creationId xmlns:p14="http://schemas.microsoft.com/office/powerpoint/2010/main" val="402885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7CD25-F218-E907-CE48-90A358A7968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213B812-830D-4381-8C7F-3133061903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1932AC-3050-42B5-E43F-B24CDB6D4DC1}"/>
              </a:ext>
            </a:extLst>
          </p:cNvPr>
          <p:cNvSpPr>
            <a:spLocks noGrp="1"/>
          </p:cNvSpPr>
          <p:nvPr>
            <p:ph type="dt" sz="half" idx="10"/>
          </p:nvPr>
        </p:nvSpPr>
        <p:spPr/>
        <p:txBody>
          <a:bodyPr/>
          <a:lstStyle/>
          <a:p>
            <a:fld id="{ACF92A02-1BA0-440B-970D-A09B416C8368}" type="datetimeFigureOut">
              <a:rPr lang="en-GB" smtClean="0"/>
              <a:t>06/12/2023</a:t>
            </a:fld>
            <a:endParaRPr lang="en-GB"/>
          </a:p>
        </p:txBody>
      </p:sp>
      <p:sp>
        <p:nvSpPr>
          <p:cNvPr id="5" name="Footer Placeholder 4">
            <a:extLst>
              <a:ext uri="{FF2B5EF4-FFF2-40B4-BE49-F238E27FC236}">
                <a16:creationId xmlns:a16="http://schemas.microsoft.com/office/drawing/2014/main" id="{8527C5BD-7245-F5BF-2262-3BF900BB50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BB15E8-23FB-D10B-D4DF-95044C2BA74E}"/>
              </a:ext>
            </a:extLst>
          </p:cNvPr>
          <p:cNvSpPr>
            <a:spLocks noGrp="1"/>
          </p:cNvSpPr>
          <p:nvPr>
            <p:ph type="sldNum" sz="quarter" idx="12"/>
          </p:nvPr>
        </p:nvSpPr>
        <p:spPr/>
        <p:txBody>
          <a:bodyPr/>
          <a:lstStyle/>
          <a:p>
            <a:fld id="{F0F79B24-1EBC-45B3-B6DF-FAE7BDD5B7EC}" type="slidenum">
              <a:rPr lang="en-GB" smtClean="0"/>
              <a:t>‹#›</a:t>
            </a:fld>
            <a:endParaRPr lang="en-GB"/>
          </a:p>
        </p:txBody>
      </p:sp>
    </p:spTree>
    <p:extLst>
      <p:ext uri="{BB962C8B-B14F-4D97-AF65-F5344CB8AC3E}">
        <p14:creationId xmlns:p14="http://schemas.microsoft.com/office/powerpoint/2010/main" val="2646370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15D38F-32B0-88E9-56A5-585F7A834B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5F51B5-B984-6AAD-F67F-A2AA247E6C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E4E6CB-C276-2C89-94BA-5D0332A667D8}"/>
              </a:ext>
            </a:extLst>
          </p:cNvPr>
          <p:cNvSpPr>
            <a:spLocks noGrp="1"/>
          </p:cNvSpPr>
          <p:nvPr>
            <p:ph type="dt" sz="half" idx="10"/>
          </p:nvPr>
        </p:nvSpPr>
        <p:spPr/>
        <p:txBody>
          <a:bodyPr/>
          <a:lstStyle/>
          <a:p>
            <a:fld id="{ACF92A02-1BA0-440B-970D-A09B416C8368}" type="datetimeFigureOut">
              <a:rPr lang="en-GB" smtClean="0"/>
              <a:t>06/12/2023</a:t>
            </a:fld>
            <a:endParaRPr lang="en-GB"/>
          </a:p>
        </p:txBody>
      </p:sp>
      <p:sp>
        <p:nvSpPr>
          <p:cNvPr id="5" name="Footer Placeholder 4">
            <a:extLst>
              <a:ext uri="{FF2B5EF4-FFF2-40B4-BE49-F238E27FC236}">
                <a16:creationId xmlns:a16="http://schemas.microsoft.com/office/drawing/2014/main" id="{432FDC83-BB66-0804-A6B1-CA170E1D51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3BEA49-6248-FE40-9BB2-6010851220C7}"/>
              </a:ext>
            </a:extLst>
          </p:cNvPr>
          <p:cNvSpPr>
            <a:spLocks noGrp="1"/>
          </p:cNvSpPr>
          <p:nvPr>
            <p:ph type="sldNum" sz="quarter" idx="12"/>
          </p:nvPr>
        </p:nvSpPr>
        <p:spPr/>
        <p:txBody>
          <a:bodyPr/>
          <a:lstStyle/>
          <a:p>
            <a:fld id="{F0F79B24-1EBC-45B3-B6DF-FAE7BDD5B7EC}" type="slidenum">
              <a:rPr lang="en-GB" smtClean="0"/>
              <a:t>‹#›</a:t>
            </a:fld>
            <a:endParaRPr lang="en-GB"/>
          </a:p>
        </p:txBody>
      </p:sp>
    </p:spTree>
    <p:extLst>
      <p:ext uri="{BB962C8B-B14F-4D97-AF65-F5344CB8AC3E}">
        <p14:creationId xmlns:p14="http://schemas.microsoft.com/office/powerpoint/2010/main" val="607175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F0664-497D-9068-93FD-B1E166C7A7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AC0943-036C-D8E9-B1DB-B09B570311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A66699-CC02-918A-5967-972D792BB09E}"/>
              </a:ext>
            </a:extLst>
          </p:cNvPr>
          <p:cNvSpPr>
            <a:spLocks noGrp="1"/>
          </p:cNvSpPr>
          <p:nvPr>
            <p:ph type="dt" sz="half" idx="10"/>
          </p:nvPr>
        </p:nvSpPr>
        <p:spPr/>
        <p:txBody>
          <a:bodyPr/>
          <a:lstStyle/>
          <a:p>
            <a:fld id="{ACF92A02-1BA0-440B-970D-A09B416C8368}" type="datetimeFigureOut">
              <a:rPr lang="en-GB" smtClean="0"/>
              <a:t>06/12/2023</a:t>
            </a:fld>
            <a:endParaRPr lang="en-GB"/>
          </a:p>
        </p:txBody>
      </p:sp>
      <p:sp>
        <p:nvSpPr>
          <p:cNvPr id="5" name="Footer Placeholder 4">
            <a:extLst>
              <a:ext uri="{FF2B5EF4-FFF2-40B4-BE49-F238E27FC236}">
                <a16:creationId xmlns:a16="http://schemas.microsoft.com/office/drawing/2014/main" id="{D154BB23-37BA-BC20-C048-532FEA7FF8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DA94A5-AFB5-1C59-BC3D-46051746B853}"/>
              </a:ext>
            </a:extLst>
          </p:cNvPr>
          <p:cNvSpPr>
            <a:spLocks noGrp="1"/>
          </p:cNvSpPr>
          <p:nvPr>
            <p:ph type="sldNum" sz="quarter" idx="12"/>
          </p:nvPr>
        </p:nvSpPr>
        <p:spPr/>
        <p:txBody>
          <a:bodyPr/>
          <a:lstStyle/>
          <a:p>
            <a:fld id="{F0F79B24-1EBC-45B3-B6DF-FAE7BDD5B7EC}" type="slidenum">
              <a:rPr lang="en-GB" smtClean="0"/>
              <a:t>‹#›</a:t>
            </a:fld>
            <a:endParaRPr lang="en-GB"/>
          </a:p>
        </p:txBody>
      </p:sp>
    </p:spTree>
    <p:extLst>
      <p:ext uri="{BB962C8B-B14F-4D97-AF65-F5344CB8AC3E}">
        <p14:creationId xmlns:p14="http://schemas.microsoft.com/office/powerpoint/2010/main" val="3629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23F45-14EF-BF37-DA0C-205E614739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6F71925-F864-E09A-1666-C0365895DD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6440DC-03FD-F955-DF96-C6A1455A64C4}"/>
              </a:ext>
            </a:extLst>
          </p:cNvPr>
          <p:cNvSpPr>
            <a:spLocks noGrp="1"/>
          </p:cNvSpPr>
          <p:nvPr>
            <p:ph type="dt" sz="half" idx="10"/>
          </p:nvPr>
        </p:nvSpPr>
        <p:spPr/>
        <p:txBody>
          <a:bodyPr/>
          <a:lstStyle/>
          <a:p>
            <a:fld id="{ACF92A02-1BA0-440B-970D-A09B416C8368}" type="datetimeFigureOut">
              <a:rPr lang="en-GB" smtClean="0"/>
              <a:t>06/12/2023</a:t>
            </a:fld>
            <a:endParaRPr lang="en-GB"/>
          </a:p>
        </p:txBody>
      </p:sp>
      <p:sp>
        <p:nvSpPr>
          <p:cNvPr id="5" name="Footer Placeholder 4">
            <a:extLst>
              <a:ext uri="{FF2B5EF4-FFF2-40B4-BE49-F238E27FC236}">
                <a16:creationId xmlns:a16="http://schemas.microsoft.com/office/drawing/2014/main" id="{4438B7BC-BC4B-58BF-4B61-188D83122F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33BF7C-3E32-9287-4BF4-7D0D165AD41C}"/>
              </a:ext>
            </a:extLst>
          </p:cNvPr>
          <p:cNvSpPr>
            <a:spLocks noGrp="1"/>
          </p:cNvSpPr>
          <p:nvPr>
            <p:ph type="sldNum" sz="quarter" idx="12"/>
          </p:nvPr>
        </p:nvSpPr>
        <p:spPr/>
        <p:txBody>
          <a:bodyPr/>
          <a:lstStyle/>
          <a:p>
            <a:fld id="{F0F79B24-1EBC-45B3-B6DF-FAE7BDD5B7EC}" type="slidenum">
              <a:rPr lang="en-GB" smtClean="0"/>
              <a:t>‹#›</a:t>
            </a:fld>
            <a:endParaRPr lang="en-GB"/>
          </a:p>
        </p:txBody>
      </p:sp>
    </p:spTree>
    <p:extLst>
      <p:ext uri="{BB962C8B-B14F-4D97-AF65-F5344CB8AC3E}">
        <p14:creationId xmlns:p14="http://schemas.microsoft.com/office/powerpoint/2010/main" val="2880506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413E-80A4-78F5-2B45-EC169423033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F66EFE-A6C2-47A8-DC48-368181355A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5406A93-079B-0D79-3341-4BA473CA60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E489F94-4478-DEEC-8BC9-87156248A01D}"/>
              </a:ext>
            </a:extLst>
          </p:cNvPr>
          <p:cNvSpPr>
            <a:spLocks noGrp="1"/>
          </p:cNvSpPr>
          <p:nvPr>
            <p:ph type="dt" sz="half" idx="10"/>
          </p:nvPr>
        </p:nvSpPr>
        <p:spPr/>
        <p:txBody>
          <a:bodyPr/>
          <a:lstStyle/>
          <a:p>
            <a:fld id="{ACF92A02-1BA0-440B-970D-A09B416C8368}" type="datetimeFigureOut">
              <a:rPr lang="en-GB" smtClean="0"/>
              <a:t>06/12/2023</a:t>
            </a:fld>
            <a:endParaRPr lang="en-GB"/>
          </a:p>
        </p:txBody>
      </p:sp>
      <p:sp>
        <p:nvSpPr>
          <p:cNvPr id="6" name="Footer Placeholder 5">
            <a:extLst>
              <a:ext uri="{FF2B5EF4-FFF2-40B4-BE49-F238E27FC236}">
                <a16:creationId xmlns:a16="http://schemas.microsoft.com/office/drawing/2014/main" id="{39DC504A-5897-1617-9B68-301AE99C0B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3A683AF-76A8-A44D-784E-CA3C25167DA7}"/>
              </a:ext>
            </a:extLst>
          </p:cNvPr>
          <p:cNvSpPr>
            <a:spLocks noGrp="1"/>
          </p:cNvSpPr>
          <p:nvPr>
            <p:ph type="sldNum" sz="quarter" idx="12"/>
          </p:nvPr>
        </p:nvSpPr>
        <p:spPr/>
        <p:txBody>
          <a:bodyPr/>
          <a:lstStyle/>
          <a:p>
            <a:fld id="{F0F79B24-1EBC-45B3-B6DF-FAE7BDD5B7EC}" type="slidenum">
              <a:rPr lang="en-GB" smtClean="0"/>
              <a:t>‹#›</a:t>
            </a:fld>
            <a:endParaRPr lang="en-GB"/>
          </a:p>
        </p:txBody>
      </p:sp>
    </p:spTree>
    <p:extLst>
      <p:ext uri="{BB962C8B-B14F-4D97-AF65-F5344CB8AC3E}">
        <p14:creationId xmlns:p14="http://schemas.microsoft.com/office/powerpoint/2010/main" val="227119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59347-2120-8E9B-04C4-4A3E6418E8B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E3F4ABA-8EE1-1733-7DE2-6D218D926A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CDD892-9DF9-6E4A-1028-1B69F9D135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CBCFCA4-C1FF-EE53-726B-32F6C96105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2140D5-9243-4546-EEE5-0E7EEF555D8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D90FEB1-4346-B5B6-4A05-F3B6F6AE05D7}"/>
              </a:ext>
            </a:extLst>
          </p:cNvPr>
          <p:cNvSpPr>
            <a:spLocks noGrp="1"/>
          </p:cNvSpPr>
          <p:nvPr>
            <p:ph type="dt" sz="half" idx="10"/>
          </p:nvPr>
        </p:nvSpPr>
        <p:spPr/>
        <p:txBody>
          <a:bodyPr/>
          <a:lstStyle/>
          <a:p>
            <a:fld id="{ACF92A02-1BA0-440B-970D-A09B416C8368}" type="datetimeFigureOut">
              <a:rPr lang="en-GB" smtClean="0"/>
              <a:t>06/12/2023</a:t>
            </a:fld>
            <a:endParaRPr lang="en-GB"/>
          </a:p>
        </p:txBody>
      </p:sp>
      <p:sp>
        <p:nvSpPr>
          <p:cNvPr id="8" name="Footer Placeholder 7">
            <a:extLst>
              <a:ext uri="{FF2B5EF4-FFF2-40B4-BE49-F238E27FC236}">
                <a16:creationId xmlns:a16="http://schemas.microsoft.com/office/drawing/2014/main" id="{71BD9A79-55D9-1D40-5B00-1B54705DD61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C951319-D424-D5D1-3397-EBF1186651D2}"/>
              </a:ext>
            </a:extLst>
          </p:cNvPr>
          <p:cNvSpPr>
            <a:spLocks noGrp="1"/>
          </p:cNvSpPr>
          <p:nvPr>
            <p:ph type="sldNum" sz="quarter" idx="12"/>
          </p:nvPr>
        </p:nvSpPr>
        <p:spPr/>
        <p:txBody>
          <a:bodyPr/>
          <a:lstStyle/>
          <a:p>
            <a:fld id="{F0F79B24-1EBC-45B3-B6DF-FAE7BDD5B7EC}" type="slidenum">
              <a:rPr lang="en-GB" smtClean="0"/>
              <a:t>‹#›</a:t>
            </a:fld>
            <a:endParaRPr lang="en-GB"/>
          </a:p>
        </p:txBody>
      </p:sp>
    </p:spTree>
    <p:extLst>
      <p:ext uri="{BB962C8B-B14F-4D97-AF65-F5344CB8AC3E}">
        <p14:creationId xmlns:p14="http://schemas.microsoft.com/office/powerpoint/2010/main" val="1732628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2FA5A-1F74-CC9B-1A9E-10C44E471D9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6B7A7AD-4EF3-C2AE-322D-2D13AF2A262E}"/>
              </a:ext>
            </a:extLst>
          </p:cNvPr>
          <p:cNvSpPr>
            <a:spLocks noGrp="1"/>
          </p:cNvSpPr>
          <p:nvPr>
            <p:ph type="dt" sz="half" idx="10"/>
          </p:nvPr>
        </p:nvSpPr>
        <p:spPr/>
        <p:txBody>
          <a:bodyPr/>
          <a:lstStyle/>
          <a:p>
            <a:fld id="{ACF92A02-1BA0-440B-970D-A09B416C8368}" type="datetimeFigureOut">
              <a:rPr lang="en-GB" smtClean="0"/>
              <a:t>06/12/2023</a:t>
            </a:fld>
            <a:endParaRPr lang="en-GB"/>
          </a:p>
        </p:txBody>
      </p:sp>
      <p:sp>
        <p:nvSpPr>
          <p:cNvPr id="4" name="Footer Placeholder 3">
            <a:extLst>
              <a:ext uri="{FF2B5EF4-FFF2-40B4-BE49-F238E27FC236}">
                <a16:creationId xmlns:a16="http://schemas.microsoft.com/office/drawing/2014/main" id="{A8565EB4-0095-3E9B-715F-D0FE27B5AAB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7CD4FCB-3DC3-BF1C-3281-E575743097F5}"/>
              </a:ext>
            </a:extLst>
          </p:cNvPr>
          <p:cNvSpPr>
            <a:spLocks noGrp="1"/>
          </p:cNvSpPr>
          <p:nvPr>
            <p:ph type="sldNum" sz="quarter" idx="12"/>
          </p:nvPr>
        </p:nvSpPr>
        <p:spPr/>
        <p:txBody>
          <a:bodyPr/>
          <a:lstStyle/>
          <a:p>
            <a:fld id="{F0F79B24-1EBC-45B3-B6DF-FAE7BDD5B7EC}" type="slidenum">
              <a:rPr lang="en-GB" smtClean="0"/>
              <a:t>‹#›</a:t>
            </a:fld>
            <a:endParaRPr lang="en-GB"/>
          </a:p>
        </p:txBody>
      </p:sp>
    </p:spTree>
    <p:extLst>
      <p:ext uri="{BB962C8B-B14F-4D97-AF65-F5344CB8AC3E}">
        <p14:creationId xmlns:p14="http://schemas.microsoft.com/office/powerpoint/2010/main" val="1511554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9D9F34-148C-B866-306A-1771FBDD6DF9}"/>
              </a:ext>
            </a:extLst>
          </p:cNvPr>
          <p:cNvSpPr>
            <a:spLocks noGrp="1"/>
          </p:cNvSpPr>
          <p:nvPr>
            <p:ph type="dt" sz="half" idx="10"/>
          </p:nvPr>
        </p:nvSpPr>
        <p:spPr/>
        <p:txBody>
          <a:bodyPr/>
          <a:lstStyle/>
          <a:p>
            <a:fld id="{ACF92A02-1BA0-440B-970D-A09B416C8368}" type="datetimeFigureOut">
              <a:rPr lang="en-GB" smtClean="0"/>
              <a:t>06/12/2023</a:t>
            </a:fld>
            <a:endParaRPr lang="en-GB"/>
          </a:p>
        </p:txBody>
      </p:sp>
      <p:sp>
        <p:nvSpPr>
          <p:cNvPr id="3" name="Footer Placeholder 2">
            <a:extLst>
              <a:ext uri="{FF2B5EF4-FFF2-40B4-BE49-F238E27FC236}">
                <a16:creationId xmlns:a16="http://schemas.microsoft.com/office/drawing/2014/main" id="{3930D220-FEFD-A315-BC49-F4EFBE3D5BB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EE3A7CF-24EE-7836-3CD5-49FE2F27B40B}"/>
              </a:ext>
            </a:extLst>
          </p:cNvPr>
          <p:cNvSpPr>
            <a:spLocks noGrp="1"/>
          </p:cNvSpPr>
          <p:nvPr>
            <p:ph type="sldNum" sz="quarter" idx="12"/>
          </p:nvPr>
        </p:nvSpPr>
        <p:spPr/>
        <p:txBody>
          <a:bodyPr/>
          <a:lstStyle/>
          <a:p>
            <a:fld id="{F0F79B24-1EBC-45B3-B6DF-FAE7BDD5B7EC}" type="slidenum">
              <a:rPr lang="en-GB" smtClean="0"/>
              <a:t>‹#›</a:t>
            </a:fld>
            <a:endParaRPr lang="en-GB"/>
          </a:p>
        </p:txBody>
      </p:sp>
    </p:spTree>
    <p:extLst>
      <p:ext uri="{BB962C8B-B14F-4D97-AF65-F5344CB8AC3E}">
        <p14:creationId xmlns:p14="http://schemas.microsoft.com/office/powerpoint/2010/main" val="736700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A0934-1BAE-3938-6D7E-3267345CB7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F18C8FC-256B-9BBE-0A2B-CA7A0BEEB8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F0B688D-062D-DE3A-16BB-49261A0977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ADD7DE-3544-EC61-96A9-BAA8B059A6FF}"/>
              </a:ext>
            </a:extLst>
          </p:cNvPr>
          <p:cNvSpPr>
            <a:spLocks noGrp="1"/>
          </p:cNvSpPr>
          <p:nvPr>
            <p:ph type="dt" sz="half" idx="10"/>
          </p:nvPr>
        </p:nvSpPr>
        <p:spPr/>
        <p:txBody>
          <a:bodyPr/>
          <a:lstStyle/>
          <a:p>
            <a:fld id="{ACF92A02-1BA0-440B-970D-A09B416C8368}" type="datetimeFigureOut">
              <a:rPr lang="en-GB" smtClean="0"/>
              <a:t>06/12/2023</a:t>
            </a:fld>
            <a:endParaRPr lang="en-GB"/>
          </a:p>
        </p:txBody>
      </p:sp>
      <p:sp>
        <p:nvSpPr>
          <p:cNvPr id="6" name="Footer Placeholder 5">
            <a:extLst>
              <a:ext uri="{FF2B5EF4-FFF2-40B4-BE49-F238E27FC236}">
                <a16:creationId xmlns:a16="http://schemas.microsoft.com/office/drawing/2014/main" id="{1E6466DE-9F8D-2B0F-D182-BFFBEE84271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7524FC-6728-09F2-731C-CAEC48E267FD}"/>
              </a:ext>
            </a:extLst>
          </p:cNvPr>
          <p:cNvSpPr>
            <a:spLocks noGrp="1"/>
          </p:cNvSpPr>
          <p:nvPr>
            <p:ph type="sldNum" sz="quarter" idx="12"/>
          </p:nvPr>
        </p:nvSpPr>
        <p:spPr/>
        <p:txBody>
          <a:bodyPr/>
          <a:lstStyle/>
          <a:p>
            <a:fld id="{F0F79B24-1EBC-45B3-B6DF-FAE7BDD5B7EC}" type="slidenum">
              <a:rPr lang="en-GB" smtClean="0"/>
              <a:t>‹#›</a:t>
            </a:fld>
            <a:endParaRPr lang="en-GB"/>
          </a:p>
        </p:txBody>
      </p:sp>
    </p:spTree>
    <p:extLst>
      <p:ext uri="{BB962C8B-B14F-4D97-AF65-F5344CB8AC3E}">
        <p14:creationId xmlns:p14="http://schemas.microsoft.com/office/powerpoint/2010/main" val="1124976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9A9AA-ECEF-ADD6-2DC5-69F12FB764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BA427E1-0F51-0E8C-6E60-8EC830BD3C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30688CE-71F2-DF67-4551-FA7CB30F78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6E5378-1C34-CE19-BAD4-03860158CEBD}"/>
              </a:ext>
            </a:extLst>
          </p:cNvPr>
          <p:cNvSpPr>
            <a:spLocks noGrp="1"/>
          </p:cNvSpPr>
          <p:nvPr>
            <p:ph type="dt" sz="half" idx="10"/>
          </p:nvPr>
        </p:nvSpPr>
        <p:spPr/>
        <p:txBody>
          <a:bodyPr/>
          <a:lstStyle/>
          <a:p>
            <a:fld id="{ACF92A02-1BA0-440B-970D-A09B416C8368}" type="datetimeFigureOut">
              <a:rPr lang="en-GB" smtClean="0"/>
              <a:t>06/12/2023</a:t>
            </a:fld>
            <a:endParaRPr lang="en-GB"/>
          </a:p>
        </p:txBody>
      </p:sp>
      <p:sp>
        <p:nvSpPr>
          <p:cNvPr id="6" name="Footer Placeholder 5">
            <a:extLst>
              <a:ext uri="{FF2B5EF4-FFF2-40B4-BE49-F238E27FC236}">
                <a16:creationId xmlns:a16="http://schemas.microsoft.com/office/drawing/2014/main" id="{5D247390-B904-076E-2737-07028A56B3B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4C06D4-BA0D-B5F5-90DE-C1E146734C53}"/>
              </a:ext>
            </a:extLst>
          </p:cNvPr>
          <p:cNvSpPr>
            <a:spLocks noGrp="1"/>
          </p:cNvSpPr>
          <p:nvPr>
            <p:ph type="sldNum" sz="quarter" idx="12"/>
          </p:nvPr>
        </p:nvSpPr>
        <p:spPr/>
        <p:txBody>
          <a:bodyPr/>
          <a:lstStyle/>
          <a:p>
            <a:fld id="{F0F79B24-1EBC-45B3-B6DF-FAE7BDD5B7EC}" type="slidenum">
              <a:rPr lang="en-GB" smtClean="0"/>
              <a:t>‹#›</a:t>
            </a:fld>
            <a:endParaRPr lang="en-GB"/>
          </a:p>
        </p:txBody>
      </p:sp>
    </p:spTree>
    <p:extLst>
      <p:ext uri="{BB962C8B-B14F-4D97-AF65-F5344CB8AC3E}">
        <p14:creationId xmlns:p14="http://schemas.microsoft.com/office/powerpoint/2010/main" val="543679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4C2E0D-F30A-C4B7-8B01-8E66FB05B3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1D6BC3-CCD9-7896-F8D3-E8FDEF15C4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64D330-2A29-6D9A-C45F-E0B9B08926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92A02-1BA0-440B-970D-A09B416C8368}" type="datetimeFigureOut">
              <a:rPr lang="en-GB" smtClean="0"/>
              <a:t>06/12/2023</a:t>
            </a:fld>
            <a:endParaRPr lang="en-GB"/>
          </a:p>
        </p:txBody>
      </p:sp>
      <p:sp>
        <p:nvSpPr>
          <p:cNvPr id="5" name="Footer Placeholder 4">
            <a:extLst>
              <a:ext uri="{FF2B5EF4-FFF2-40B4-BE49-F238E27FC236}">
                <a16:creationId xmlns:a16="http://schemas.microsoft.com/office/drawing/2014/main" id="{B2DEE740-1D8C-71A9-4213-D63B39475F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74D51FC-F6CA-E069-DCA4-6D505166E2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79B24-1EBC-45B3-B6DF-FAE7BDD5B7EC}" type="slidenum">
              <a:rPr lang="en-GB" smtClean="0"/>
              <a:t>‹#›</a:t>
            </a:fld>
            <a:endParaRPr lang="en-GB"/>
          </a:p>
        </p:txBody>
      </p:sp>
    </p:spTree>
    <p:extLst>
      <p:ext uri="{BB962C8B-B14F-4D97-AF65-F5344CB8AC3E}">
        <p14:creationId xmlns:p14="http://schemas.microsoft.com/office/powerpoint/2010/main" val="208675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C3474-FE99-A716-DB9A-4B73C2279356}"/>
              </a:ext>
            </a:extLst>
          </p:cNvPr>
          <p:cNvSpPr>
            <a:spLocks noGrp="1"/>
          </p:cNvSpPr>
          <p:nvPr>
            <p:ph type="ctrTitle"/>
          </p:nvPr>
        </p:nvSpPr>
        <p:spPr>
          <a:xfrm>
            <a:off x="2572602" y="2192315"/>
            <a:ext cx="7458501" cy="1374088"/>
          </a:xfrm>
          <a:solidFill>
            <a:srgbClr val="1F62E9"/>
          </a:solidFill>
        </p:spPr>
        <p:txBody>
          <a:bodyPr>
            <a:normAutofit/>
          </a:bodyPr>
          <a:lstStyle/>
          <a:p>
            <a:r>
              <a:rPr lang="en-GB" sz="8000" dirty="0">
                <a:solidFill>
                  <a:schemeClr val="bg1"/>
                </a:solidFill>
                <a:latin typeface="Arial Narrow" panose="020B0606020202030204" pitchFamily="34" charset="0"/>
              </a:rPr>
              <a:t>Equipment Matters</a:t>
            </a:r>
          </a:p>
        </p:txBody>
      </p:sp>
      <p:sp>
        <p:nvSpPr>
          <p:cNvPr id="3" name="Subtitle 2">
            <a:extLst>
              <a:ext uri="{FF2B5EF4-FFF2-40B4-BE49-F238E27FC236}">
                <a16:creationId xmlns:a16="http://schemas.microsoft.com/office/drawing/2014/main" id="{F61A29A7-2ABA-D9B8-A648-93736E2BFCBD}"/>
              </a:ext>
            </a:extLst>
          </p:cNvPr>
          <p:cNvSpPr>
            <a:spLocks noGrp="1"/>
          </p:cNvSpPr>
          <p:nvPr>
            <p:ph type="subTitle" idx="1"/>
          </p:nvPr>
        </p:nvSpPr>
        <p:spPr/>
        <p:txBody>
          <a:bodyPr/>
          <a:lstStyle/>
          <a:p>
            <a:endParaRPr lang="en-GB" dirty="0"/>
          </a:p>
          <a:p>
            <a:endParaRPr lang="en-GB" dirty="0"/>
          </a:p>
          <a:p>
            <a:r>
              <a:rPr lang="en-GB" dirty="0"/>
              <a:t>Friday 20</a:t>
            </a:r>
            <a:r>
              <a:rPr lang="en-GB" baseline="30000" dirty="0"/>
              <a:t>th</a:t>
            </a:r>
            <a:r>
              <a:rPr lang="en-GB" dirty="0"/>
              <a:t> October 2023</a:t>
            </a:r>
          </a:p>
        </p:txBody>
      </p:sp>
      <p:pic>
        <p:nvPicPr>
          <p:cNvPr id="5" name="Picture 4">
            <a:extLst>
              <a:ext uri="{FF2B5EF4-FFF2-40B4-BE49-F238E27FC236}">
                <a16:creationId xmlns:a16="http://schemas.microsoft.com/office/drawing/2014/main" id="{E9A86538-385F-7A4E-BF05-7BDCEC8574E7}"/>
              </a:ext>
            </a:extLst>
          </p:cNvPr>
          <p:cNvPicPr>
            <a:picLocks noChangeAspect="1"/>
          </p:cNvPicPr>
          <p:nvPr/>
        </p:nvPicPr>
        <p:blipFill>
          <a:blip r:embed="rId2"/>
          <a:stretch>
            <a:fillRect/>
          </a:stretch>
        </p:blipFill>
        <p:spPr>
          <a:xfrm>
            <a:off x="4524375" y="3673309"/>
            <a:ext cx="3143250" cy="466725"/>
          </a:xfrm>
          <a:prstGeom prst="rect">
            <a:avLst/>
          </a:prstGeom>
        </p:spPr>
      </p:pic>
    </p:spTree>
    <p:extLst>
      <p:ext uri="{BB962C8B-B14F-4D97-AF65-F5344CB8AC3E}">
        <p14:creationId xmlns:p14="http://schemas.microsoft.com/office/powerpoint/2010/main" val="1914296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AC7B1-0385-DC0B-838E-10CCF86C10B0}"/>
              </a:ext>
            </a:extLst>
          </p:cNvPr>
          <p:cNvSpPr>
            <a:spLocks noGrp="1"/>
          </p:cNvSpPr>
          <p:nvPr>
            <p:ph type="title"/>
          </p:nvPr>
        </p:nvSpPr>
        <p:spPr/>
        <p:txBody>
          <a:bodyPr/>
          <a:lstStyle/>
          <a:p>
            <a:r>
              <a:rPr lang="en-GB" dirty="0"/>
              <a:t>A bit of background</a:t>
            </a:r>
          </a:p>
        </p:txBody>
      </p:sp>
      <p:sp>
        <p:nvSpPr>
          <p:cNvPr id="3" name="Content Placeholder 2">
            <a:extLst>
              <a:ext uri="{FF2B5EF4-FFF2-40B4-BE49-F238E27FC236}">
                <a16:creationId xmlns:a16="http://schemas.microsoft.com/office/drawing/2014/main" id="{723D5A7F-638E-73FD-8D88-3421879D63C5}"/>
              </a:ext>
            </a:extLst>
          </p:cNvPr>
          <p:cNvSpPr>
            <a:spLocks noGrp="1"/>
          </p:cNvSpPr>
          <p:nvPr>
            <p:ph idx="1"/>
          </p:nvPr>
        </p:nvSpPr>
        <p:spPr/>
        <p:txBody>
          <a:bodyPr/>
          <a:lstStyle/>
          <a:p>
            <a:pPr algn="l"/>
            <a:r>
              <a:rPr lang="en-GB" b="0" i="0" dirty="0">
                <a:solidFill>
                  <a:srgbClr val="000000"/>
                </a:solidFill>
                <a:effectLst/>
              </a:rPr>
              <a:t>Convened by, but independent of Medequip, a large community </a:t>
            </a:r>
            <a:r>
              <a:rPr lang="en-GB" dirty="0">
                <a:solidFill>
                  <a:srgbClr val="000000"/>
                </a:solidFill>
              </a:rPr>
              <a:t>e</a:t>
            </a:r>
            <a:r>
              <a:rPr lang="en-GB" b="0" i="0" dirty="0">
                <a:solidFill>
                  <a:srgbClr val="000000"/>
                </a:solidFill>
                <a:effectLst/>
              </a:rPr>
              <a:t>quipment provider, the Equipment Matters Group is largely made up of people who have personal experience of using equipment. It is supported by Community Catalysts using coproduction techniques to do two things;</a:t>
            </a:r>
          </a:p>
          <a:p>
            <a:pPr algn="l"/>
            <a:r>
              <a:rPr lang="en-GB" b="0" i="0" dirty="0">
                <a:solidFill>
                  <a:srgbClr val="000000"/>
                </a:solidFill>
                <a:effectLst/>
              </a:rPr>
              <a:t>to challenge Medequip and help them improve how they work</a:t>
            </a:r>
          </a:p>
          <a:p>
            <a:pPr algn="l"/>
            <a:r>
              <a:rPr lang="en-GB" b="0" i="0" dirty="0">
                <a:solidFill>
                  <a:srgbClr val="000000"/>
                </a:solidFill>
                <a:effectLst/>
              </a:rPr>
              <a:t>to influence the wider world of community equipment and the organisations that commission and provide it</a:t>
            </a:r>
          </a:p>
          <a:p>
            <a:endParaRPr lang="en-GB" dirty="0"/>
          </a:p>
        </p:txBody>
      </p:sp>
      <p:pic>
        <p:nvPicPr>
          <p:cNvPr id="5" name="Picture 4">
            <a:extLst>
              <a:ext uri="{FF2B5EF4-FFF2-40B4-BE49-F238E27FC236}">
                <a16:creationId xmlns:a16="http://schemas.microsoft.com/office/drawing/2014/main" id="{39D019B0-3B62-0F3F-63E5-345949D73A74}"/>
              </a:ext>
            </a:extLst>
          </p:cNvPr>
          <p:cNvPicPr>
            <a:picLocks noChangeAspect="1"/>
          </p:cNvPicPr>
          <p:nvPr/>
        </p:nvPicPr>
        <p:blipFill>
          <a:blip r:embed="rId2"/>
          <a:stretch>
            <a:fillRect/>
          </a:stretch>
        </p:blipFill>
        <p:spPr>
          <a:xfrm>
            <a:off x="8898482" y="6259512"/>
            <a:ext cx="3143250" cy="466725"/>
          </a:xfrm>
          <a:prstGeom prst="rect">
            <a:avLst/>
          </a:prstGeom>
        </p:spPr>
      </p:pic>
      <p:pic>
        <p:nvPicPr>
          <p:cNvPr id="9" name="Picture 8" descr="A blue sign with white text&#10;&#10;Description automatically generated">
            <a:extLst>
              <a:ext uri="{FF2B5EF4-FFF2-40B4-BE49-F238E27FC236}">
                <a16:creationId xmlns:a16="http://schemas.microsoft.com/office/drawing/2014/main" id="{24561F49-C1DD-BFA0-CE62-2B82D9ABE6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757" y="5979471"/>
            <a:ext cx="3950074" cy="1026806"/>
          </a:xfrm>
          <a:prstGeom prst="rect">
            <a:avLst/>
          </a:prstGeom>
        </p:spPr>
      </p:pic>
    </p:spTree>
    <p:extLst>
      <p:ext uri="{BB962C8B-B14F-4D97-AF65-F5344CB8AC3E}">
        <p14:creationId xmlns:p14="http://schemas.microsoft.com/office/powerpoint/2010/main" val="2248157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EFF2F-B858-D434-CEA7-11280FC759EA}"/>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43AAFB8D-454E-4ED6-0C57-C2AE704D4940}"/>
              </a:ext>
            </a:extLst>
          </p:cNvPr>
          <p:cNvSpPr>
            <a:spLocks noGrp="1"/>
          </p:cNvSpPr>
          <p:nvPr>
            <p:ph idx="1"/>
          </p:nvPr>
        </p:nvSpPr>
        <p:spPr/>
        <p:txBody>
          <a:bodyPr>
            <a:normAutofit lnSpcReduction="10000"/>
          </a:bodyPr>
          <a:lstStyle/>
          <a:p>
            <a:pPr marL="0" indent="0">
              <a:buNone/>
            </a:pPr>
            <a:r>
              <a:rPr lang="en-GB" sz="3600" dirty="0"/>
              <a:t>As well as telling you about our group, we are here to listen too……..</a:t>
            </a:r>
          </a:p>
          <a:p>
            <a:pPr marL="0" indent="0">
              <a:buNone/>
            </a:pPr>
            <a:endParaRPr lang="en-GB" sz="3600" dirty="0"/>
          </a:p>
          <a:p>
            <a:pPr marL="0" indent="0">
              <a:buNone/>
            </a:pPr>
            <a:r>
              <a:rPr lang="en-GB" sz="3600" dirty="0"/>
              <a:t>Do </a:t>
            </a:r>
            <a:r>
              <a:rPr lang="en-GB" sz="3600"/>
              <a:t>you or </a:t>
            </a:r>
            <a:r>
              <a:rPr lang="en-GB" sz="3600" dirty="0"/>
              <a:t>anyone you know use any community equipment?</a:t>
            </a:r>
          </a:p>
          <a:p>
            <a:pPr marL="0" indent="0">
              <a:buNone/>
            </a:pPr>
            <a:endParaRPr lang="en-GB" sz="3600" dirty="0"/>
          </a:p>
          <a:p>
            <a:pPr marL="0" indent="0">
              <a:buNone/>
            </a:pPr>
            <a:r>
              <a:rPr lang="en-GB" sz="3600" dirty="0"/>
              <a:t>What would you like to tell the Equipment Matters Group?</a:t>
            </a:r>
          </a:p>
        </p:txBody>
      </p:sp>
      <p:pic>
        <p:nvPicPr>
          <p:cNvPr id="5" name="Picture 4">
            <a:extLst>
              <a:ext uri="{FF2B5EF4-FFF2-40B4-BE49-F238E27FC236}">
                <a16:creationId xmlns:a16="http://schemas.microsoft.com/office/drawing/2014/main" id="{8E57BE6B-0E33-4748-B69C-0E73214383A6}"/>
              </a:ext>
            </a:extLst>
          </p:cNvPr>
          <p:cNvPicPr>
            <a:picLocks noChangeAspect="1"/>
          </p:cNvPicPr>
          <p:nvPr/>
        </p:nvPicPr>
        <p:blipFill>
          <a:blip r:embed="rId2"/>
          <a:stretch>
            <a:fillRect/>
          </a:stretch>
        </p:blipFill>
        <p:spPr>
          <a:xfrm>
            <a:off x="8830243" y="6259512"/>
            <a:ext cx="3143250" cy="466725"/>
          </a:xfrm>
          <a:prstGeom prst="rect">
            <a:avLst/>
          </a:prstGeom>
        </p:spPr>
      </p:pic>
      <p:pic>
        <p:nvPicPr>
          <p:cNvPr id="9" name="Picture 8" descr="A blue sign with white text&#10;&#10;Description automatically generated">
            <a:extLst>
              <a:ext uri="{FF2B5EF4-FFF2-40B4-BE49-F238E27FC236}">
                <a16:creationId xmlns:a16="http://schemas.microsoft.com/office/drawing/2014/main" id="{99E15A90-38EA-2943-0A89-447676659D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56016"/>
            <a:ext cx="3361139" cy="873715"/>
          </a:xfrm>
          <a:prstGeom prst="rect">
            <a:avLst/>
          </a:prstGeom>
        </p:spPr>
      </p:pic>
    </p:spTree>
    <p:extLst>
      <p:ext uri="{BB962C8B-B14F-4D97-AF65-F5344CB8AC3E}">
        <p14:creationId xmlns:p14="http://schemas.microsoft.com/office/powerpoint/2010/main" val="1846873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E8439-8AAC-CA65-E3E8-1E94A2E2D561}"/>
              </a:ext>
            </a:extLst>
          </p:cNvPr>
          <p:cNvSpPr>
            <a:spLocks noGrp="1"/>
          </p:cNvSpPr>
          <p:nvPr>
            <p:ph type="title"/>
          </p:nvPr>
        </p:nvSpPr>
        <p:spPr>
          <a:xfrm>
            <a:off x="838200" y="365125"/>
            <a:ext cx="10515600" cy="1095185"/>
          </a:xfrm>
        </p:spPr>
        <p:txBody>
          <a:bodyPr>
            <a:normAutofit/>
          </a:bodyPr>
          <a:lstStyle/>
          <a:p>
            <a:r>
              <a:rPr lang="en-GB" sz="4000" dirty="0"/>
              <a:t>What have we learned from working together?</a:t>
            </a:r>
          </a:p>
        </p:txBody>
      </p:sp>
      <p:sp>
        <p:nvSpPr>
          <p:cNvPr id="3" name="Content Placeholder 2">
            <a:extLst>
              <a:ext uri="{FF2B5EF4-FFF2-40B4-BE49-F238E27FC236}">
                <a16:creationId xmlns:a16="http://schemas.microsoft.com/office/drawing/2014/main" id="{C34C02B1-7609-9A62-F8A9-C9019DF8841E}"/>
              </a:ext>
            </a:extLst>
          </p:cNvPr>
          <p:cNvSpPr>
            <a:spLocks noGrp="1"/>
          </p:cNvSpPr>
          <p:nvPr>
            <p:ph idx="1"/>
          </p:nvPr>
        </p:nvSpPr>
        <p:spPr>
          <a:xfrm>
            <a:off x="838200" y="1460310"/>
            <a:ext cx="10515600" cy="4351338"/>
          </a:xfrm>
        </p:spPr>
        <p:txBody>
          <a:bodyPr/>
          <a:lstStyle/>
          <a:p>
            <a:r>
              <a:rPr lang="en-GB" dirty="0"/>
              <a:t>It takes effort from everyone and we all get involved in different ways</a:t>
            </a:r>
          </a:p>
          <a:p>
            <a:r>
              <a:rPr lang="en-GB" dirty="0"/>
              <a:t>People, especially “professionals” need to listen more and explain less</a:t>
            </a:r>
          </a:p>
          <a:p>
            <a:r>
              <a:rPr lang="en-GB" dirty="0"/>
              <a:t>It’s good to have outside help</a:t>
            </a:r>
          </a:p>
          <a:p>
            <a:r>
              <a:rPr lang="en-GB" dirty="0"/>
              <a:t>Agree what is important and don’t try and do everything at once</a:t>
            </a:r>
          </a:p>
          <a:p>
            <a:r>
              <a:rPr lang="en-GB" dirty="0"/>
              <a:t>Try and make meeting enjoyable</a:t>
            </a:r>
          </a:p>
          <a:p>
            <a:r>
              <a:rPr lang="en-GB" dirty="0"/>
              <a:t>People want a “gloriously ordinary life” and expect people who commission and provide services to understand that, and help make it happen – not focus on service specifications, Key Performance Indicators and job descriptions.</a:t>
            </a:r>
          </a:p>
        </p:txBody>
      </p:sp>
      <p:pic>
        <p:nvPicPr>
          <p:cNvPr id="5" name="Picture 4">
            <a:extLst>
              <a:ext uri="{FF2B5EF4-FFF2-40B4-BE49-F238E27FC236}">
                <a16:creationId xmlns:a16="http://schemas.microsoft.com/office/drawing/2014/main" id="{991AC499-1706-B92B-9159-C1FA2E6FD82A}"/>
              </a:ext>
            </a:extLst>
          </p:cNvPr>
          <p:cNvPicPr>
            <a:picLocks noChangeAspect="1"/>
          </p:cNvPicPr>
          <p:nvPr/>
        </p:nvPicPr>
        <p:blipFill>
          <a:blip r:embed="rId2"/>
          <a:stretch>
            <a:fillRect/>
          </a:stretch>
        </p:blipFill>
        <p:spPr>
          <a:xfrm>
            <a:off x="8932602" y="6288016"/>
            <a:ext cx="3143250" cy="466725"/>
          </a:xfrm>
          <a:prstGeom prst="rect">
            <a:avLst/>
          </a:prstGeom>
        </p:spPr>
      </p:pic>
      <p:pic>
        <p:nvPicPr>
          <p:cNvPr id="7" name="Picture 6" descr="A blue sign with white text&#10;&#10;Description automatically generated">
            <a:extLst>
              <a:ext uri="{FF2B5EF4-FFF2-40B4-BE49-F238E27FC236}">
                <a16:creationId xmlns:a16="http://schemas.microsoft.com/office/drawing/2014/main" id="{20F2B318-19A3-3C8E-5680-6E41C12AC5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58777"/>
            <a:ext cx="4109298" cy="1068196"/>
          </a:xfrm>
          <a:prstGeom prst="rect">
            <a:avLst/>
          </a:prstGeom>
        </p:spPr>
      </p:pic>
    </p:spTree>
    <p:extLst>
      <p:ext uri="{BB962C8B-B14F-4D97-AF65-F5344CB8AC3E}">
        <p14:creationId xmlns:p14="http://schemas.microsoft.com/office/powerpoint/2010/main" val="3592062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AD0E0-1E3D-D29E-2DB0-92C90486EB57}"/>
              </a:ext>
            </a:extLst>
          </p:cNvPr>
          <p:cNvSpPr>
            <a:spLocks noGrp="1"/>
          </p:cNvSpPr>
          <p:nvPr>
            <p:ph type="title"/>
          </p:nvPr>
        </p:nvSpPr>
        <p:spPr/>
        <p:txBody>
          <a:bodyPr/>
          <a:lstStyle/>
          <a:p>
            <a:r>
              <a:rPr lang="en-GB" dirty="0"/>
              <a:t>Can you help?</a:t>
            </a:r>
          </a:p>
        </p:txBody>
      </p:sp>
      <p:sp>
        <p:nvSpPr>
          <p:cNvPr id="3" name="Content Placeholder 2">
            <a:extLst>
              <a:ext uri="{FF2B5EF4-FFF2-40B4-BE49-F238E27FC236}">
                <a16:creationId xmlns:a16="http://schemas.microsoft.com/office/drawing/2014/main" id="{A58FA67D-609C-60EE-4017-2BDF255D9258}"/>
              </a:ext>
            </a:extLst>
          </p:cNvPr>
          <p:cNvSpPr>
            <a:spLocks noGrp="1"/>
          </p:cNvSpPr>
          <p:nvPr>
            <p:ph idx="1"/>
          </p:nvPr>
        </p:nvSpPr>
        <p:spPr/>
        <p:txBody>
          <a:bodyPr>
            <a:noAutofit/>
          </a:bodyPr>
          <a:lstStyle/>
          <a:p>
            <a:r>
              <a:rPr lang="en-GB" sz="3600" b="0" i="0" dirty="0">
                <a:solidFill>
                  <a:srgbClr val="000000"/>
                </a:solidFill>
                <a:effectLst/>
              </a:rPr>
              <a:t>The Equipment Matters group would like strategic decision makers, policy leads and influencers to understand how good Community Equipment services are key to people living their life their way. </a:t>
            </a:r>
          </a:p>
          <a:p>
            <a:r>
              <a:rPr lang="en-GB" sz="3600" dirty="0">
                <a:solidFill>
                  <a:srgbClr val="000000"/>
                </a:solidFill>
              </a:rPr>
              <a:t>We</a:t>
            </a:r>
            <a:r>
              <a:rPr lang="en-GB" sz="3600" b="0" i="0" dirty="0">
                <a:solidFill>
                  <a:srgbClr val="000000"/>
                </a:solidFill>
                <a:effectLst/>
              </a:rPr>
              <a:t> would like an opportunity to speak to people to influence the vision for commissioning and delivery of Community Equipment services across the country.</a:t>
            </a:r>
            <a:endParaRPr lang="en-GB" sz="3600" dirty="0"/>
          </a:p>
        </p:txBody>
      </p:sp>
      <p:pic>
        <p:nvPicPr>
          <p:cNvPr id="5" name="Picture 4">
            <a:extLst>
              <a:ext uri="{FF2B5EF4-FFF2-40B4-BE49-F238E27FC236}">
                <a16:creationId xmlns:a16="http://schemas.microsoft.com/office/drawing/2014/main" id="{832A3AB9-F2F8-B972-F83F-83770D612A8D}"/>
              </a:ext>
            </a:extLst>
          </p:cNvPr>
          <p:cNvPicPr>
            <a:picLocks noChangeAspect="1"/>
          </p:cNvPicPr>
          <p:nvPr/>
        </p:nvPicPr>
        <p:blipFill>
          <a:blip r:embed="rId2"/>
          <a:stretch>
            <a:fillRect/>
          </a:stretch>
        </p:blipFill>
        <p:spPr>
          <a:xfrm>
            <a:off x="8939426" y="6288016"/>
            <a:ext cx="3143250" cy="466725"/>
          </a:xfrm>
          <a:prstGeom prst="rect">
            <a:avLst/>
          </a:prstGeom>
        </p:spPr>
      </p:pic>
      <p:pic>
        <p:nvPicPr>
          <p:cNvPr id="7" name="Picture 6" descr="A blue sign with white text&#10;&#10;Description automatically generated">
            <a:extLst>
              <a:ext uri="{FF2B5EF4-FFF2-40B4-BE49-F238E27FC236}">
                <a16:creationId xmlns:a16="http://schemas.microsoft.com/office/drawing/2014/main" id="{6A280172-D38A-0BC9-38E8-408D50278B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86901"/>
            <a:ext cx="3616411" cy="940072"/>
          </a:xfrm>
          <a:prstGeom prst="rect">
            <a:avLst/>
          </a:prstGeom>
        </p:spPr>
      </p:pic>
    </p:spTree>
    <p:extLst>
      <p:ext uri="{BB962C8B-B14F-4D97-AF65-F5344CB8AC3E}">
        <p14:creationId xmlns:p14="http://schemas.microsoft.com/office/powerpoint/2010/main" val="1539660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7A64E-CCAF-72ED-A8DF-C751A80D1FD0}"/>
              </a:ext>
            </a:extLst>
          </p:cNvPr>
          <p:cNvSpPr>
            <a:spLocks noGrp="1"/>
          </p:cNvSpPr>
          <p:nvPr>
            <p:ph type="title"/>
          </p:nvPr>
        </p:nvSpPr>
        <p:spPr/>
        <p:txBody>
          <a:bodyPr/>
          <a:lstStyle/>
          <a:p>
            <a:endParaRPr lang="en-GB" dirty="0"/>
          </a:p>
        </p:txBody>
      </p:sp>
      <p:pic>
        <p:nvPicPr>
          <p:cNvPr id="5" name="Content Placeholder 4" descr="A blue sign with white text&#10;&#10;Description automatically generated">
            <a:extLst>
              <a:ext uri="{FF2B5EF4-FFF2-40B4-BE49-F238E27FC236}">
                <a16:creationId xmlns:a16="http://schemas.microsoft.com/office/drawing/2014/main" id="{D248835E-E860-6198-3754-6E7F497E9C2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4977" y="121659"/>
            <a:ext cx="8218596" cy="2136392"/>
          </a:xfrm>
        </p:spPr>
      </p:pic>
      <p:pic>
        <p:nvPicPr>
          <p:cNvPr id="7" name="Picture 6">
            <a:extLst>
              <a:ext uri="{FF2B5EF4-FFF2-40B4-BE49-F238E27FC236}">
                <a16:creationId xmlns:a16="http://schemas.microsoft.com/office/drawing/2014/main" id="{DEDBD699-9DDB-F3DC-3974-2835D6391CBF}"/>
              </a:ext>
            </a:extLst>
          </p:cNvPr>
          <p:cNvPicPr>
            <a:picLocks noChangeAspect="1"/>
          </p:cNvPicPr>
          <p:nvPr/>
        </p:nvPicPr>
        <p:blipFill>
          <a:blip r:embed="rId3"/>
          <a:stretch>
            <a:fillRect/>
          </a:stretch>
        </p:blipFill>
        <p:spPr>
          <a:xfrm>
            <a:off x="8946250" y="6259512"/>
            <a:ext cx="3143250" cy="466725"/>
          </a:xfrm>
          <a:prstGeom prst="rect">
            <a:avLst/>
          </a:prstGeom>
        </p:spPr>
      </p:pic>
      <p:sp>
        <p:nvSpPr>
          <p:cNvPr id="8" name="TextBox 7">
            <a:extLst>
              <a:ext uri="{FF2B5EF4-FFF2-40B4-BE49-F238E27FC236}">
                <a16:creationId xmlns:a16="http://schemas.microsoft.com/office/drawing/2014/main" id="{FB7617B2-26B8-EFF9-A87B-63E6A3C3D4D2}"/>
              </a:ext>
            </a:extLst>
          </p:cNvPr>
          <p:cNvSpPr txBox="1"/>
          <p:nvPr/>
        </p:nvSpPr>
        <p:spPr>
          <a:xfrm>
            <a:off x="968991" y="2067636"/>
            <a:ext cx="10384809" cy="1200329"/>
          </a:xfrm>
          <a:prstGeom prst="rect">
            <a:avLst/>
          </a:prstGeom>
          <a:noFill/>
        </p:spPr>
        <p:txBody>
          <a:bodyPr wrap="square" rtlCol="0">
            <a:spAutoFit/>
          </a:bodyPr>
          <a:lstStyle/>
          <a:p>
            <a:r>
              <a:rPr lang="en-GB" dirty="0"/>
              <a:t>In the first instance contact us……</a:t>
            </a:r>
          </a:p>
          <a:p>
            <a:endParaRPr lang="en-GB" dirty="0"/>
          </a:p>
          <a:p>
            <a:r>
              <a:rPr lang="en-GB" dirty="0"/>
              <a:t>Angela – Angela.Catley@CommunityCatalysts.co.uk</a:t>
            </a:r>
          </a:p>
          <a:p>
            <a:endParaRPr lang="en-GB" dirty="0"/>
          </a:p>
        </p:txBody>
      </p:sp>
    </p:spTree>
    <p:extLst>
      <p:ext uri="{BB962C8B-B14F-4D97-AF65-F5344CB8AC3E}">
        <p14:creationId xmlns:p14="http://schemas.microsoft.com/office/powerpoint/2010/main" val="1404555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588722B419E2147A3AB30E270182798" ma:contentTypeVersion="15" ma:contentTypeDescription="Create a new document." ma:contentTypeScope="" ma:versionID="057724140b605c86db16b0c84c7514e5">
  <xsd:schema xmlns:xsd="http://www.w3.org/2001/XMLSchema" xmlns:xs="http://www.w3.org/2001/XMLSchema" xmlns:p="http://schemas.microsoft.com/office/2006/metadata/properties" xmlns:ns3="d244fb5e-2047-4616-a4fd-1f0a43953213" xmlns:ns4="b4c1707c-f68c-415e-9f29-b3922e494cbb" targetNamespace="http://schemas.microsoft.com/office/2006/metadata/properties" ma:root="true" ma:fieldsID="a765b3a3dd2989da39596b874d48f25d" ns3:_="" ns4:_="">
    <xsd:import namespace="d244fb5e-2047-4616-a4fd-1f0a43953213"/>
    <xsd:import namespace="b4c1707c-f68c-415e-9f29-b3922e494cb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_activity" minOccurs="0"/>
                <xsd:element ref="ns3:MediaServiceObjectDetectorVersions" minOccurs="0"/>
                <xsd:element ref="ns3:MediaServiceOCR" minOccurs="0"/>
                <xsd:element ref="ns4:SharedWithUsers" minOccurs="0"/>
                <xsd:element ref="ns4:SharedWithDetails" minOccurs="0"/>
                <xsd:element ref="ns4:SharingHintHash"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44fb5e-2047-4616-a4fd-1f0a439532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_activity" ma:index="15" nillable="true" ma:displayName="_activity" ma:hidden="true" ma:internalName="_activity">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4c1707c-f68c-415e-9f29-b3922e494cb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d244fb5e-2047-4616-a4fd-1f0a43953213" xsi:nil="true"/>
  </documentManagement>
</p:properties>
</file>

<file path=customXml/itemProps1.xml><?xml version="1.0" encoding="utf-8"?>
<ds:datastoreItem xmlns:ds="http://schemas.openxmlformats.org/officeDocument/2006/customXml" ds:itemID="{AC4B0339-A2CF-4A72-BB20-89176758EA3A}">
  <ds:schemaRefs>
    <ds:schemaRef ds:uri="http://schemas.microsoft.com/sharepoint/v3/contenttype/forms"/>
  </ds:schemaRefs>
</ds:datastoreItem>
</file>

<file path=customXml/itemProps2.xml><?xml version="1.0" encoding="utf-8"?>
<ds:datastoreItem xmlns:ds="http://schemas.openxmlformats.org/officeDocument/2006/customXml" ds:itemID="{8682CAD9-B770-456C-8CDD-69940303D4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44fb5e-2047-4616-a4fd-1f0a43953213"/>
    <ds:schemaRef ds:uri="b4c1707c-f68c-415e-9f29-b3922e494c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3EE545-AAEB-4C46-8AB8-7A98079F1DFA}">
  <ds:schemaRefs>
    <ds:schemaRef ds:uri="http://www.w3.org/XML/1998/namespace"/>
    <ds:schemaRef ds:uri="http://schemas.microsoft.com/office/2006/documentManagement/types"/>
    <ds:schemaRef ds:uri="http://purl.org/dc/terms/"/>
    <ds:schemaRef ds:uri="http://schemas.microsoft.com/office/infopath/2007/PartnerControls"/>
    <ds:schemaRef ds:uri="http://purl.org/dc/dcmitype/"/>
    <ds:schemaRef ds:uri="b4c1707c-f68c-415e-9f29-b3922e494cbb"/>
    <ds:schemaRef ds:uri="http://schemas.openxmlformats.org/package/2006/metadata/core-properties"/>
    <ds:schemaRef ds:uri="d244fb5e-2047-4616-a4fd-1f0a43953213"/>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253</TotalTime>
  <Words>294</Words>
  <Application>Microsoft Macintosh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Narrow</vt:lpstr>
      <vt:lpstr>Calibri</vt:lpstr>
      <vt:lpstr>Calibri Light</vt:lpstr>
      <vt:lpstr>Office Theme</vt:lpstr>
      <vt:lpstr>Equipment Matters</vt:lpstr>
      <vt:lpstr>A bit of background</vt:lpstr>
      <vt:lpstr>PowerPoint Presentation</vt:lpstr>
      <vt:lpstr>What have we learned from working together?</vt:lpstr>
      <vt:lpstr>Can you help?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Equipment Matters</dc:title>
  <dc:creator>Paul Rackham</dc:creator>
  <cp:lastModifiedBy>Neil Crowther</cp:lastModifiedBy>
  <cp:revision>7</cp:revision>
  <dcterms:created xsi:type="dcterms:W3CDTF">2023-10-18T10:24:34Z</dcterms:created>
  <dcterms:modified xsi:type="dcterms:W3CDTF">2023-12-06T21:11:00Z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0x0101007588722B419E2147A3AB30E270182798</vt:lpwstr>
  </property>
</Properties>
</file>