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0E_DF4C47DE.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256" r:id="rId5"/>
    <p:sldId id="275" r:id="rId6"/>
    <p:sldId id="265" r:id="rId7"/>
    <p:sldId id="274" r:id="rId8"/>
    <p:sldId id="282" r:id="rId9"/>
    <p:sldId id="283" r:id="rId10"/>
    <p:sldId id="277" r:id="rId11"/>
    <p:sldId id="266" r:id="rId12"/>
    <p:sldId id="279" r:id="rId13"/>
    <p:sldId id="267" r:id="rId14"/>
    <p:sldId id="270" r:id="rId15"/>
    <p:sldId id="285" r:id="rId16"/>
    <p:sldId id="286" r:id="rId17"/>
    <p:sldId id="287" r:id="rId18"/>
    <p:sldId id="288" r:id="rId19"/>
    <p:sldId id="268" r:id="rId20"/>
    <p:sldId id="280" r:id="rId21"/>
    <p:sldId id="281" r:id="rId22"/>
    <p:sldId id="269" r:id="rId23"/>
    <p:sldId id="284" r:id="rId24"/>
    <p:sldId id="26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19DEF4B-65A7-CBDA-B41C-2E2AF43C6653}" name="Jenny Manchester" initials="JM" userId="S::jenny.manchester@ageing-better.org.uk::6a2d6607-033c-4c15-a6c4-10fc7f8da999" providerId="AD"/>
  <p188:author id="{97D129C9-EC7B-3BB9-A4CF-AFFEE2A02754}" name="Jenny Manchester" initials="JM" userId="S::Jenny.Manchester@ageing-better.org.uk::6a2d6607-033c-4c15-a6c4-10fc7f8da999"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FEDBF3-0334-4422-A9B9-E5D7B744E3B7}" v="4" dt="2023-10-16T16:29:14.3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72033" autoAdjust="0"/>
  </p:normalViewPr>
  <p:slideViewPr>
    <p:cSldViewPr snapToGrid="0">
      <p:cViewPr varScale="1">
        <p:scale>
          <a:sx n="62" d="100"/>
          <a:sy n="62" d="100"/>
        </p:scale>
        <p:origin x="1426"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omments/modernComment_10E_DF4C47DE.xml><?xml version="1.0" encoding="utf-8"?>
<p188:cmLst xmlns:a="http://schemas.openxmlformats.org/drawingml/2006/main" xmlns:r="http://schemas.openxmlformats.org/officeDocument/2006/relationships" xmlns:p188="http://schemas.microsoft.com/office/powerpoint/2018/8/main">
  <p188:cm id="{7F52FBC0-E533-4C72-A648-76EA3F8B42C7}" authorId="{97D129C9-EC7B-3BB9-A4CF-AFFEE2A02754}" created="2023-10-13T10:27:35.391">
    <pc:sldMkLst xmlns:pc="http://schemas.microsoft.com/office/powerpoint/2013/main/command">
      <pc:docMk/>
      <pc:sldMk cId="3746318302" sldId="270"/>
    </pc:sldMkLst>
    <p188:txBody>
      <a:bodyPr/>
      <a:lstStyle/>
      <a:p>
        <a:r>
          <a:rPr lang="en-GB"/>
          <a:t>These are so good - I think they would get lost - I would have this gallery and then a few (say 5) on the next few slides with one per slide and you can talk a bit about where they were taken etc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CFBE0D-F1F0-4C02-BE10-01BE8D7AB4D7}" type="datetimeFigureOut">
              <a:rPr lang="en-GB" smtClean="0"/>
              <a:t>16/10/2023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16CB32-A9BB-4347-8C9B-400C0A453FDC}" type="slidenum">
              <a:rPr lang="en-GB" smtClean="0"/>
              <a:t>‹#›</a:t>
            </a:fld>
            <a:endParaRPr lang="en-GB"/>
          </a:p>
        </p:txBody>
      </p:sp>
    </p:spTree>
    <p:extLst>
      <p:ext uri="{BB962C8B-B14F-4D97-AF65-F5344CB8AC3E}">
        <p14:creationId xmlns:p14="http://schemas.microsoft.com/office/powerpoint/2010/main" val="2343926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ageingbetter.resourcespace.com/pages/search.php?search=%21collection7829123&amp;k=fe1ad83523"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ageingbetter.resourcespace.com/pages/search.php?search=%21collection7829123&amp;k=fe1ad83523"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Thanks for the introduction</a:t>
            </a:r>
          </a:p>
          <a:p>
            <a:endParaRPr lang="en-GB" dirty="0"/>
          </a:p>
          <a:p>
            <a:r>
              <a:rPr lang="en-GB" dirty="0"/>
              <a:t>My name is Dora and I’m the Digital Manager at the Centre for Ageing Better. We're a charity that tackling inequalities in ageing. We're working to make our homes and workplaces suitable for us as we get older, as well as challenging negative attitudes about ageing. We’re funded by the national lottery community fund.</a:t>
            </a:r>
            <a:endParaRPr lang="en-GB" dirty="0">
              <a:cs typeface="Calibri"/>
            </a:endParaRPr>
          </a:p>
          <a:p>
            <a:endParaRPr lang="en-GB" dirty="0"/>
          </a:p>
          <a:p>
            <a:r>
              <a:rPr lang="en-GB" dirty="0"/>
              <a:t>One of the projects we’ve done in relation to our work to challenge ageism is our age-positive image library, which I manage and  I’ll be talking about. </a:t>
            </a:r>
            <a:br>
              <a:rPr lang="en-GB" dirty="0">
                <a:ea typeface="Calibri"/>
                <a:cs typeface="+mn-lt"/>
              </a:rPr>
            </a:br>
            <a:br>
              <a:rPr lang="en-GB" dirty="0">
                <a:cs typeface="+mn-lt"/>
              </a:rPr>
            </a:br>
            <a:r>
              <a:rPr lang="en-GB" dirty="0"/>
              <a:t> Quick look ahead: I'll be discussing our image library in relation to how photos influence our perceptions of older people and social care.</a:t>
            </a:r>
            <a:br>
              <a:rPr lang="en-GB" dirty="0">
                <a:cs typeface="+mn-lt"/>
              </a:rPr>
            </a:br>
            <a:br>
              <a:rPr lang="en-GB" dirty="0">
                <a:cs typeface="+mn-lt"/>
              </a:rPr>
            </a:br>
            <a:r>
              <a:rPr lang="en-GB" dirty="0"/>
              <a:t>This session will be a mixture between me presenting and some interactive elements with some break out groups, so I really welcome all your contributions today</a:t>
            </a:r>
            <a:endParaRPr lang="en-GB" dirty="0">
              <a:cs typeface="Calibri"/>
            </a:endParaRPr>
          </a:p>
        </p:txBody>
      </p:sp>
      <p:sp>
        <p:nvSpPr>
          <p:cNvPr id="4" name="Slide Number Placeholder 3"/>
          <p:cNvSpPr>
            <a:spLocks noGrp="1"/>
          </p:cNvSpPr>
          <p:nvPr>
            <p:ph type="sldNum" sz="quarter" idx="5"/>
          </p:nvPr>
        </p:nvSpPr>
        <p:spPr/>
        <p:txBody>
          <a:bodyPr/>
          <a:lstStyle/>
          <a:p>
            <a:fld id="{CD16CB32-A9BB-4347-8C9B-400C0A453FDC}" type="slidenum">
              <a:rPr lang="en-GB" smtClean="0"/>
              <a:t>1</a:t>
            </a:fld>
            <a:endParaRPr lang="en-GB"/>
          </a:p>
        </p:txBody>
      </p:sp>
    </p:spTree>
    <p:extLst>
      <p:ext uri="{BB962C8B-B14F-4D97-AF65-F5344CB8AC3E}">
        <p14:creationId xmlns:p14="http://schemas.microsoft.com/office/powerpoint/2010/main" val="2987507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January of 2021 we created a free, public image library. Now, it contains over 3,000 photos and icons that represent people aged 50+, available for use by any person or organisation. . </a:t>
            </a:r>
          </a:p>
        </p:txBody>
      </p:sp>
      <p:sp>
        <p:nvSpPr>
          <p:cNvPr id="4" name="Slide Number Placeholder 3"/>
          <p:cNvSpPr>
            <a:spLocks noGrp="1"/>
          </p:cNvSpPr>
          <p:nvPr>
            <p:ph type="sldNum" sz="quarter" idx="5"/>
          </p:nvPr>
        </p:nvSpPr>
        <p:spPr/>
        <p:txBody>
          <a:bodyPr/>
          <a:lstStyle/>
          <a:p>
            <a:fld id="{CD16CB32-A9BB-4347-8C9B-400C0A453FDC}" type="slidenum">
              <a:rPr lang="en-GB" smtClean="0"/>
              <a:t>10</a:t>
            </a:fld>
            <a:endParaRPr lang="en-GB"/>
          </a:p>
        </p:txBody>
      </p:sp>
    </p:spTree>
    <p:extLst>
      <p:ext uri="{BB962C8B-B14F-4D97-AF65-F5344CB8AC3E}">
        <p14:creationId xmlns:p14="http://schemas.microsoft.com/office/powerpoint/2010/main" val="223027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process involved commissioning photographers and working with them on briefs.</a:t>
            </a:r>
          </a:p>
          <a:p>
            <a:endParaRPr lang="en-GB" dirty="0"/>
          </a:p>
          <a:p>
            <a:r>
              <a:rPr lang="en-GB" dirty="0"/>
              <a:t>We don't use models wherever possible, these are volunteers sharing their lived experience and we’re open to people giving us feedback into how they want to be portrayed.  We do offer payment for these volunteers, if they want.</a:t>
            </a:r>
            <a:endParaRPr lang="en-GB" dirty="0">
              <a:cs typeface="Calibri"/>
            </a:endParaRPr>
          </a:p>
          <a:p>
            <a:endParaRPr lang="en-GB" dirty="0">
              <a:ea typeface="Calibri" panose="020F0502020204030204"/>
              <a:cs typeface="Calibri"/>
            </a:endParaRPr>
          </a:p>
          <a:p>
            <a:endParaRPr lang="en-GB" dirty="0">
              <a:ea typeface="Calibri" panose="020F0502020204030204"/>
              <a:cs typeface="Calibri"/>
            </a:endParaRPr>
          </a:p>
        </p:txBody>
      </p:sp>
      <p:sp>
        <p:nvSpPr>
          <p:cNvPr id="4" name="Slide Number Placeholder 3"/>
          <p:cNvSpPr>
            <a:spLocks noGrp="1"/>
          </p:cNvSpPr>
          <p:nvPr>
            <p:ph type="sldNum" sz="quarter" idx="5"/>
          </p:nvPr>
        </p:nvSpPr>
        <p:spPr/>
        <p:txBody>
          <a:bodyPr/>
          <a:lstStyle/>
          <a:p>
            <a:fld id="{CD16CB32-A9BB-4347-8C9B-400C0A453FDC}" type="slidenum">
              <a:rPr lang="en-GB" smtClean="0"/>
              <a:t>11</a:t>
            </a:fld>
            <a:endParaRPr lang="en-GB"/>
          </a:p>
        </p:txBody>
      </p:sp>
    </p:spTree>
    <p:extLst>
      <p:ext uri="{BB962C8B-B14F-4D97-AF65-F5344CB8AC3E}">
        <p14:creationId xmlns:p14="http://schemas.microsoft.com/office/powerpoint/2010/main" val="776394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4A4A49"/>
                </a:solidFill>
                <a:effectLst/>
                <a:latin typeface="gordita" pitchFamily="50" charset="0"/>
              </a:rPr>
              <a:t>Older unpaid carers are were given the spotlight in this collection, we released a series of images illuminating the hidden and often underappreciated work of older unpaid carers as well as their lives outside of caring.</a:t>
            </a:r>
          </a:p>
          <a:p>
            <a:pPr algn="l"/>
            <a:endParaRPr lang="en-GB" b="0" i="0" dirty="0">
              <a:solidFill>
                <a:srgbClr val="4A4A49"/>
              </a:solidFill>
              <a:effectLst/>
              <a:latin typeface="gordita" pitchFamily="50" charset="0"/>
            </a:endParaRPr>
          </a:p>
          <a:p>
            <a:pPr algn="l"/>
            <a:r>
              <a:rPr lang="en-GB" b="0" i="0" dirty="0">
                <a:solidFill>
                  <a:srgbClr val="4A4A49"/>
                </a:solidFill>
                <a:effectLst/>
                <a:latin typeface="gordita" pitchFamily="50" charset="0"/>
              </a:rPr>
              <a:t>The project provides snapshots of older unpaid carers from Touchstone’s Sikh Elders Service and Bramley Elderly Action, both in in Leeds, and the Carers Centre Tower Hamlets.</a:t>
            </a:r>
          </a:p>
          <a:p>
            <a:endParaRPr lang="en-GB" dirty="0">
              <a:ea typeface="Calibri" panose="020F0502020204030204"/>
              <a:cs typeface="Calibri"/>
            </a:endParaRPr>
          </a:p>
          <a:p>
            <a:endParaRPr lang="en-GB" dirty="0">
              <a:ea typeface="Calibri" panose="020F0502020204030204"/>
              <a:cs typeface="Calibri"/>
            </a:endParaRPr>
          </a:p>
        </p:txBody>
      </p:sp>
      <p:sp>
        <p:nvSpPr>
          <p:cNvPr id="4" name="Slide Number Placeholder 3"/>
          <p:cNvSpPr>
            <a:spLocks noGrp="1"/>
          </p:cNvSpPr>
          <p:nvPr>
            <p:ph type="sldNum" sz="quarter" idx="5"/>
          </p:nvPr>
        </p:nvSpPr>
        <p:spPr/>
        <p:txBody>
          <a:bodyPr/>
          <a:lstStyle/>
          <a:p>
            <a:fld id="{CD16CB32-A9BB-4347-8C9B-400C0A453FDC}" type="slidenum">
              <a:rPr lang="en-GB" smtClean="0"/>
              <a:t>12</a:t>
            </a:fld>
            <a:endParaRPr lang="en-GB"/>
          </a:p>
        </p:txBody>
      </p:sp>
    </p:spTree>
    <p:extLst>
      <p:ext uri="{BB962C8B-B14F-4D97-AF65-F5344CB8AC3E}">
        <p14:creationId xmlns:p14="http://schemas.microsoft.com/office/powerpoint/2010/main" val="3867993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4A4A49"/>
                </a:solidFill>
                <a:effectLst/>
                <a:latin typeface="gordita" pitchFamily="50" charset="0"/>
              </a:rPr>
              <a:t>Here’s a photo from a collection we worked on in partnership with Independent Age. The collection has 700 photos, as well as quotes of people we photographed. This project hopes to both amplify participants’ voices and increase the visibility of the underrepresented communities involved.</a:t>
            </a:r>
            <a:endParaRPr lang="en-GB" dirty="0">
              <a:ea typeface="Calibri" panose="020F0502020204030204"/>
              <a:cs typeface="Calibri"/>
            </a:endParaRPr>
          </a:p>
          <a:p>
            <a:r>
              <a:rPr lang="en-GB" dirty="0">
                <a:ea typeface="Calibri" panose="020F0502020204030204"/>
                <a:cs typeface="Calibri"/>
              </a:rPr>
              <a:t>These photos sought to illustrate the experiences of people who are often underrepresented – those who live on low incomes, identify as LGBTQ+ or are aged 70 and above.</a:t>
            </a:r>
          </a:p>
        </p:txBody>
      </p:sp>
      <p:sp>
        <p:nvSpPr>
          <p:cNvPr id="4" name="Slide Number Placeholder 3"/>
          <p:cNvSpPr>
            <a:spLocks noGrp="1"/>
          </p:cNvSpPr>
          <p:nvPr>
            <p:ph type="sldNum" sz="quarter" idx="5"/>
          </p:nvPr>
        </p:nvSpPr>
        <p:spPr/>
        <p:txBody>
          <a:bodyPr/>
          <a:lstStyle/>
          <a:p>
            <a:fld id="{CD16CB32-A9BB-4347-8C9B-400C0A453FDC}" type="slidenum">
              <a:rPr lang="en-GB" smtClean="0"/>
              <a:t>13</a:t>
            </a:fld>
            <a:endParaRPr lang="en-GB"/>
          </a:p>
        </p:txBody>
      </p:sp>
    </p:spTree>
    <p:extLst>
      <p:ext uri="{BB962C8B-B14F-4D97-AF65-F5344CB8AC3E}">
        <p14:creationId xmlns:p14="http://schemas.microsoft.com/office/powerpoint/2010/main" val="1097186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collection, titled A Woman’s Work, featured more than 200 photos of women aged over 50 in their workplaces, in a range of settings including offices, cafés and warehouses. </a:t>
            </a:r>
          </a:p>
          <a:p>
            <a:endParaRPr lang="en-GB" dirty="0"/>
          </a:p>
          <a:p>
            <a:r>
              <a:rPr lang="en-GB" dirty="0"/>
              <a:t>The collection responds to the lack of images of over 50s, and particularly older women, in print media, magazines, and advertising.</a:t>
            </a:r>
            <a:endParaRPr lang="en-GB" dirty="0">
              <a:ea typeface="Calibri" panose="020F0502020204030204"/>
              <a:cs typeface="Calibri"/>
            </a:endParaRPr>
          </a:p>
        </p:txBody>
      </p:sp>
      <p:sp>
        <p:nvSpPr>
          <p:cNvPr id="4" name="Slide Number Placeholder 3"/>
          <p:cNvSpPr>
            <a:spLocks noGrp="1"/>
          </p:cNvSpPr>
          <p:nvPr>
            <p:ph type="sldNum" sz="quarter" idx="5"/>
          </p:nvPr>
        </p:nvSpPr>
        <p:spPr/>
        <p:txBody>
          <a:bodyPr/>
          <a:lstStyle/>
          <a:p>
            <a:fld id="{CD16CB32-A9BB-4347-8C9B-400C0A453FDC}" type="slidenum">
              <a:rPr lang="en-GB" smtClean="0"/>
              <a:t>14</a:t>
            </a:fld>
            <a:endParaRPr lang="en-GB"/>
          </a:p>
        </p:txBody>
      </p:sp>
    </p:spTree>
    <p:extLst>
      <p:ext uri="{BB962C8B-B14F-4D97-AF65-F5344CB8AC3E}">
        <p14:creationId xmlns:p14="http://schemas.microsoft.com/office/powerpoint/2010/main" val="19149270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Together with Get Yourself Active at Disability Rights UK we launched Picture Yourself Active: over 300 photos depicting older and Disabled people getting active to challenge pervasive negative stereotypes. The library contains positive and authentic images of older and Disabled people – and the intersectionality between the two – getting active. We also wanted to show that that not all disabilities are visible by including a range of experiences that are often not recognised within society.</a:t>
            </a:r>
            <a:endParaRPr lang="en-GB" dirty="0">
              <a:ea typeface="Calibri" panose="020F0502020204030204"/>
              <a:cs typeface="Calibri"/>
            </a:endParaRPr>
          </a:p>
        </p:txBody>
      </p:sp>
      <p:sp>
        <p:nvSpPr>
          <p:cNvPr id="4" name="Slide Number Placeholder 3"/>
          <p:cNvSpPr>
            <a:spLocks noGrp="1"/>
          </p:cNvSpPr>
          <p:nvPr>
            <p:ph type="sldNum" sz="quarter" idx="5"/>
          </p:nvPr>
        </p:nvSpPr>
        <p:spPr/>
        <p:txBody>
          <a:bodyPr/>
          <a:lstStyle/>
          <a:p>
            <a:fld id="{CD16CB32-A9BB-4347-8C9B-400C0A453FDC}" type="slidenum">
              <a:rPr lang="en-GB" smtClean="0"/>
              <a:t>15</a:t>
            </a:fld>
            <a:endParaRPr lang="en-GB"/>
          </a:p>
        </p:txBody>
      </p:sp>
    </p:spTree>
    <p:extLst>
      <p:ext uri="{BB962C8B-B14F-4D97-AF65-F5344CB8AC3E}">
        <p14:creationId xmlns:p14="http://schemas.microsoft.com/office/powerpoint/2010/main" val="2074525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0" i="0" dirty="0">
                <a:solidFill>
                  <a:srgbClr val="333333"/>
                </a:solidFill>
                <a:effectLst/>
                <a:latin typeface="Mulish"/>
              </a:rPr>
              <a:t>We’ve also published guide on using the image library and capturing your own age-positive images</a:t>
            </a:r>
            <a:r>
              <a:rPr lang="en-GB" dirty="0">
                <a:solidFill>
                  <a:srgbClr val="333333"/>
                </a:solidFill>
                <a:latin typeface="Mulish"/>
              </a:rPr>
              <a:t> if you'd like more detail, but I’ll quickly flag the main points now (a lot of this is transferrable to photographing social care situations too)</a:t>
            </a:r>
            <a:endParaRPr lang="en-GB" b="0" i="0" dirty="0">
              <a:solidFill>
                <a:srgbClr val="333333"/>
              </a:solidFill>
              <a:effectLst/>
              <a:latin typeface="Mulish"/>
            </a:endParaRPr>
          </a:p>
          <a:p>
            <a:endParaRPr lang="en-GB" b="0" i="0" dirty="0">
              <a:solidFill>
                <a:srgbClr val="333333"/>
              </a:solidFill>
              <a:effectLst/>
              <a:latin typeface="Mulish"/>
            </a:endParaRPr>
          </a:p>
          <a:p>
            <a:pPr marL="228600" indent="-228600">
              <a:buAutoNum type="arabicPeriod"/>
            </a:pPr>
            <a:r>
              <a:rPr lang="en-GB" dirty="0"/>
              <a:t>Use realistic portrayals – The most important thing to consider is using images that don’t use unrealistically positive or negative depictions of people in later life </a:t>
            </a:r>
          </a:p>
          <a:p>
            <a:r>
              <a:rPr lang="en-GB" dirty="0"/>
              <a:t>The library needs to be positive to challenge those negative stereotypes I talked about earlier but that it also be realistic. For instance, if someone did need a walking aid, we wanted the photos to include that. If someone was exercising we didn't want it to seem completely effortless, because that's not natural. And not everyone has to be smiling all of the time, especially if the photos depict a serious situation. Photographs, if done properly have room for these nuances.</a:t>
            </a:r>
          </a:p>
          <a:p>
            <a:endParaRPr lang="en-GB" dirty="0"/>
          </a:p>
          <a:p>
            <a:endParaRPr lang="en-GB" dirty="0">
              <a:cs typeface="Calibri"/>
            </a:endParaRPr>
          </a:p>
          <a:p>
            <a:endParaRPr lang="en-GB" dirty="0"/>
          </a:p>
          <a:p>
            <a:r>
              <a:rPr lang="en-GB" dirty="0"/>
              <a:t>2. Don’t ignore diversity  </a:t>
            </a:r>
            <a:endParaRPr lang="en-GB" dirty="0">
              <a:cs typeface="Calibri"/>
            </a:endParaRPr>
          </a:p>
          <a:p>
            <a:r>
              <a:rPr lang="en-GB" dirty="0"/>
              <a:t>It was also very important to us to depict a diverse range of people to ensure an accurate representation of the population. This obviously encompasses age but also gender, race and ethnicity, religion, disability, sexual orientation and geography.</a:t>
            </a:r>
            <a:endParaRPr lang="en-GB" dirty="0">
              <a:cs typeface="Calibri"/>
            </a:endParaRPr>
          </a:p>
          <a:p>
            <a:pPr marL="0" indent="0">
              <a:buNone/>
            </a:pPr>
            <a:endParaRPr lang="en-GB" dirty="0"/>
          </a:p>
          <a:p>
            <a:endParaRPr lang="en-GB" dirty="0"/>
          </a:p>
          <a:p>
            <a:pPr marL="0" indent="0">
              <a:buNone/>
            </a:pPr>
            <a:r>
              <a:rPr lang="en-GB" dirty="0"/>
              <a:t>3. Consider the context – Imagery, like verbal and written language, can strongly influence our attitudes and views </a:t>
            </a:r>
          </a:p>
          <a:p>
            <a:pPr marL="0" indent="0">
              <a:buNone/>
            </a:pPr>
            <a:r>
              <a:rPr lang="en-GB" dirty="0"/>
              <a:t>– When selecting imagery for your campaign, think about the context and what your photo is being used to portray. Be careful to not dehumanise or make insinuations with your choice of image when accompanying a news piece or blog for example</a:t>
            </a:r>
          </a:p>
          <a:p>
            <a:pPr marL="0" indent="0">
              <a:buNone/>
            </a:pPr>
            <a:endParaRPr lang="en-GB" dirty="0"/>
          </a:p>
          <a:p>
            <a:r>
              <a:rPr lang="en-GB" dirty="0"/>
              <a:t>4. And finally, it’s a learning process – no organisation or person is perfect and inevitably mistakes we’ll be made. So keep an open mind and learn from others, take criticism and try to do better</a:t>
            </a:r>
            <a:br>
              <a:rPr lang="en-GB" dirty="0">
                <a:cs typeface="+mn-lt"/>
              </a:rPr>
            </a:br>
            <a:br>
              <a:rPr lang="en-GB" dirty="0">
                <a:cs typeface="+mn-lt"/>
              </a:rPr>
            </a:br>
            <a:r>
              <a:rPr lang="en-GB" dirty="0">
                <a:ea typeface="Calibri"/>
                <a:cs typeface="Calibri"/>
              </a:rPr>
              <a:t>both our image library and your contribution to changing the visuals of getting older,</a:t>
            </a:r>
            <a:r>
              <a:rPr lang="en-US" dirty="0"/>
              <a:t> in with Social care future's 'A MOVEMENT FOR GLORIOUSLY ORDINARY LIVES' action orientated initiative. Narrative power: we will develop tools and the knowledge that we need to tell different and compelling stories, focusing on the role of people with lived experience</a:t>
            </a:r>
            <a:endParaRPr lang="en-GB" dirty="0">
              <a:ea typeface="Calibri"/>
              <a:cs typeface="Calibri"/>
            </a:endParaRPr>
          </a:p>
        </p:txBody>
      </p:sp>
      <p:sp>
        <p:nvSpPr>
          <p:cNvPr id="4" name="Slide Number Placeholder 3"/>
          <p:cNvSpPr>
            <a:spLocks noGrp="1"/>
          </p:cNvSpPr>
          <p:nvPr>
            <p:ph type="sldNum" sz="quarter" idx="5"/>
          </p:nvPr>
        </p:nvSpPr>
        <p:spPr/>
        <p:txBody>
          <a:bodyPr/>
          <a:lstStyle/>
          <a:p>
            <a:fld id="{CD16CB32-A9BB-4347-8C9B-400C0A453FDC}" type="slidenum">
              <a:rPr lang="en-GB" smtClean="0"/>
              <a:t>16</a:t>
            </a:fld>
            <a:endParaRPr lang="en-GB"/>
          </a:p>
        </p:txBody>
      </p:sp>
    </p:spTree>
    <p:extLst>
      <p:ext uri="{BB962C8B-B14F-4D97-AF65-F5344CB8AC3E}">
        <p14:creationId xmlns:p14="http://schemas.microsoft.com/office/powerpoint/2010/main" val="501538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worked alongside Get Yourself Active (part of Disability Rights UK) and produced a set of </a:t>
            </a:r>
            <a:r>
              <a:rPr lang="en-US" dirty="0">
                <a:hlinkClick r:id="rId3"/>
              </a:rPr>
              <a:t>Dos and Don'ts</a:t>
            </a:r>
            <a:r>
              <a:rPr lang="en-US" dirty="0"/>
              <a:t> for tips on capturing your own disability and age-positive images, which I think are quite applicable here for empowering you to take your own inclusive photos.</a:t>
            </a:r>
          </a:p>
        </p:txBody>
      </p:sp>
      <p:sp>
        <p:nvSpPr>
          <p:cNvPr id="4" name="Slide Number Placeholder 3"/>
          <p:cNvSpPr>
            <a:spLocks noGrp="1"/>
          </p:cNvSpPr>
          <p:nvPr>
            <p:ph type="sldNum" sz="quarter" idx="5"/>
          </p:nvPr>
        </p:nvSpPr>
        <p:spPr/>
        <p:txBody>
          <a:bodyPr/>
          <a:lstStyle/>
          <a:p>
            <a:fld id="{CD16CB32-A9BB-4347-8C9B-400C0A453FDC}" type="slidenum">
              <a:rPr lang="en-GB" smtClean="0"/>
              <a:t>17</a:t>
            </a:fld>
            <a:endParaRPr lang="en-GB"/>
          </a:p>
        </p:txBody>
      </p:sp>
    </p:spTree>
    <p:extLst>
      <p:ext uri="{BB962C8B-B14F-4D97-AF65-F5344CB8AC3E}">
        <p14:creationId xmlns:p14="http://schemas.microsoft.com/office/powerpoint/2010/main" val="39989497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worked alongside Get Yourself Active (part of Disability Rights UK) and produced a set of </a:t>
            </a:r>
            <a:r>
              <a:rPr lang="en-US" dirty="0">
                <a:hlinkClick r:id="rId3"/>
              </a:rPr>
              <a:t>Dos and Don'ts</a:t>
            </a:r>
            <a:r>
              <a:rPr lang="en-US" dirty="0"/>
              <a:t> for tips on capturing your own disability- and age-positive images.</a:t>
            </a:r>
          </a:p>
        </p:txBody>
      </p:sp>
      <p:sp>
        <p:nvSpPr>
          <p:cNvPr id="4" name="Slide Number Placeholder 3"/>
          <p:cNvSpPr>
            <a:spLocks noGrp="1"/>
          </p:cNvSpPr>
          <p:nvPr>
            <p:ph type="sldNum" sz="quarter" idx="5"/>
          </p:nvPr>
        </p:nvSpPr>
        <p:spPr/>
        <p:txBody>
          <a:bodyPr/>
          <a:lstStyle/>
          <a:p>
            <a:fld id="{CD16CB32-A9BB-4347-8C9B-400C0A453FDC}" type="slidenum">
              <a:rPr lang="en-GB" smtClean="0"/>
              <a:t>18</a:t>
            </a:fld>
            <a:endParaRPr lang="en-GB"/>
          </a:p>
        </p:txBody>
      </p:sp>
    </p:spTree>
    <p:extLst>
      <p:ext uri="{BB962C8B-B14F-4D97-AF65-F5344CB8AC3E}">
        <p14:creationId xmlns:p14="http://schemas.microsoft.com/office/powerpoint/2010/main" val="19074474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Library has been really successful – over 300,000 downloads of images. The overwhelmingly positive response to our image library shows us just how much appetite there is for positive photos that reflect a reality that’s more in line with people’s experiences of getting older. </a:t>
            </a:r>
            <a:endParaRPr lang="en-US" dirty="0"/>
          </a:p>
          <a:p>
            <a:endParaRPr lang="en-GB" dirty="0"/>
          </a:p>
          <a:p>
            <a:r>
              <a:rPr lang="en-GB" dirty="0"/>
              <a:t>Since launching the library, several stock image libraries including </a:t>
            </a:r>
            <a:r>
              <a:rPr lang="en-GB" dirty="0" err="1"/>
              <a:t>Pexels</a:t>
            </a:r>
            <a:r>
              <a:rPr lang="en-GB" dirty="0"/>
              <a:t>, </a:t>
            </a:r>
            <a:r>
              <a:rPr lang="en-GB" dirty="0" err="1"/>
              <a:t>Unsplash</a:t>
            </a:r>
            <a:r>
              <a:rPr lang="en-GB" dirty="0"/>
              <a:t> and the NOUN project we now have  partnerships with them-now we're very excited to be working with </a:t>
            </a:r>
            <a:r>
              <a:rPr lang="en-GB" dirty="0" err="1"/>
              <a:t>Alamy</a:t>
            </a:r>
            <a:r>
              <a:rPr lang="en-GB" dirty="0"/>
              <a:t> on this photography competition.</a:t>
            </a:r>
            <a:endParaRPr lang="en-GB" dirty="0">
              <a:cs typeface="Calibri"/>
            </a:endParaRPr>
          </a:p>
          <a:p>
            <a:endParaRPr lang="en-GB" dirty="0">
              <a:cs typeface="Calibri"/>
            </a:endParaRPr>
          </a:p>
          <a:p>
            <a:r>
              <a:rPr lang="en-GB" dirty="0">
                <a:cs typeface="Calibri"/>
              </a:rPr>
              <a:t>We have more photos coming out in the next few months, so watch this space!</a:t>
            </a:r>
          </a:p>
          <a:p>
            <a:endParaRPr lang="en-GB" dirty="0">
              <a:ea typeface="Calibri" panose="020F0502020204030204"/>
              <a:cs typeface="Calibri" panose="020F0502020204030204"/>
            </a:endParaRPr>
          </a:p>
          <a:p>
            <a:endParaRPr lang="en-GB" dirty="0"/>
          </a:p>
          <a:p>
            <a:endParaRPr lang="en-GB" dirty="0"/>
          </a:p>
        </p:txBody>
      </p:sp>
      <p:sp>
        <p:nvSpPr>
          <p:cNvPr id="4" name="Slide Number Placeholder 3"/>
          <p:cNvSpPr>
            <a:spLocks noGrp="1"/>
          </p:cNvSpPr>
          <p:nvPr>
            <p:ph type="sldNum" sz="quarter" idx="5"/>
          </p:nvPr>
        </p:nvSpPr>
        <p:spPr/>
        <p:txBody>
          <a:bodyPr/>
          <a:lstStyle/>
          <a:p>
            <a:fld id="{CD16CB32-A9BB-4347-8C9B-400C0A453FDC}" type="slidenum">
              <a:rPr lang="en-GB" smtClean="0"/>
              <a:t>19</a:t>
            </a:fld>
            <a:endParaRPr lang="en-GB"/>
          </a:p>
        </p:txBody>
      </p:sp>
    </p:spTree>
    <p:extLst>
      <p:ext uri="{BB962C8B-B14F-4D97-AF65-F5344CB8AC3E}">
        <p14:creationId xmlns:p14="http://schemas.microsoft.com/office/powerpoint/2010/main" val="3115198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Firstly, we need to explore the current landscape.</a:t>
            </a:r>
          </a:p>
          <a:p>
            <a:endParaRPr lang="en-GB" dirty="0"/>
          </a:p>
          <a:p>
            <a:r>
              <a:rPr lang="en-GB" dirty="0"/>
              <a:t>Are the photos used in the UK, across different sectors like media, advertising and charities representative or inclusive when it comes to age? Are they inclusive when it comes to social care? Do they reflect people's reality? Are they accurate to people's experience ?</a:t>
            </a:r>
            <a:endParaRPr lang="en-GB" dirty="0">
              <a:cs typeface="Calibri"/>
            </a:endParaRPr>
          </a:p>
        </p:txBody>
      </p:sp>
      <p:sp>
        <p:nvSpPr>
          <p:cNvPr id="4" name="Slide Number Placeholder 3"/>
          <p:cNvSpPr>
            <a:spLocks noGrp="1"/>
          </p:cNvSpPr>
          <p:nvPr>
            <p:ph type="sldNum" sz="quarter" idx="5"/>
          </p:nvPr>
        </p:nvSpPr>
        <p:spPr/>
        <p:txBody>
          <a:bodyPr/>
          <a:lstStyle/>
          <a:p>
            <a:fld id="{CD16CB32-A9BB-4347-8C9B-400C0A453FDC}" type="slidenum">
              <a:rPr lang="en-GB" smtClean="0"/>
              <a:t>2</a:t>
            </a:fld>
            <a:endParaRPr lang="en-GB"/>
          </a:p>
        </p:txBody>
      </p:sp>
    </p:spTree>
    <p:extLst>
      <p:ext uri="{BB962C8B-B14F-4D97-AF65-F5344CB8AC3E}">
        <p14:creationId xmlns:p14="http://schemas.microsoft.com/office/powerpoint/2010/main" val="31841442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Earlier this year, Ageing Better and </a:t>
            </a:r>
            <a:r>
              <a:rPr lang="en-GB" dirty="0" err="1"/>
              <a:t>Alamy</a:t>
            </a:r>
            <a:r>
              <a:rPr lang="en-GB" dirty="0"/>
              <a:t> launched a joint competition inviting photographers to submit images challenging stereotypical depictions of older people.</a:t>
            </a:r>
          </a:p>
          <a:p>
            <a:pPr>
              <a:defRPr/>
            </a:pPr>
            <a:r>
              <a:rPr lang="en-GB" dirty="0"/>
              <a:t>The competition was created to raise awareness of negative representations of ageing and encourage contributors to find new ways to show over 50s in a more positive manner.</a:t>
            </a:r>
            <a:endParaRPr lang="en-US" dirty="0"/>
          </a:p>
          <a:p>
            <a:pPr>
              <a:defRPr/>
            </a:pPr>
            <a:r>
              <a:rPr lang="en-GB" dirty="0"/>
              <a:t>The entries show older people taking part in their daily lives whilst avoiding the stereotypes typically present in stock imagery.</a:t>
            </a:r>
            <a:endParaRPr lang="en-US" dirty="0"/>
          </a:p>
          <a:p>
            <a:pPr>
              <a:defRPr/>
            </a:pPr>
            <a:br>
              <a:rPr lang="en-GB" dirty="0">
                <a:cs typeface="+mn-lt"/>
              </a:rPr>
            </a:br>
            <a:r>
              <a:rPr lang="en-GB" dirty="0" err="1"/>
              <a:t>Eg</a:t>
            </a:r>
            <a:r>
              <a:rPr lang="en-GB" dirty="0"/>
              <a:t>- here's an example of something we did recently </a:t>
            </a:r>
            <a:r>
              <a:rPr lang="en-GB" dirty="0" err="1"/>
              <a:t>Alamy</a:t>
            </a:r>
            <a:r>
              <a:rPr lang="en-GB" dirty="0"/>
              <a:t>, the world’s most diverse stock photography collection with around 150,000 images added every day by thousands of photographers from across the world, and the Centre for Ageing Better, a charity pioneering ways to make ageing better a reality for everyone, including launching a campaign to challenge ageism later this year.</a:t>
            </a:r>
          </a:p>
          <a:p>
            <a:pPr>
              <a:defRPr/>
            </a:pPr>
            <a:r>
              <a:rPr lang="en-GB" dirty="0"/>
              <a:t>Entries were received from a range of countries including Bulgaria, the Maldives, Sweden and Canada- was really inspiring to see the photos that came through</a:t>
            </a:r>
            <a:endParaRPr lang="en-US" dirty="0"/>
          </a:p>
          <a:p>
            <a:pPr>
              <a:defRPr/>
            </a:pPr>
            <a:endParaRPr lang="en-GB"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*next interactive element* In your experience of seeing and using images of social care, what photos would you like to see more of, or would you take yourself? (5 minutes)- SEE NEXT SLIDE FOR EXAMPLE</a:t>
            </a:r>
            <a:endParaRPr lang="en-US" dirty="0"/>
          </a:p>
          <a:p>
            <a:pPr>
              <a:defRPr/>
            </a:pPr>
            <a:br>
              <a:rPr lang="en-GB" dirty="0">
                <a:cs typeface="+mn-lt"/>
              </a:rPr>
            </a:br>
            <a:r>
              <a:rPr lang="en-GB" dirty="0">
                <a:ea typeface="Calibri"/>
                <a:cs typeface="+mn-lt"/>
              </a:rPr>
              <a:t>Ask people for feedback and respond.</a:t>
            </a:r>
          </a:p>
        </p:txBody>
      </p:sp>
      <p:sp>
        <p:nvSpPr>
          <p:cNvPr id="4" name="Slide Number Placeholder 3"/>
          <p:cNvSpPr>
            <a:spLocks noGrp="1"/>
          </p:cNvSpPr>
          <p:nvPr>
            <p:ph type="sldNum" sz="quarter" idx="5"/>
          </p:nvPr>
        </p:nvSpPr>
        <p:spPr/>
        <p:txBody>
          <a:bodyPr/>
          <a:lstStyle/>
          <a:p>
            <a:fld id="{CD16CB32-A9BB-4347-8C9B-400C0A453FDC}" type="slidenum">
              <a:rPr lang="en-GB" smtClean="0"/>
              <a:t>20</a:t>
            </a:fld>
            <a:endParaRPr lang="en-GB"/>
          </a:p>
        </p:txBody>
      </p:sp>
    </p:spTree>
    <p:extLst>
      <p:ext uri="{BB962C8B-B14F-4D97-AF65-F5344CB8AC3E}">
        <p14:creationId xmlns:p14="http://schemas.microsoft.com/office/powerpoint/2010/main" val="32091418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want to use this success to grow the library even more, offer more images, change how media use photos and normalise the contributions of older people across society. We hope that these photos can be a useful resources for people. I believe that they can help to support a more nuanced, positive and realistic dialogue about getting older. We want all older people, as well as social care and the lives of people who draw on it to be accurately and positively represented. And  there's no one way to 'fix' this, but an important part of improving representation is the photos and imagery we use</a:t>
            </a:r>
            <a:br>
              <a:rPr lang="en-GB" dirty="0">
                <a:ea typeface="Calibri"/>
                <a:cs typeface="+mn-lt"/>
              </a:rPr>
            </a:br>
            <a:br>
              <a:rPr lang="en-GB" dirty="0">
                <a:cs typeface="+mn-lt"/>
              </a:rPr>
            </a:br>
            <a:r>
              <a:rPr lang="en-GB" dirty="0"/>
              <a:t>All the photos used in this presentation are part of our image library. You can view and download 3,000 more by accessing the library on the Ageing Better website. </a:t>
            </a:r>
            <a:endParaRPr lang="en-GB" dirty="0">
              <a:ea typeface="Calibri"/>
              <a:cs typeface="Calibri"/>
            </a:endParaRPr>
          </a:p>
          <a:p>
            <a:endParaRPr lang="en-GB" dirty="0">
              <a:cs typeface="Calibri"/>
            </a:endParaRPr>
          </a:p>
          <a:p>
            <a:r>
              <a:rPr lang="en-GB" dirty="0"/>
              <a:t>Thanks for listening, if you have any questions I'd be happy to answer them</a:t>
            </a:r>
            <a:endParaRPr lang="en-GB" dirty="0">
              <a:ea typeface="Calibri"/>
              <a:cs typeface="Calibri"/>
            </a:endParaRPr>
          </a:p>
          <a:p>
            <a:endParaRPr lang="en-GB" dirty="0">
              <a:cs typeface="Calibri"/>
            </a:endParaRPr>
          </a:p>
        </p:txBody>
      </p:sp>
      <p:sp>
        <p:nvSpPr>
          <p:cNvPr id="4" name="Slide Number Placeholder 3"/>
          <p:cNvSpPr>
            <a:spLocks noGrp="1"/>
          </p:cNvSpPr>
          <p:nvPr>
            <p:ph type="sldNum" sz="quarter" idx="5"/>
          </p:nvPr>
        </p:nvSpPr>
        <p:spPr/>
        <p:txBody>
          <a:bodyPr/>
          <a:lstStyle/>
          <a:p>
            <a:fld id="{CD16CB32-A9BB-4347-8C9B-400C0A453FDC}" type="slidenum">
              <a:rPr lang="en-GB" smtClean="0"/>
              <a:t>21</a:t>
            </a:fld>
            <a:endParaRPr lang="en-GB"/>
          </a:p>
        </p:txBody>
      </p:sp>
    </p:spTree>
    <p:extLst>
      <p:ext uri="{BB962C8B-B14F-4D97-AF65-F5344CB8AC3E}">
        <p14:creationId xmlns:p14="http://schemas.microsoft.com/office/powerpoint/2010/main" val="4105002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dirty="0"/>
              <a:t>As part of our work looking into UK’s attitudes towards ageing, we’ve published </a:t>
            </a:r>
            <a:r>
              <a:rPr lang="en-GB" dirty="0"/>
              <a:t>several reports</a:t>
            </a:r>
            <a:r>
              <a:rPr lang="en-GB" sz="1200" dirty="0"/>
              <a:t> and done extensive research into how imagery can affect how people perceive getting older.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Our </a:t>
            </a:r>
            <a:r>
              <a:rPr lang="en-GB" dirty="0"/>
              <a:t>research</a:t>
            </a:r>
            <a:r>
              <a:rPr lang="en-GB" sz="1200" dirty="0"/>
              <a:t> found that within the print media especially, older people are represented as more of a burden than a benefit, described as </a:t>
            </a:r>
            <a:r>
              <a:rPr lang="en-GB" dirty="0"/>
              <a:t>"</a:t>
            </a:r>
            <a:r>
              <a:rPr lang="en-GB" sz="1200" dirty="0"/>
              <a:t>frail non-contributors to society</a:t>
            </a:r>
            <a:r>
              <a:rPr lang="en-GB" dirty="0"/>
              <a:t>“- which is a common stereotype about people who draw on care and support as well.</a:t>
            </a:r>
            <a:endParaRPr lang="en-GB" sz="120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a:defRPr/>
            </a:pPr>
            <a:r>
              <a:rPr lang="en-GB" sz="1200" dirty="0"/>
              <a:t>It also showed that there’s a real </a:t>
            </a:r>
            <a:r>
              <a:rPr lang="en-GB" dirty="0"/>
              <a:t>lack </a:t>
            </a:r>
            <a:r>
              <a:rPr lang="en-GB" sz="1200" dirty="0"/>
              <a:t>of images of older people in general, particularly older women and disabled older people</a:t>
            </a:r>
            <a:r>
              <a:rPr lang="en-GB" dirty="0"/>
              <a:t>, and people from different ethnic minority backgrounds.</a:t>
            </a:r>
            <a:endParaRPr lang="en-GB" sz="1200" dirty="0">
              <a:cs typeface="Calibri"/>
            </a:endParaRPr>
          </a:p>
          <a:p>
            <a:endParaRPr lang="en-GB" dirty="0"/>
          </a:p>
          <a:p>
            <a:r>
              <a:rPr lang="en-GB" dirty="0"/>
              <a:t>The two examples included here are often the stereotypes found – extremes of either affluent and remarkable older people skydiving or people who are reduced to wrinkly hands and dehumanised</a:t>
            </a:r>
            <a:endParaRPr lang="en-GB" dirty="0">
              <a:cs typeface="Calibri"/>
            </a:endParaRPr>
          </a:p>
        </p:txBody>
      </p:sp>
      <p:sp>
        <p:nvSpPr>
          <p:cNvPr id="4" name="Slide Number Placeholder 3"/>
          <p:cNvSpPr>
            <a:spLocks noGrp="1"/>
          </p:cNvSpPr>
          <p:nvPr>
            <p:ph type="sldNum" sz="quarter" idx="5"/>
          </p:nvPr>
        </p:nvSpPr>
        <p:spPr/>
        <p:txBody>
          <a:bodyPr/>
          <a:lstStyle/>
          <a:p>
            <a:fld id="{CD16CB32-A9BB-4347-8C9B-400C0A453FDC}" type="slidenum">
              <a:rPr lang="en-GB" smtClean="0"/>
              <a:t>3</a:t>
            </a:fld>
            <a:endParaRPr lang="en-GB"/>
          </a:p>
        </p:txBody>
      </p:sp>
    </p:spTree>
    <p:extLst>
      <p:ext uri="{BB962C8B-B14F-4D97-AF65-F5344CB8AC3E}">
        <p14:creationId xmlns:p14="http://schemas.microsoft.com/office/powerpoint/2010/main" val="1049079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800" b="0" i="0" u="none" strike="noStrike" dirty="0">
                <a:solidFill>
                  <a:srgbClr val="000000"/>
                </a:solidFill>
                <a:effectLst/>
                <a:latin typeface="Calibri"/>
                <a:ea typeface="Calibri"/>
                <a:cs typeface="Calibri"/>
              </a:rPr>
              <a:t>Here are some more examples of images that appear in the media regularly and that are the some of the first results in google and image libraries</a:t>
            </a:r>
            <a:br>
              <a:rPr lang="en-GB" sz="1800" dirty="0">
                <a:solidFill>
                  <a:srgbClr val="000000"/>
                </a:solidFill>
                <a:latin typeface="Calibri"/>
                <a:ea typeface="Calibri"/>
                <a:cs typeface="Calibri"/>
              </a:rPr>
            </a:br>
            <a:br>
              <a:rPr lang="en-GB" sz="1800" dirty="0">
                <a:latin typeface="Calibri" panose="020F0502020204030204" pitchFamily="34" charset="0"/>
                <a:ea typeface="Calibri"/>
                <a:cs typeface="Calibri"/>
              </a:rPr>
            </a:br>
            <a:endParaRPr lang="en-GB" sz="1800" b="0" i="0" u="none" strike="noStrike" dirty="0">
              <a:solidFill>
                <a:srgbClr val="000000"/>
              </a:solidFill>
              <a:effectLst/>
              <a:latin typeface="Calibri" panose="020F0502020204030204" pitchFamily="34" charset="0"/>
              <a:ea typeface="Calibri"/>
              <a:cs typeface="Calibri"/>
            </a:endParaRPr>
          </a:p>
          <a:p>
            <a:pPr algn="l" rtl="0" fontAlgn="base"/>
            <a:endParaRPr lang="en-GB" sz="1800" b="1" i="0" u="none" strike="noStrike"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CD16CB32-A9BB-4347-8C9B-400C0A453FDC}" type="slidenum">
              <a:rPr lang="en-GB" smtClean="0"/>
              <a:t>4</a:t>
            </a:fld>
            <a:endParaRPr lang="en-GB"/>
          </a:p>
        </p:txBody>
      </p:sp>
    </p:spTree>
    <p:extLst>
      <p:ext uri="{BB962C8B-B14F-4D97-AF65-F5344CB8AC3E}">
        <p14:creationId xmlns:p14="http://schemas.microsoft.com/office/powerpoint/2010/main" val="986772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800" dirty="0">
                <a:latin typeface="Calibri"/>
                <a:ea typeface="Calibri"/>
                <a:cs typeface="Calibri"/>
              </a:rPr>
              <a:t>On this slide, you can see what comes up when I google search 'social care' just last week. You can see the parallels really strongly.</a:t>
            </a:r>
            <a:endParaRPr lang="en-GB" sz="1800" b="0" i="0" u="none" strike="noStrike" dirty="0">
              <a:effectLst/>
              <a:latin typeface="Calibri"/>
              <a:ea typeface="Calibri"/>
              <a:cs typeface="Calibri"/>
            </a:endParaRPr>
          </a:p>
        </p:txBody>
      </p:sp>
      <p:sp>
        <p:nvSpPr>
          <p:cNvPr id="4" name="Slide Number Placeholder 3"/>
          <p:cNvSpPr>
            <a:spLocks noGrp="1"/>
          </p:cNvSpPr>
          <p:nvPr>
            <p:ph type="sldNum" sz="quarter" idx="5"/>
          </p:nvPr>
        </p:nvSpPr>
        <p:spPr/>
        <p:txBody>
          <a:bodyPr/>
          <a:lstStyle/>
          <a:p>
            <a:fld id="{CD16CB32-A9BB-4347-8C9B-400C0A453FDC}" type="slidenum">
              <a:rPr lang="en-GB" smtClean="0"/>
              <a:t>5</a:t>
            </a:fld>
            <a:endParaRPr lang="en-GB"/>
          </a:p>
        </p:txBody>
      </p:sp>
    </p:spTree>
    <p:extLst>
      <p:ext uri="{BB962C8B-B14F-4D97-AF65-F5344CB8AC3E}">
        <p14:creationId xmlns:p14="http://schemas.microsoft.com/office/powerpoint/2010/main" val="2958854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*first activity* what stereotypes are present in these photos? Are there any other stereotypes around older people and/or social care not pictured that you're also sick of seeing in newspapers or online? 5 minutes- bring back together- different options </a:t>
            </a:r>
            <a:br>
              <a:rPr lang="en-GB" dirty="0">
                <a:cs typeface="+mn-lt"/>
              </a:rPr>
            </a:br>
            <a:br>
              <a:rPr lang="en-GB" dirty="0">
                <a:cs typeface="+mn-lt"/>
              </a:rPr>
            </a:br>
            <a:r>
              <a:rPr lang="en-GB" dirty="0">
                <a:cs typeface="Calibri"/>
              </a:rPr>
              <a:t>Put top two on whiteboard</a:t>
            </a:r>
            <a:endParaRPr lang="en-GB" dirty="0"/>
          </a:p>
          <a:p>
            <a:pPr marL="0" marR="0" lvl="0" indent="0" algn="l" defTabSz="914400">
              <a:lnSpc>
                <a:spcPct val="100000"/>
              </a:lnSpc>
              <a:spcBef>
                <a:spcPts val="0"/>
              </a:spcBef>
              <a:spcAft>
                <a:spcPts val="0"/>
              </a:spcAft>
              <a:buNone/>
              <a:tabLst/>
              <a:defRPr/>
            </a:pPr>
            <a:endParaRPr lang="en-GB" dirty="0">
              <a:cs typeface="Calibri"/>
            </a:endParaRPr>
          </a:p>
          <a:p>
            <a:pPr>
              <a:defRPr/>
            </a:pPr>
            <a:r>
              <a:rPr lang="en-GB" dirty="0">
                <a:cs typeface="Calibri"/>
              </a:rPr>
              <a:t>*After activity*</a:t>
            </a:r>
          </a:p>
          <a:p>
            <a:pPr>
              <a:defRPr/>
            </a:pPr>
            <a:endParaRPr lang="en-GB" dirty="0"/>
          </a:p>
          <a:p>
            <a:pPr>
              <a:defRPr/>
            </a:pPr>
            <a:r>
              <a:rPr lang="en-US" dirty="0"/>
              <a:t>As you can see from these photos from a google search of older people, unfortunately, we’re highly reliant on outdated and negative stereotype</a:t>
            </a:r>
            <a:r>
              <a:rPr lang="en-GB" dirty="0"/>
              <a:t>s. As I mentioned in the previous slide, I'm sure we've all seen the 'wrinkly hands' photo accompanying an article talking about older people, as well as the icon of an older person using a walking stick. These depictions reinforce the notion that older people are disempowered, with little agency of their own. Its dehumanising. There's also a worrying lack of diversity, not only of ethnicity, but of age (people of all ages draw on care and support, people of all ages can be carers), lack of photos of peoples faces (hands only)</a:t>
            </a:r>
            <a:endParaRPr lang="en-US" dirty="0"/>
          </a:p>
          <a:p>
            <a:endParaRPr lang="en-GB" dirty="0">
              <a:ea typeface="Calibri"/>
              <a:cs typeface="Calibri"/>
            </a:endParaRPr>
          </a:p>
        </p:txBody>
      </p:sp>
      <p:sp>
        <p:nvSpPr>
          <p:cNvPr id="4" name="Slide Number Placeholder 3"/>
          <p:cNvSpPr>
            <a:spLocks noGrp="1"/>
          </p:cNvSpPr>
          <p:nvPr>
            <p:ph type="sldNum" sz="quarter" idx="5"/>
          </p:nvPr>
        </p:nvSpPr>
        <p:spPr/>
        <p:txBody>
          <a:bodyPr/>
          <a:lstStyle/>
          <a:p>
            <a:fld id="{CD16CB32-A9BB-4347-8C9B-400C0A453FDC}" type="slidenum">
              <a:rPr lang="en-GB" smtClean="0"/>
              <a:t>6</a:t>
            </a:fld>
            <a:endParaRPr lang="en-GB"/>
          </a:p>
        </p:txBody>
      </p:sp>
    </p:spTree>
    <p:extLst>
      <p:ext uri="{BB962C8B-B14F-4D97-AF65-F5344CB8AC3E}">
        <p14:creationId xmlns:p14="http://schemas.microsoft.com/office/powerpoint/2010/main" val="1243206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dirty="0">
                <a:solidFill>
                  <a:srgbClr val="000000"/>
                </a:solidFill>
                <a:effectLst/>
                <a:latin typeface="Calibri" panose="020F0502020204030204" pitchFamily="34" charset="0"/>
              </a:rPr>
              <a:t>So, why is this important?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fontAlgn="base"/>
            <a:r>
              <a:rPr lang="en-US" sz="1800" b="0" i="0" u="none" strike="noStrike" dirty="0">
                <a:solidFill>
                  <a:srgbClr val="000000"/>
                </a:solidFill>
                <a:effectLst/>
                <a:latin typeface="Calibri"/>
                <a:cs typeface="Calibri"/>
              </a:rPr>
              <a:t>Images undeniably contribute to how we feel about ageing – they set the </a:t>
            </a:r>
            <a:r>
              <a:rPr lang="en-US" sz="1800" dirty="0">
                <a:solidFill>
                  <a:srgbClr val="000000"/>
                </a:solidFill>
                <a:latin typeface="Calibri"/>
                <a:cs typeface="Calibri"/>
              </a:rPr>
              <a:t>tone of what we associate about later life,</a:t>
            </a:r>
            <a:r>
              <a:rPr lang="en-US" sz="1800" b="0" i="0" dirty="0">
                <a:solidFill>
                  <a:srgbClr val="444444"/>
                </a:solidFill>
                <a:effectLst/>
                <a:latin typeface="Calibri"/>
                <a:cs typeface="Calibri"/>
              </a:rPr>
              <a:t>​</a:t>
            </a:r>
            <a:r>
              <a:rPr lang="en-US" sz="1800" dirty="0">
                <a:solidFill>
                  <a:srgbClr val="444444"/>
                </a:solidFill>
                <a:latin typeface="Calibri"/>
                <a:cs typeface="Calibri"/>
              </a:rPr>
              <a:t> from the news articles we read about ageing to the adverts we see about getting older.</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fontAlgn="base"/>
            <a:r>
              <a:rPr lang="en-US" sz="1800" b="0" i="0" u="none" strike="noStrike" dirty="0">
                <a:solidFill>
                  <a:srgbClr val="000000"/>
                </a:solidFill>
                <a:effectLst/>
                <a:latin typeface="Calibri"/>
                <a:cs typeface="Calibri"/>
              </a:rPr>
              <a:t>Overall, we’re pretty downbeat about later life – in a piece of </a:t>
            </a:r>
            <a:r>
              <a:rPr lang="en-US" sz="1800" dirty="0">
                <a:solidFill>
                  <a:srgbClr val="000000"/>
                </a:solidFill>
                <a:latin typeface="Calibri"/>
                <a:cs typeface="Calibri"/>
              </a:rPr>
              <a:t>research Ipsos conducted, </a:t>
            </a:r>
            <a:r>
              <a:rPr lang="en-US" sz="1800" b="0" i="0" u="none" strike="noStrike" dirty="0">
                <a:solidFill>
                  <a:srgbClr val="000000"/>
                </a:solidFill>
                <a:effectLst/>
                <a:latin typeface="Calibri"/>
                <a:cs typeface="Calibri"/>
              </a:rPr>
              <a:t>only a third of people</a:t>
            </a:r>
            <a:r>
              <a:rPr lang="en-US" sz="1800" dirty="0">
                <a:solidFill>
                  <a:srgbClr val="000000"/>
                </a:solidFill>
                <a:latin typeface="Calibri"/>
                <a:cs typeface="Calibri"/>
              </a:rPr>
              <a:t> in the UK</a:t>
            </a:r>
            <a:r>
              <a:rPr lang="en-US" sz="1800" b="0" i="0" u="none" strike="noStrike" dirty="0">
                <a:solidFill>
                  <a:srgbClr val="000000"/>
                </a:solidFill>
                <a:effectLst/>
                <a:latin typeface="Calibri"/>
                <a:cs typeface="Calibri"/>
              </a:rPr>
              <a:t> said they were looking forward to older </a:t>
            </a:r>
            <a:r>
              <a:rPr lang="en-US" sz="1800" dirty="0">
                <a:solidFill>
                  <a:srgbClr val="000000"/>
                </a:solidFill>
                <a:latin typeface="Calibri"/>
                <a:cs typeface="Calibri"/>
              </a:rPr>
              <a:t>age.</a:t>
            </a:r>
            <a:r>
              <a:rPr lang="en-GB" sz="1800" b="0" i="0" u="none" strike="noStrike" dirty="0">
                <a:solidFill>
                  <a:srgbClr val="4A4A49"/>
                </a:solidFill>
                <a:effectLst/>
                <a:latin typeface="gordita"/>
              </a:rPr>
              <a:t> </a:t>
            </a:r>
            <a:r>
              <a:rPr lang="en-US" sz="1800" b="0" i="0" dirty="0">
                <a:solidFill>
                  <a:srgbClr val="444444"/>
                </a:solidFill>
                <a:effectLst/>
                <a:latin typeface="gordita"/>
              </a:rPr>
              <a:t>​</a:t>
            </a:r>
            <a:r>
              <a:rPr lang="en-US" sz="1800" dirty="0">
                <a:solidFill>
                  <a:srgbClr val="444444"/>
                </a:solidFill>
                <a:latin typeface="gordita"/>
              </a:rPr>
              <a:t>Two thirds said they're not looking forward to older age.</a:t>
            </a:r>
            <a:endParaRPr lang="en-US" b="0" i="0" dirty="0">
              <a:solidFill>
                <a:srgbClr val="444444"/>
              </a:solidFill>
              <a:effectLst/>
              <a:latin typeface="gordita"/>
            </a:endParaRPr>
          </a:p>
          <a:p>
            <a:pPr algn="l" rtl="0" fontAlgn="base"/>
            <a:r>
              <a:rPr lang="en-US" sz="1800" b="0" i="0" dirty="0">
                <a:solidFill>
                  <a:srgbClr val="444444"/>
                </a:solidFill>
                <a:effectLst/>
                <a:latin typeface="Calibri"/>
                <a:cs typeface="Calibri"/>
              </a:rPr>
              <a:t>​</a:t>
            </a:r>
            <a:r>
              <a:rPr lang="en-US" sz="1800" b="0" i="0" u="none" strike="noStrike" dirty="0">
                <a:solidFill>
                  <a:srgbClr val="000000"/>
                </a:solidFill>
                <a:effectLst/>
                <a:latin typeface="Calibri"/>
                <a:cs typeface="Calibri"/>
              </a:rPr>
              <a:t> </a:t>
            </a:r>
            <a:endParaRPr lang="en-US" sz="1800" b="0" i="0" dirty="0">
              <a:solidFill>
                <a:srgbClr val="444444"/>
              </a:solidFill>
              <a:effectLst/>
              <a:latin typeface="Calibri" panose="020F0502020204030204" pitchFamily="34" charset="0"/>
              <a:cs typeface="Calibri"/>
            </a:endParaRPr>
          </a:p>
          <a:p>
            <a:pPr>
              <a:defRPr/>
            </a:pPr>
            <a:r>
              <a:rPr lang="en-US" dirty="0">
                <a:solidFill>
                  <a:srgbClr val="000000"/>
                </a:solidFill>
                <a:latin typeface="Calibri"/>
                <a:cs typeface="Calibri"/>
              </a:rPr>
              <a:t>The</a:t>
            </a:r>
            <a:r>
              <a:rPr lang="en-US" sz="1200" b="0" i="0" u="none" strike="noStrike" dirty="0">
                <a:solidFill>
                  <a:srgbClr val="000000"/>
                </a:solidFill>
                <a:effectLst/>
                <a:latin typeface="Calibri"/>
                <a:cs typeface="Calibri"/>
              </a:rPr>
              <a:t> way we feel about ageing matters – It affects our actions and </a:t>
            </a:r>
            <a:r>
              <a:rPr lang="en-US" sz="1200" b="0" i="0" u="none" strike="noStrike" dirty="0" err="1">
                <a:solidFill>
                  <a:srgbClr val="000000"/>
                </a:solidFill>
                <a:effectLst/>
                <a:latin typeface="Calibri"/>
                <a:cs typeface="Calibri"/>
              </a:rPr>
              <a:t>behaviour</a:t>
            </a:r>
            <a:r>
              <a:rPr lang="en-US" sz="1200" b="0" i="0" u="none" strike="noStrike" dirty="0">
                <a:solidFill>
                  <a:srgbClr val="000000"/>
                </a:solidFill>
                <a:effectLst/>
                <a:latin typeface="Calibri"/>
                <a:cs typeface="Calibri"/>
              </a:rPr>
              <a:t>, how we feel about and interact with older people</a:t>
            </a:r>
            <a:r>
              <a:rPr lang="en-US" dirty="0">
                <a:solidFill>
                  <a:srgbClr val="000000"/>
                </a:solidFill>
                <a:latin typeface="Calibri"/>
                <a:cs typeface="Calibri"/>
              </a:rPr>
              <a:t>. </a:t>
            </a:r>
            <a:r>
              <a:rPr lang="en-US" sz="1800" b="0" i="0" dirty="0">
                <a:solidFill>
                  <a:srgbClr val="444444"/>
                </a:solidFill>
                <a:effectLst/>
                <a:latin typeface="Calibri"/>
                <a:ea typeface="Calibri"/>
                <a:cs typeface="Calibri"/>
              </a:rPr>
              <a:t>​</a:t>
            </a:r>
            <a:endParaRPr lang="en-US" b="0" i="0" dirty="0">
              <a:solidFill>
                <a:srgbClr val="444444"/>
              </a:solidFill>
              <a:effectLst/>
              <a:latin typeface="Calibri"/>
              <a:ea typeface="Calibri"/>
              <a:cs typeface="Calibri"/>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GB" b="0" dirty="0"/>
          </a:p>
        </p:txBody>
      </p:sp>
      <p:sp>
        <p:nvSpPr>
          <p:cNvPr id="4" name="Slide Number Placeholder 3"/>
          <p:cNvSpPr>
            <a:spLocks noGrp="1"/>
          </p:cNvSpPr>
          <p:nvPr>
            <p:ph type="sldNum" sz="quarter" idx="5"/>
          </p:nvPr>
        </p:nvSpPr>
        <p:spPr/>
        <p:txBody>
          <a:bodyPr/>
          <a:lstStyle/>
          <a:p>
            <a:fld id="{CD16CB32-A9BB-4347-8C9B-400C0A453FDC}" type="slidenum">
              <a:rPr lang="en-GB" smtClean="0"/>
              <a:t>7</a:t>
            </a:fld>
            <a:endParaRPr lang="en-GB"/>
          </a:p>
        </p:txBody>
      </p:sp>
    </p:spTree>
    <p:extLst>
      <p:ext uri="{BB962C8B-B14F-4D97-AF65-F5344CB8AC3E}">
        <p14:creationId xmlns:p14="http://schemas.microsoft.com/office/powerpoint/2010/main" val="3896219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The power of images is a cycle. Negative stereotypes reinforce negative societal narratives.</a:t>
            </a:r>
            <a:endParaRPr lang="en-US" dirty="0"/>
          </a:p>
          <a:p>
            <a:pPr>
              <a:defRPr/>
            </a:pPr>
            <a:endParaRPr lang="en-GB" dirty="0"/>
          </a:p>
          <a:p>
            <a:pPr>
              <a:defRPr/>
            </a:pPr>
            <a:r>
              <a:rPr lang="en-GB" dirty="0"/>
              <a:t>For instance, in focus group discussions in our research, younger age groups viewed later life as something to be feared with an increased likelihood of loneliness. </a:t>
            </a:r>
            <a:endParaRPr lang="en-US" dirty="0"/>
          </a:p>
          <a:p>
            <a:pPr>
              <a:defRPr/>
            </a:pPr>
            <a:endParaRPr lang="en-GB" dirty="0"/>
          </a:p>
          <a:p>
            <a:pPr>
              <a:defRPr/>
            </a:pPr>
            <a:r>
              <a:rPr lang="en-GB" dirty="0"/>
              <a:t> As we know, it's not necessarily that some older people aren't lonely, as many are! It's more about that stereotype being one of the few visual representations of older people we see, so it becomes dominant in people's minds. And we know that loneliness is not just reserved for over 65s, in fact people at younger ages just as likely to experience it</a:t>
            </a:r>
            <a:endParaRPr lang="en-GB" dirty="0">
              <a:cs typeface="Calibri" panose="020F0502020204030204"/>
            </a:endParaRPr>
          </a:p>
          <a:p>
            <a:endParaRPr lang="en-GB" dirty="0">
              <a:cs typeface="Calibri" panose="020F0502020204030204"/>
            </a:endParaRPr>
          </a:p>
          <a:p>
            <a:r>
              <a:rPr lang="en-GB" dirty="0"/>
              <a:t>My point is that like all age groups, those aged 50+ are not a homogenous group of people. We need more nuanced images that reflect the diversity of getting older as well as social care.</a:t>
            </a:r>
            <a:endParaRPr lang="en-GB" dirty="0">
              <a:cs typeface="Calibri"/>
            </a:endParaRPr>
          </a:p>
          <a:p>
            <a:endParaRPr lang="en-GB" dirty="0">
              <a:cs typeface="Calibri"/>
            </a:endParaRPr>
          </a:p>
          <a:p>
            <a:endParaRPr lang="en-GB" dirty="0">
              <a:cs typeface="Calibri"/>
            </a:endParaRPr>
          </a:p>
          <a:p>
            <a:endParaRPr lang="en-GB" dirty="0">
              <a:cs typeface="Calibri"/>
            </a:endParaRPr>
          </a:p>
          <a:p>
            <a:endParaRPr lang="en-GB" dirty="0">
              <a:cs typeface="Calibri"/>
            </a:endParaRPr>
          </a:p>
        </p:txBody>
      </p:sp>
      <p:sp>
        <p:nvSpPr>
          <p:cNvPr id="4" name="Slide Number Placeholder 3"/>
          <p:cNvSpPr>
            <a:spLocks noGrp="1"/>
          </p:cNvSpPr>
          <p:nvPr>
            <p:ph type="sldNum" sz="quarter" idx="5"/>
          </p:nvPr>
        </p:nvSpPr>
        <p:spPr/>
        <p:txBody>
          <a:bodyPr/>
          <a:lstStyle/>
          <a:p>
            <a:fld id="{CD16CB32-A9BB-4347-8C9B-400C0A453FDC}" type="slidenum">
              <a:rPr lang="en-GB" smtClean="0"/>
              <a:t>8</a:t>
            </a:fld>
            <a:endParaRPr lang="en-GB"/>
          </a:p>
        </p:txBody>
      </p:sp>
    </p:spTree>
    <p:extLst>
      <p:ext uri="{BB962C8B-B14F-4D97-AF65-F5344CB8AC3E}">
        <p14:creationId xmlns:p14="http://schemas.microsoft.com/office/powerpoint/2010/main" val="2950329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we know that there’s a problem with images not being positive or challenging stereotypes when it comes to age – what have we at Ageing Better done about it?</a:t>
            </a:r>
          </a:p>
        </p:txBody>
      </p:sp>
      <p:sp>
        <p:nvSpPr>
          <p:cNvPr id="4" name="Slide Number Placeholder 3"/>
          <p:cNvSpPr>
            <a:spLocks noGrp="1"/>
          </p:cNvSpPr>
          <p:nvPr>
            <p:ph type="sldNum" sz="quarter" idx="5"/>
          </p:nvPr>
        </p:nvSpPr>
        <p:spPr/>
        <p:txBody>
          <a:bodyPr/>
          <a:lstStyle/>
          <a:p>
            <a:fld id="{CD16CB32-A9BB-4347-8C9B-400C0A453FDC}" type="slidenum">
              <a:rPr lang="en-GB" smtClean="0"/>
              <a:t>9</a:t>
            </a:fld>
            <a:endParaRPr lang="en-GB"/>
          </a:p>
        </p:txBody>
      </p:sp>
    </p:spTree>
    <p:extLst>
      <p:ext uri="{BB962C8B-B14F-4D97-AF65-F5344CB8AC3E}">
        <p14:creationId xmlns:p14="http://schemas.microsoft.com/office/powerpoint/2010/main" val="17266051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 01">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F89CC-F74C-4390-A957-4583D92429A4}"/>
              </a:ext>
            </a:extLst>
          </p:cNvPr>
          <p:cNvSpPr>
            <a:spLocks noGrp="1"/>
          </p:cNvSpPr>
          <p:nvPr>
            <p:ph type="ctrTitle" hasCustomPrompt="1"/>
          </p:nvPr>
        </p:nvSpPr>
        <p:spPr>
          <a:xfrm>
            <a:off x="540000" y="2343150"/>
            <a:ext cx="6032250" cy="1908000"/>
          </a:xfrm>
        </p:spPr>
        <p:txBody>
          <a:bodyPr anchor="t">
            <a:normAutofit/>
          </a:bodyPr>
          <a:lstStyle>
            <a:lvl1pPr marL="0" indent="0" algn="l">
              <a:lnSpc>
                <a:spcPts val="4800"/>
              </a:lnSpc>
              <a:buFont typeface="Arial" panose="020B0604020202020204" pitchFamily="34" charset="0"/>
              <a:buNone/>
              <a:defRPr sz="4500">
                <a:solidFill>
                  <a:schemeClr val="bg1"/>
                </a:solidFill>
              </a:defRPr>
            </a:lvl1pPr>
          </a:lstStyle>
          <a:p>
            <a:r>
              <a:rPr lang="en-US" dirty="0"/>
              <a:t>Click to edit Master title style</a:t>
            </a:r>
            <a:br>
              <a:rPr lang="en-US" dirty="0"/>
            </a:br>
            <a:endParaRPr lang="en-GB" dirty="0"/>
          </a:p>
        </p:txBody>
      </p:sp>
      <p:sp>
        <p:nvSpPr>
          <p:cNvPr id="3" name="Subtitle 2">
            <a:extLst>
              <a:ext uri="{FF2B5EF4-FFF2-40B4-BE49-F238E27FC236}">
                <a16:creationId xmlns:a16="http://schemas.microsoft.com/office/drawing/2014/main" id="{F983A577-857E-4CCC-BDEC-E12B657E78B7}"/>
              </a:ext>
            </a:extLst>
          </p:cNvPr>
          <p:cNvSpPr>
            <a:spLocks noGrp="1"/>
          </p:cNvSpPr>
          <p:nvPr>
            <p:ph type="subTitle" idx="1"/>
          </p:nvPr>
        </p:nvSpPr>
        <p:spPr>
          <a:xfrm>
            <a:off x="539999" y="4359652"/>
            <a:ext cx="4955110" cy="1565649"/>
          </a:xfrm>
        </p:spPr>
        <p:txBody>
          <a:bodyPr>
            <a:normAutofit/>
          </a:bodyPr>
          <a:lstStyle>
            <a:lvl1pPr marL="0" indent="0" algn="l">
              <a:lnSpc>
                <a:spcPts val="2160"/>
              </a:lnSpc>
              <a:spcAft>
                <a:spcPts val="0"/>
              </a:spcAft>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7" name="TextBox 6">
            <a:extLst>
              <a:ext uri="{FF2B5EF4-FFF2-40B4-BE49-F238E27FC236}">
                <a16:creationId xmlns:a16="http://schemas.microsoft.com/office/drawing/2014/main" id="{518A0DFA-A63F-4FE5-A44A-DD2E5F85E438}"/>
              </a:ext>
            </a:extLst>
          </p:cNvPr>
          <p:cNvSpPr txBox="1"/>
          <p:nvPr/>
        </p:nvSpPr>
        <p:spPr>
          <a:xfrm>
            <a:off x="540000" y="6374142"/>
            <a:ext cx="3252865" cy="184666"/>
          </a:xfrm>
          <a:prstGeom prst="rect">
            <a:avLst/>
          </a:prstGeom>
          <a:noFill/>
        </p:spPr>
        <p:txBody>
          <a:bodyPr wrap="square" lIns="0" tIns="0" rIns="0" bIns="0" rtlCol="0">
            <a:spAutoFit/>
          </a:bodyPr>
          <a:lstStyle/>
          <a:p>
            <a:r>
              <a:rPr lang="en-GB" sz="1200" b="1" dirty="0">
                <a:solidFill>
                  <a:schemeClr val="tx2"/>
                </a:solidFill>
              </a:rPr>
              <a:t>Centre for Ageing Better</a:t>
            </a:r>
          </a:p>
        </p:txBody>
      </p:sp>
      <p:sp>
        <p:nvSpPr>
          <p:cNvPr id="10" name="TextBox 9">
            <a:extLst>
              <a:ext uri="{FF2B5EF4-FFF2-40B4-BE49-F238E27FC236}">
                <a16:creationId xmlns:a16="http://schemas.microsoft.com/office/drawing/2014/main" id="{A3EC8675-A20E-4C95-AC1B-D8FCC3F8E1C2}"/>
              </a:ext>
            </a:extLst>
          </p:cNvPr>
          <p:cNvSpPr txBox="1"/>
          <p:nvPr/>
        </p:nvSpPr>
        <p:spPr>
          <a:xfrm>
            <a:off x="539999" y="6109967"/>
            <a:ext cx="3252865" cy="264175"/>
          </a:xfrm>
          <a:prstGeom prst="rect">
            <a:avLst/>
          </a:prstGeom>
          <a:noFill/>
        </p:spPr>
        <p:txBody>
          <a:bodyPr wrap="square" lIns="0" tIns="0" rIns="0" bIns="0" rtlCol="0">
            <a:spAutoFit/>
          </a:bodyPr>
          <a:lstStyle/>
          <a:p>
            <a:pPr>
              <a:lnSpc>
                <a:spcPts val="2160"/>
              </a:lnSpc>
            </a:pPr>
            <a:r>
              <a:rPr lang="en-GB" sz="1800" b="1" dirty="0">
                <a:solidFill>
                  <a:schemeClr val="bg1"/>
                </a:solidFill>
              </a:rPr>
              <a:t>ageing-better.org.uk</a:t>
            </a:r>
          </a:p>
        </p:txBody>
      </p:sp>
      <p:pic>
        <p:nvPicPr>
          <p:cNvPr id="12" name="Picture 11" descr="A picture containing drawing, plate&#10;&#10;Description automatically generated">
            <a:extLst>
              <a:ext uri="{FF2B5EF4-FFF2-40B4-BE49-F238E27FC236}">
                <a16:creationId xmlns:a16="http://schemas.microsoft.com/office/drawing/2014/main" id="{6E0CCB01-21B9-4D6A-89C8-D3396044D3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000" y="540000"/>
            <a:ext cx="3063246" cy="726949"/>
          </a:xfrm>
          <a:prstGeom prst="rect">
            <a:avLst/>
          </a:prstGeom>
        </p:spPr>
      </p:pic>
      <p:sp>
        <p:nvSpPr>
          <p:cNvPr id="14" name="Picture Placeholder 13">
            <a:extLst>
              <a:ext uri="{FF2B5EF4-FFF2-40B4-BE49-F238E27FC236}">
                <a16:creationId xmlns:a16="http://schemas.microsoft.com/office/drawing/2014/main" id="{37061D46-B14A-40A4-8CE2-8D9FC61D3327}"/>
              </a:ext>
            </a:extLst>
          </p:cNvPr>
          <p:cNvSpPr>
            <a:spLocks noGrp="1"/>
          </p:cNvSpPr>
          <p:nvPr>
            <p:ph type="pic" sz="quarter" idx="10"/>
          </p:nvPr>
        </p:nvSpPr>
        <p:spPr>
          <a:xfrm>
            <a:off x="5561573" y="-5716"/>
            <a:ext cx="6630427" cy="6863715"/>
          </a:xfrm>
          <a:custGeom>
            <a:avLst/>
            <a:gdLst>
              <a:gd name="connsiteX0" fmla="*/ 0 w 6697662"/>
              <a:gd name="connsiteY0" fmla="*/ 0 h 6858000"/>
              <a:gd name="connsiteX1" fmla="*/ 6697662 w 6697662"/>
              <a:gd name="connsiteY1" fmla="*/ 0 h 6858000"/>
              <a:gd name="connsiteX2" fmla="*/ 6697662 w 6697662"/>
              <a:gd name="connsiteY2" fmla="*/ 6858000 h 6858000"/>
              <a:gd name="connsiteX3" fmla="*/ 0 w 6697662"/>
              <a:gd name="connsiteY3" fmla="*/ 6858000 h 6858000"/>
              <a:gd name="connsiteX4" fmla="*/ 0 w 6697662"/>
              <a:gd name="connsiteY4" fmla="*/ 0 h 6858000"/>
              <a:gd name="connsiteX0" fmla="*/ 0 w 6697662"/>
              <a:gd name="connsiteY0" fmla="*/ 5715 h 6863715"/>
              <a:gd name="connsiteX1" fmla="*/ 4049712 w 6697662"/>
              <a:gd name="connsiteY1" fmla="*/ 0 h 6863715"/>
              <a:gd name="connsiteX2" fmla="*/ 6697662 w 6697662"/>
              <a:gd name="connsiteY2" fmla="*/ 5715 h 6863715"/>
              <a:gd name="connsiteX3" fmla="*/ 6697662 w 6697662"/>
              <a:gd name="connsiteY3" fmla="*/ 6863715 h 6863715"/>
              <a:gd name="connsiteX4" fmla="*/ 0 w 6697662"/>
              <a:gd name="connsiteY4" fmla="*/ 6863715 h 6863715"/>
              <a:gd name="connsiteX5" fmla="*/ 0 w 6697662"/>
              <a:gd name="connsiteY5" fmla="*/ 5715 h 6863715"/>
              <a:gd name="connsiteX0" fmla="*/ 0 w 6697662"/>
              <a:gd name="connsiteY0" fmla="*/ 6863715 h 6863715"/>
              <a:gd name="connsiteX1" fmla="*/ 4049712 w 6697662"/>
              <a:gd name="connsiteY1" fmla="*/ 0 h 6863715"/>
              <a:gd name="connsiteX2" fmla="*/ 6697662 w 6697662"/>
              <a:gd name="connsiteY2" fmla="*/ 5715 h 6863715"/>
              <a:gd name="connsiteX3" fmla="*/ 6697662 w 6697662"/>
              <a:gd name="connsiteY3" fmla="*/ 6863715 h 6863715"/>
              <a:gd name="connsiteX4" fmla="*/ 0 w 6697662"/>
              <a:gd name="connsiteY4" fmla="*/ 6863715 h 6863715"/>
              <a:gd name="connsiteX0" fmla="*/ 0 w 6630427"/>
              <a:gd name="connsiteY0" fmla="*/ 6863715 h 6863715"/>
              <a:gd name="connsiteX1" fmla="*/ 3982477 w 6630427"/>
              <a:gd name="connsiteY1" fmla="*/ 0 h 6863715"/>
              <a:gd name="connsiteX2" fmla="*/ 6630427 w 6630427"/>
              <a:gd name="connsiteY2" fmla="*/ 5715 h 6863715"/>
              <a:gd name="connsiteX3" fmla="*/ 6630427 w 6630427"/>
              <a:gd name="connsiteY3" fmla="*/ 6863715 h 6863715"/>
              <a:gd name="connsiteX4" fmla="*/ 0 w 6630427"/>
              <a:gd name="connsiteY4" fmla="*/ 6863715 h 6863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0427" h="6863715">
                <a:moveTo>
                  <a:pt x="0" y="6863715"/>
                </a:moveTo>
                <a:lnTo>
                  <a:pt x="3982477" y="0"/>
                </a:lnTo>
                <a:lnTo>
                  <a:pt x="6630427" y="5715"/>
                </a:lnTo>
                <a:lnTo>
                  <a:pt x="6630427" y="6863715"/>
                </a:lnTo>
                <a:lnTo>
                  <a:pt x="0" y="6863715"/>
                </a:lnTo>
                <a:close/>
              </a:path>
            </a:pathLst>
          </a:custGeom>
        </p:spPr>
        <p:txBody>
          <a:bodyPr anchor="ctr"/>
          <a:lstStyle>
            <a:lvl1pPr algn="ctr">
              <a:defRPr/>
            </a:lvl1pPr>
          </a:lstStyle>
          <a:p>
            <a:r>
              <a:rPr lang="en-US"/>
              <a:t>Click icon to add picture</a:t>
            </a:r>
            <a:endParaRPr lang="en-GB" dirty="0"/>
          </a:p>
        </p:txBody>
      </p:sp>
    </p:spTree>
    <p:extLst>
      <p:ext uri="{BB962C8B-B14F-4D97-AF65-F5344CB8AC3E}">
        <p14:creationId xmlns:p14="http://schemas.microsoft.com/office/powerpoint/2010/main" val="1020590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Divider Slide - 03">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F89CC-F74C-4390-A957-4583D92429A4}"/>
              </a:ext>
            </a:extLst>
          </p:cNvPr>
          <p:cNvSpPr>
            <a:spLocks noGrp="1"/>
          </p:cNvSpPr>
          <p:nvPr>
            <p:ph type="ctrTitle"/>
          </p:nvPr>
        </p:nvSpPr>
        <p:spPr>
          <a:xfrm>
            <a:off x="540000" y="1592210"/>
            <a:ext cx="4561389" cy="1680379"/>
          </a:xfrm>
        </p:spPr>
        <p:txBody>
          <a:bodyPr anchor="t"/>
          <a:lstStyle>
            <a:lvl1pPr algn="l">
              <a:lnSpc>
                <a:spcPts val="6200"/>
              </a:lnSpc>
              <a:defRPr sz="6000">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F983A577-857E-4CCC-BDEC-E12B657E78B7}"/>
              </a:ext>
            </a:extLst>
          </p:cNvPr>
          <p:cNvSpPr>
            <a:spLocks noGrp="1"/>
          </p:cNvSpPr>
          <p:nvPr>
            <p:ph type="subTitle" idx="1" hasCustomPrompt="1"/>
          </p:nvPr>
        </p:nvSpPr>
        <p:spPr>
          <a:xfrm>
            <a:off x="539999" y="3457428"/>
            <a:ext cx="5148000" cy="1828800"/>
          </a:xfrm>
        </p:spPr>
        <p:txBody>
          <a:bodyPr/>
          <a:lstStyle>
            <a:lvl1pPr marL="0" indent="0" algn="l">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a:t>
            </a:r>
            <a:br>
              <a:rPr lang="en-US" dirty="0"/>
            </a:br>
            <a:r>
              <a:rPr lang="en-US" dirty="0"/>
              <a:t>Master subtitle style</a:t>
            </a:r>
            <a:endParaRPr lang="en-GB" dirty="0"/>
          </a:p>
        </p:txBody>
      </p:sp>
      <p:sp>
        <p:nvSpPr>
          <p:cNvPr id="7" name="TextBox 6">
            <a:extLst>
              <a:ext uri="{FF2B5EF4-FFF2-40B4-BE49-F238E27FC236}">
                <a16:creationId xmlns:a16="http://schemas.microsoft.com/office/drawing/2014/main" id="{518A0DFA-A63F-4FE5-A44A-DD2E5F85E438}"/>
              </a:ext>
            </a:extLst>
          </p:cNvPr>
          <p:cNvSpPr txBox="1"/>
          <p:nvPr/>
        </p:nvSpPr>
        <p:spPr>
          <a:xfrm>
            <a:off x="540000" y="6374142"/>
            <a:ext cx="3252865" cy="184666"/>
          </a:xfrm>
          <a:prstGeom prst="rect">
            <a:avLst/>
          </a:prstGeom>
          <a:noFill/>
        </p:spPr>
        <p:txBody>
          <a:bodyPr wrap="square" lIns="0" tIns="0" rIns="0" bIns="0" rtlCol="0">
            <a:spAutoFit/>
          </a:bodyPr>
          <a:lstStyle/>
          <a:p>
            <a:r>
              <a:rPr lang="en-GB" sz="1200" b="1" dirty="0">
                <a:solidFill>
                  <a:schemeClr val="bg1"/>
                </a:solidFill>
              </a:rPr>
              <a:t>Centre for Ageing Better</a:t>
            </a:r>
          </a:p>
        </p:txBody>
      </p:sp>
      <p:sp>
        <p:nvSpPr>
          <p:cNvPr id="8" name="Rectangle 3">
            <a:extLst>
              <a:ext uri="{FF2B5EF4-FFF2-40B4-BE49-F238E27FC236}">
                <a16:creationId xmlns:a16="http://schemas.microsoft.com/office/drawing/2014/main" id="{FE03BE5F-F899-4FD7-8639-0069F9C8878A}"/>
              </a:ext>
            </a:extLst>
          </p:cNvPr>
          <p:cNvSpPr/>
          <p:nvPr/>
        </p:nvSpPr>
        <p:spPr>
          <a:xfrm>
            <a:off x="5561573" y="-9054"/>
            <a:ext cx="6630427" cy="6867053"/>
          </a:xfrm>
          <a:custGeom>
            <a:avLst/>
            <a:gdLst>
              <a:gd name="connsiteX0" fmla="*/ 0 w 6630427"/>
              <a:gd name="connsiteY0" fmla="*/ 0 h 6863716"/>
              <a:gd name="connsiteX1" fmla="*/ 6630427 w 6630427"/>
              <a:gd name="connsiteY1" fmla="*/ 0 h 6863716"/>
              <a:gd name="connsiteX2" fmla="*/ 6630427 w 6630427"/>
              <a:gd name="connsiteY2" fmla="*/ 6863716 h 6863716"/>
              <a:gd name="connsiteX3" fmla="*/ 0 w 6630427"/>
              <a:gd name="connsiteY3" fmla="*/ 6863716 h 6863716"/>
              <a:gd name="connsiteX4" fmla="*/ 0 w 6630427"/>
              <a:gd name="connsiteY4" fmla="*/ 0 h 6863716"/>
              <a:gd name="connsiteX0" fmla="*/ 0 w 6630427"/>
              <a:gd name="connsiteY0" fmla="*/ 3337 h 6867053"/>
              <a:gd name="connsiteX1" fmla="*/ 3980779 w 6630427"/>
              <a:gd name="connsiteY1" fmla="*/ 0 h 6867053"/>
              <a:gd name="connsiteX2" fmla="*/ 6630427 w 6630427"/>
              <a:gd name="connsiteY2" fmla="*/ 3337 h 6867053"/>
              <a:gd name="connsiteX3" fmla="*/ 6630427 w 6630427"/>
              <a:gd name="connsiteY3" fmla="*/ 6867053 h 6867053"/>
              <a:gd name="connsiteX4" fmla="*/ 0 w 6630427"/>
              <a:gd name="connsiteY4" fmla="*/ 6867053 h 6867053"/>
              <a:gd name="connsiteX5" fmla="*/ 0 w 6630427"/>
              <a:gd name="connsiteY5" fmla="*/ 3337 h 6867053"/>
              <a:gd name="connsiteX0" fmla="*/ 0 w 6630427"/>
              <a:gd name="connsiteY0" fmla="*/ 6867053 h 6867053"/>
              <a:gd name="connsiteX1" fmla="*/ 3980779 w 6630427"/>
              <a:gd name="connsiteY1" fmla="*/ 0 h 6867053"/>
              <a:gd name="connsiteX2" fmla="*/ 6630427 w 6630427"/>
              <a:gd name="connsiteY2" fmla="*/ 3337 h 6867053"/>
              <a:gd name="connsiteX3" fmla="*/ 6630427 w 6630427"/>
              <a:gd name="connsiteY3" fmla="*/ 6867053 h 6867053"/>
              <a:gd name="connsiteX4" fmla="*/ 0 w 6630427"/>
              <a:gd name="connsiteY4" fmla="*/ 6867053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0427" h="6867053">
                <a:moveTo>
                  <a:pt x="0" y="6867053"/>
                </a:moveTo>
                <a:lnTo>
                  <a:pt x="3980779" y="0"/>
                </a:lnTo>
                <a:lnTo>
                  <a:pt x="6630427" y="3337"/>
                </a:lnTo>
                <a:lnTo>
                  <a:pt x="6630427" y="6867053"/>
                </a:lnTo>
                <a:lnTo>
                  <a:pt x="0" y="6867053"/>
                </a:lnTo>
                <a:close/>
              </a:path>
            </a:pathLst>
          </a:custGeom>
          <a:solidFill>
            <a:srgbClr val="F28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27534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hank you">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F89CC-F74C-4390-A957-4583D92429A4}"/>
              </a:ext>
            </a:extLst>
          </p:cNvPr>
          <p:cNvSpPr>
            <a:spLocks noGrp="1"/>
          </p:cNvSpPr>
          <p:nvPr>
            <p:ph type="ctrTitle" hasCustomPrompt="1"/>
          </p:nvPr>
        </p:nvSpPr>
        <p:spPr>
          <a:xfrm>
            <a:off x="443748" y="2839452"/>
            <a:ext cx="6032250" cy="898358"/>
          </a:xfrm>
        </p:spPr>
        <p:txBody>
          <a:bodyPr anchor="t">
            <a:noAutofit/>
          </a:bodyPr>
          <a:lstStyle>
            <a:lvl1pPr algn="l">
              <a:lnSpc>
                <a:spcPts val="6000"/>
              </a:lnSpc>
              <a:defRPr sz="6000">
                <a:solidFill>
                  <a:schemeClr val="bg1"/>
                </a:solidFill>
              </a:defRPr>
            </a:lvl1pPr>
          </a:lstStyle>
          <a:p>
            <a:r>
              <a:rPr lang="en-US" dirty="0"/>
              <a:t>Thank you</a:t>
            </a:r>
            <a:endParaRPr lang="en-GB" dirty="0"/>
          </a:p>
        </p:txBody>
      </p:sp>
      <p:sp>
        <p:nvSpPr>
          <p:cNvPr id="3" name="Subtitle 2">
            <a:extLst>
              <a:ext uri="{FF2B5EF4-FFF2-40B4-BE49-F238E27FC236}">
                <a16:creationId xmlns:a16="http://schemas.microsoft.com/office/drawing/2014/main" id="{F983A577-857E-4CCC-BDEC-E12B657E78B7}"/>
              </a:ext>
            </a:extLst>
          </p:cNvPr>
          <p:cNvSpPr>
            <a:spLocks noGrp="1"/>
          </p:cNvSpPr>
          <p:nvPr>
            <p:ph type="subTitle" idx="1" hasCustomPrompt="1"/>
          </p:nvPr>
        </p:nvSpPr>
        <p:spPr>
          <a:xfrm>
            <a:off x="443748" y="3914274"/>
            <a:ext cx="5051361" cy="2011028"/>
          </a:xfrm>
        </p:spPr>
        <p:txBody>
          <a:bodyPr>
            <a:normAutofit/>
          </a:bodyPr>
          <a:lstStyle>
            <a:lvl1pPr marL="0" indent="0" algn="l">
              <a:lnSpc>
                <a:spcPts val="2800"/>
              </a:lnSpc>
              <a:spcAft>
                <a:spcPts val="0"/>
              </a:spcAft>
              <a:buNone/>
              <a:defRPr sz="21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info@ageing-better.org.uk</a:t>
            </a:r>
          </a:p>
          <a:p>
            <a:r>
              <a:rPr lang="en-US" dirty="0"/>
              <a:t>@ageing-better</a:t>
            </a:r>
          </a:p>
        </p:txBody>
      </p:sp>
      <p:sp>
        <p:nvSpPr>
          <p:cNvPr id="7" name="TextBox 6">
            <a:extLst>
              <a:ext uri="{FF2B5EF4-FFF2-40B4-BE49-F238E27FC236}">
                <a16:creationId xmlns:a16="http://schemas.microsoft.com/office/drawing/2014/main" id="{518A0DFA-A63F-4FE5-A44A-DD2E5F85E438}"/>
              </a:ext>
            </a:extLst>
          </p:cNvPr>
          <p:cNvSpPr txBox="1"/>
          <p:nvPr/>
        </p:nvSpPr>
        <p:spPr>
          <a:xfrm>
            <a:off x="540000" y="6374142"/>
            <a:ext cx="3252865" cy="184666"/>
          </a:xfrm>
          <a:prstGeom prst="rect">
            <a:avLst/>
          </a:prstGeom>
          <a:noFill/>
        </p:spPr>
        <p:txBody>
          <a:bodyPr wrap="square" lIns="0" tIns="0" rIns="0" bIns="0" rtlCol="0">
            <a:spAutoFit/>
          </a:bodyPr>
          <a:lstStyle/>
          <a:p>
            <a:r>
              <a:rPr lang="en-GB" sz="1200" b="1" dirty="0">
                <a:solidFill>
                  <a:schemeClr val="bg1"/>
                </a:solidFill>
              </a:rPr>
              <a:t>Centre for Ageing Better</a:t>
            </a:r>
          </a:p>
        </p:txBody>
      </p:sp>
      <p:pic>
        <p:nvPicPr>
          <p:cNvPr id="12" name="Picture 11" descr="A picture containing drawing, plate&#10;&#10;Description automatically generated">
            <a:extLst>
              <a:ext uri="{FF2B5EF4-FFF2-40B4-BE49-F238E27FC236}">
                <a16:creationId xmlns:a16="http://schemas.microsoft.com/office/drawing/2014/main" id="{6E0CCB01-21B9-4D6A-89C8-D3396044D3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000" y="540000"/>
            <a:ext cx="3063246" cy="726949"/>
          </a:xfrm>
          <a:prstGeom prst="rect">
            <a:avLst/>
          </a:prstGeom>
        </p:spPr>
      </p:pic>
      <p:sp>
        <p:nvSpPr>
          <p:cNvPr id="4" name="Rectangle 3">
            <a:extLst>
              <a:ext uri="{FF2B5EF4-FFF2-40B4-BE49-F238E27FC236}">
                <a16:creationId xmlns:a16="http://schemas.microsoft.com/office/drawing/2014/main" id="{9578086F-0858-4181-8712-BB8A84000D4F}"/>
              </a:ext>
            </a:extLst>
          </p:cNvPr>
          <p:cNvSpPr/>
          <p:nvPr/>
        </p:nvSpPr>
        <p:spPr>
          <a:xfrm>
            <a:off x="5561573" y="-9054"/>
            <a:ext cx="6630427" cy="6867054"/>
          </a:xfrm>
          <a:custGeom>
            <a:avLst/>
            <a:gdLst>
              <a:gd name="connsiteX0" fmla="*/ 0 w 6630427"/>
              <a:gd name="connsiteY0" fmla="*/ 0 h 6863716"/>
              <a:gd name="connsiteX1" fmla="*/ 6630427 w 6630427"/>
              <a:gd name="connsiteY1" fmla="*/ 0 h 6863716"/>
              <a:gd name="connsiteX2" fmla="*/ 6630427 w 6630427"/>
              <a:gd name="connsiteY2" fmla="*/ 6863716 h 6863716"/>
              <a:gd name="connsiteX3" fmla="*/ 0 w 6630427"/>
              <a:gd name="connsiteY3" fmla="*/ 6863716 h 6863716"/>
              <a:gd name="connsiteX4" fmla="*/ 0 w 6630427"/>
              <a:gd name="connsiteY4" fmla="*/ 0 h 6863716"/>
              <a:gd name="connsiteX0" fmla="*/ 0 w 6630427"/>
              <a:gd name="connsiteY0" fmla="*/ 3337 h 6867053"/>
              <a:gd name="connsiteX1" fmla="*/ 3980779 w 6630427"/>
              <a:gd name="connsiteY1" fmla="*/ 0 h 6867053"/>
              <a:gd name="connsiteX2" fmla="*/ 6630427 w 6630427"/>
              <a:gd name="connsiteY2" fmla="*/ 3337 h 6867053"/>
              <a:gd name="connsiteX3" fmla="*/ 6630427 w 6630427"/>
              <a:gd name="connsiteY3" fmla="*/ 6867053 h 6867053"/>
              <a:gd name="connsiteX4" fmla="*/ 0 w 6630427"/>
              <a:gd name="connsiteY4" fmla="*/ 6867053 h 6867053"/>
              <a:gd name="connsiteX5" fmla="*/ 0 w 6630427"/>
              <a:gd name="connsiteY5" fmla="*/ 3337 h 6867053"/>
              <a:gd name="connsiteX0" fmla="*/ 0 w 6630427"/>
              <a:gd name="connsiteY0" fmla="*/ 6867053 h 6867053"/>
              <a:gd name="connsiteX1" fmla="*/ 3980779 w 6630427"/>
              <a:gd name="connsiteY1" fmla="*/ 0 h 6867053"/>
              <a:gd name="connsiteX2" fmla="*/ 6630427 w 6630427"/>
              <a:gd name="connsiteY2" fmla="*/ 3337 h 6867053"/>
              <a:gd name="connsiteX3" fmla="*/ 6630427 w 6630427"/>
              <a:gd name="connsiteY3" fmla="*/ 6867053 h 6867053"/>
              <a:gd name="connsiteX4" fmla="*/ 0 w 6630427"/>
              <a:gd name="connsiteY4" fmla="*/ 6867053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0427" h="6867053">
                <a:moveTo>
                  <a:pt x="0" y="6867053"/>
                </a:moveTo>
                <a:lnTo>
                  <a:pt x="3980779" y="0"/>
                </a:lnTo>
                <a:lnTo>
                  <a:pt x="6630427" y="3337"/>
                </a:lnTo>
                <a:lnTo>
                  <a:pt x="6630427" y="6867053"/>
                </a:lnTo>
                <a:lnTo>
                  <a:pt x="0" y="686705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26778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225E-F4AA-4846-820C-3B87AADB770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94A4153-7463-4EBF-A01B-8583FE7C1691}"/>
              </a:ext>
            </a:extLst>
          </p:cNvPr>
          <p:cNvSpPr>
            <a:spLocks noGrp="1"/>
          </p:cNvSpPr>
          <p:nvPr>
            <p:ph idx="1"/>
          </p:nvPr>
        </p:nvSpPr>
        <p:spPr>
          <a:xfrm>
            <a:off x="540000" y="1753849"/>
            <a:ext cx="7596000" cy="4423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a:extLst>
              <a:ext uri="{FF2B5EF4-FFF2-40B4-BE49-F238E27FC236}">
                <a16:creationId xmlns:a16="http://schemas.microsoft.com/office/drawing/2014/main" id="{97320BA3-D2D8-423A-A9BA-11BDE96113B0}"/>
              </a:ext>
            </a:extLst>
          </p:cNvPr>
          <p:cNvSpPr>
            <a:spLocks noGrp="1"/>
          </p:cNvSpPr>
          <p:nvPr>
            <p:ph type="sldNum" sz="quarter" idx="12"/>
          </p:nvPr>
        </p:nvSpPr>
        <p:spPr/>
        <p:txBody>
          <a:bodyPr/>
          <a:lstStyle/>
          <a:p>
            <a:fld id="{B5042770-298F-4A05-AC19-71EBAFD4AFB7}" type="slidenum">
              <a:rPr lang="en-GB" smtClean="0"/>
              <a:t>‹#›</a:t>
            </a:fld>
            <a:endParaRPr lang="en-GB"/>
          </a:p>
        </p:txBody>
      </p:sp>
      <p:sp>
        <p:nvSpPr>
          <p:cNvPr id="7" name="TextBox 6">
            <a:extLst>
              <a:ext uri="{FF2B5EF4-FFF2-40B4-BE49-F238E27FC236}">
                <a16:creationId xmlns:a16="http://schemas.microsoft.com/office/drawing/2014/main" id="{18EC0076-E1CB-436E-A448-238EAA3CB154}"/>
              </a:ext>
            </a:extLst>
          </p:cNvPr>
          <p:cNvSpPr txBox="1"/>
          <p:nvPr/>
        </p:nvSpPr>
        <p:spPr>
          <a:xfrm>
            <a:off x="540000" y="6374142"/>
            <a:ext cx="3252865" cy="184666"/>
          </a:xfrm>
          <a:prstGeom prst="rect">
            <a:avLst/>
          </a:prstGeom>
          <a:noFill/>
        </p:spPr>
        <p:txBody>
          <a:bodyPr wrap="square" lIns="0" tIns="0" rIns="0" bIns="0" rtlCol="0">
            <a:spAutoFit/>
          </a:bodyPr>
          <a:lstStyle/>
          <a:p>
            <a:r>
              <a:rPr lang="en-GB" sz="1200" b="1" dirty="0">
                <a:solidFill>
                  <a:schemeClr val="tx2"/>
                </a:solidFill>
              </a:rPr>
              <a:t>Centre for Ageing Better</a:t>
            </a:r>
          </a:p>
        </p:txBody>
      </p:sp>
    </p:spTree>
    <p:extLst>
      <p:ext uri="{BB962C8B-B14F-4D97-AF65-F5344CB8AC3E}">
        <p14:creationId xmlns:p14="http://schemas.microsoft.com/office/powerpoint/2010/main" val="5257728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225E-F4AA-4846-820C-3B87AADB770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94A4153-7463-4EBF-A01B-8583FE7C1691}"/>
              </a:ext>
            </a:extLst>
          </p:cNvPr>
          <p:cNvSpPr>
            <a:spLocks noGrp="1"/>
          </p:cNvSpPr>
          <p:nvPr>
            <p:ph idx="1"/>
          </p:nvPr>
        </p:nvSpPr>
        <p:spPr>
          <a:xfrm>
            <a:off x="540000" y="1753849"/>
            <a:ext cx="5400000" cy="4423114"/>
          </a:xfrm>
        </p:spPr>
        <p:txBody>
          <a:bodyPr/>
          <a:lstStyle>
            <a:lvl2pPr marL="288000" indent="-288000">
              <a:buClr>
                <a:schemeClr val="accent2"/>
              </a:buClr>
              <a:buSzPct val="90000"/>
              <a:buFont typeface="Arial" panose="020B0604020202020204" pitchFamily="34" charset="0"/>
              <a:buChar char="ꟷ"/>
              <a:defRPr/>
            </a:lvl2pPr>
            <a:lvl3pPr marL="612000" indent="-252000">
              <a:buClr>
                <a:schemeClr val="accent2"/>
              </a:buClr>
              <a:buSzPct val="90000"/>
              <a:buFont typeface="Arial" panose="020B0604020202020204" pitchFamily="34" charset="0"/>
              <a:buChar char="ꟷ"/>
              <a:defRPr/>
            </a:lvl3pPr>
            <a:lvl4pPr marL="612000" indent="-252000">
              <a:buClr>
                <a:schemeClr val="accent2"/>
              </a:buClr>
              <a:buSzPct val="90000"/>
              <a:buFont typeface="Arial" panose="020B0604020202020204" pitchFamily="34" charset="0"/>
              <a:buChar char="ꟷ"/>
              <a:defRPr/>
            </a:lvl4pPr>
            <a:lvl5pPr marL="612000" indent="-252000">
              <a:buClr>
                <a:schemeClr val="accent2"/>
              </a:buClr>
              <a:buSzPct val="90000"/>
              <a:buFont typeface="Arial" panose="020B0604020202020204" pitchFamily="34" charset="0"/>
              <a:buChar char="ꟷ"/>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a:extLst>
              <a:ext uri="{FF2B5EF4-FFF2-40B4-BE49-F238E27FC236}">
                <a16:creationId xmlns:a16="http://schemas.microsoft.com/office/drawing/2014/main" id="{97320BA3-D2D8-423A-A9BA-11BDE96113B0}"/>
              </a:ext>
            </a:extLst>
          </p:cNvPr>
          <p:cNvSpPr>
            <a:spLocks noGrp="1"/>
          </p:cNvSpPr>
          <p:nvPr>
            <p:ph type="sldNum" sz="quarter" idx="12"/>
          </p:nvPr>
        </p:nvSpPr>
        <p:spPr/>
        <p:txBody>
          <a:bodyPr/>
          <a:lstStyle/>
          <a:p>
            <a:fld id="{B5042770-298F-4A05-AC19-71EBAFD4AFB7}" type="slidenum">
              <a:rPr lang="en-GB" smtClean="0"/>
              <a:t>‹#›</a:t>
            </a:fld>
            <a:endParaRPr lang="en-GB"/>
          </a:p>
        </p:txBody>
      </p:sp>
      <p:sp>
        <p:nvSpPr>
          <p:cNvPr id="7" name="TextBox 6">
            <a:extLst>
              <a:ext uri="{FF2B5EF4-FFF2-40B4-BE49-F238E27FC236}">
                <a16:creationId xmlns:a16="http://schemas.microsoft.com/office/drawing/2014/main" id="{18EC0076-E1CB-436E-A448-238EAA3CB154}"/>
              </a:ext>
            </a:extLst>
          </p:cNvPr>
          <p:cNvSpPr txBox="1"/>
          <p:nvPr/>
        </p:nvSpPr>
        <p:spPr>
          <a:xfrm>
            <a:off x="540000" y="6374142"/>
            <a:ext cx="3252865" cy="184666"/>
          </a:xfrm>
          <a:prstGeom prst="rect">
            <a:avLst/>
          </a:prstGeom>
          <a:noFill/>
        </p:spPr>
        <p:txBody>
          <a:bodyPr wrap="square" lIns="0" tIns="0" rIns="0" bIns="0" rtlCol="0">
            <a:spAutoFit/>
          </a:bodyPr>
          <a:lstStyle/>
          <a:p>
            <a:r>
              <a:rPr lang="en-GB" sz="1200" b="1" dirty="0">
                <a:solidFill>
                  <a:schemeClr val="tx2"/>
                </a:solidFill>
              </a:rPr>
              <a:t>Centre for Ageing Better</a:t>
            </a:r>
          </a:p>
        </p:txBody>
      </p:sp>
      <p:sp>
        <p:nvSpPr>
          <p:cNvPr id="8" name="Content Placeholder 2">
            <a:extLst>
              <a:ext uri="{FF2B5EF4-FFF2-40B4-BE49-F238E27FC236}">
                <a16:creationId xmlns:a16="http://schemas.microsoft.com/office/drawing/2014/main" id="{F1598B5A-4D73-4677-9845-0468982CC1C7}"/>
              </a:ext>
            </a:extLst>
          </p:cNvPr>
          <p:cNvSpPr>
            <a:spLocks noGrp="1"/>
          </p:cNvSpPr>
          <p:nvPr>
            <p:ph idx="13"/>
          </p:nvPr>
        </p:nvSpPr>
        <p:spPr>
          <a:xfrm>
            <a:off x="6277202" y="1753200"/>
            <a:ext cx="5400000" cy="4423114"/>
          </a:xfrm>
        </p:spPr>
        <p:txBody>
          <a:bodyPr/>
          <a:lstStyle>
            <a:lvl2pPr marL="288000" indent="-288000">
              <a:buClr>
                <a:schemeClr val="accent2"/>
              </a:buClr>
              <a:buSzPct val="90000"/>
              <a:buFont typeface="Arial" panose="020B0604020202020204" pitchFamily="34" charset="0"/>
              <a:buChar char="ꟷ"/>
              <a:defRPr/>
            </a:lvl2pPr>
            <a:lvl3pPr marL="612000" indent="-252000">
              <a:buClr>
                <a:schemeClr val="accent2"/>
              </a:buClr>
              <a:buSzPct val="90000"/>
              <a:buFont typeface="Arial" panose="020B0604020202020204" pitchFamily="34" charset="0"/>
              <a:buChar char="ꟷ"/>
              <a:defRPr/>
            </a:lvl3pPr>
            <a:lvl4pPr marL="612000" indent="-252000">
              <a:buClr>
                <a:schemeClr val="accent2"/>
              </a:buClr>
              <a:buSzPct val="90000"/>
              <a:buFont typeface="Arial" panose="020B0604020202020204" pitchFamily="34" charset="0"/>
              <a:buChar char="ꟷ"/>
              <a:defRPr/>
            </a:lvl4pPr>
            <a:lvl5pPr marL="612000" indent="-252000">
              <a:buClr>
                <a:schemeClr val="accent2"/>
              </a:buClr>
              <a:buSzPct val="90000"/>
              <a:buFont typeface="Arial" panose="020B0604020202020204" pitchFamily="34" charset="0"/>
              <a:buChar char="ꟷ"/>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578799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 yellow A">
    <p:bg>
      <p:bgPr>
        <a:solidFill>
          <a:schemeClr val="accent4"/>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4A4153-7463-4EBF-A01B-8583FE7C1691}"/>
              </a:ext>
            </a:extLst>
          </p:cNvPr>
          <p:cNvSpPr>
            <a:spLocks noGrp="1"/>
          </p:cNvSpPr>
          <p:nvPr>
            <p:ph idx="1"/>
          </p:nvPr>
        </p:nvSpPr>
        <p:spPr>
          <a:xfrm>
            <a:off x="2419201" y="2304000"/>
            <a:ext cx="7236000" cy="3695747"/>
          </a:xfrm>
        </p:spPr>
        <p:txBody>
          <a:bodyPr>
            <a:normAutofit/>
          </a:bodyPr>
          <a:lstStyle>
            <a:lvl1pPr marL="0" indent="0">
              <a:lnSpc>
                <a:spcPts val="3600"/>
              </a:lnSpc>
              <a:spcAft>
                <a:spcPts val="0"/>
              </a:spcAft>
              <a:buNone/>
              <a:defRPr sz="3000">
                <a:solidFill>
                  <a:schemeClr val="tx2"/>
                </a:solidFill>
              </a:defRPr>
            </a:lvl1pPr>
            <a:lvl2pPr marL="0" indent="0">
              <a:lnSpc>
                <a:spcPts val="3600"/>
              </a:lnSpc>
              <a:spcBef>
                <a:spcPts val="600"/>
              </a:spcBef>
              <a:spcAft>
                <a:spcPts val="0"/>
              </a:spcAft>
              <a:buNone/>
              <a:defRPr sz="3000" b="1">
                <a:solidFill>
                  <a:schemeClr val="tx2"/>
                </a:solidFill>
              </a:defRPr>
            </a:lvl2pPr>
          </a:lstStyle>
          <a:p>
            <a:pPr lvl="0"/>
            <a:r>
              <a:rPr lang="en-US"/>
              <a:t>Click to edit Master text styles</a:t>
            </a:r>
          </a:p>
          <a:p>
            <a:pPr lvl="1"/>
            <a:r>
              <a:rPr lang="en-US"/>
              <a:t>Second level</a:t>
            </a:r>
          </a:p>
        </p:txBody>
      </p:sp>
      <p:sp>
        <p:nvSpPr>
          <p:cNvPr id="6" name="Slide Number Placeholder 5">
            <a:extLst>
              <a:ext uri="{FF2B5EF4-FFF2-40B4-BE49-F238E27FC236}">
                <a16:creationId xmlns:a16="http://schemas.microsoft.com/office/drawing/2014/main" id="{97320BA3-D2D8-423A-A9BA-11BDE96113B0}"/>
              </a:ext>
            </a:extLst>
          </p:cNvPr>
          <p:cNvSpPr>
            <a:spLocks noGrp="1"/>
          </p:cNvSpPr>
          <p:nvPr>
            <p:ph type="sldNum" sz="quarter" idx="12"/>
          </p:nvPr>
        </p:nvSpPr>
        <p:spPr/>
        <p:txBody>
          <a:bodyPr/>
          <a:lstStyle/>
          <a:p>
            <a:fld id="{B5042770-298F-4A05-AC19-71EBAFD4AFB7}" type="slidenum">
              <a:rPr lang="en-GB" smtClean="0"/>
              <a:t>‹#›</a:t>
            </a:fld>
            <a:endParaRPr lang="en-GB"/>
          </a:p>
        </p:txBody>
      </p:sp>
      <p:sp>
        <p:nvSpPr>
          <p:cNvPr id="7" name="TextBox 6">
            <a:extLst>
              <a:ext uri="{FF2B5EF4-FFF2-40B4-BE49-F238E27FC236}">
                <a16:creationId xmlns:a16="http://schemas.microsoft.com/office/drawing/2014/main" id="{18EC0076-E1CB-436E-A448-238EAA3CB154}"/>
              </a:ext>
            </a:extLst>
          </p:cNvPr>
          <p:cNvSpPr txBox="1"/>
          <p:nvPr/>
        </p:nvSpPr>
        <p:spPr>
          <a:xfrm>
            <a:off x="540000" y="6374142"/>
            <a:ext cx="3252865" cy="184666"/>
          </a:xfrm>
          <a:prstGeom prst="rect">
            <a:avLst/>
          </a:prstGeom>
          <a:noFill/>
        </p:spPr>
        <p:txBody>
          <a:bodyPr wrap="square" lIns="0" tIns="0" rIns="0" bIns="0" rtlCol="0">
            <a:spAutoFit/>
          </a:bodyPr>
          <a:lstStyle/>
          <a:p>
            <a:r>
              <a:rPr lang="en-GB" sz="1200" b="1" dirty="0">
                <a:solidFill>
                  <a:schemeClr val="tx2"/>
                </a:solidFill>
              </a:rPr>
              <a:t>Centre for Ageing Better</a:t>
            </a:r>
          </a:p>
        </p:txBody>
      </p:sp>
    </p:spTree>
    <p:extLst>
      <p:ext uri="{BB962C8B-B14F-4D97-AF65-F5344CB8AC3E}">
        <p14:creationId xmlns:p14="http://schemas.microsoft.com/office/powerpoint/2010/main" val="4307674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Quote - yellow B">
    <p:bg>
      <p:bgPr>
        <a:solidFill>
          <a:schemeClr val="accent4"/>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7320BA3-D2D8-423A-A9BA-11BDE96113B0}"/>
              </a:ext>
            </a:extLst>
          </p:cNvPr>
          <p:cNvSpPr>
            <a:spLocks noGrp="1"/>
          </p:cNvSpPr>
          <p:nvPr>
            <p:ph type="sldNum" sz="quarter" idx="12"/>
          </p:nvPr>
        </p:nvSpPr>
        <p:spPr/>
        <p:txBody>
          <a:bodyPr/>
          <a:lstStyle/>
          <a:p>
            <a:fld id="{B5042770-298F-4A05-AC19-71EBAFD4AFB7}" type="slidenum">
              <a:rPr lang="en-GB" smtClean="0"/>
              <a:t>‹#›</a:t>
            </a:fld>
            <a:endParaRPr lang="en-GB"/>
          </a:p>
        </p:txBody>
      </p:sp>
      <p:sp>
        <p:nvSpPr>
          <p:cNvPr id="7" name="TextBox 6">
            <a:extLst>
              <a:ext uri="{FF2B5EF4-FFF2-40B4-BE49-F238E27FC236}">
                <a16:creationId xmlns:a16="http://schemas.microsoft.com/office/drawing/2014/main" id="{18EC0076-E1CB-436E-A448-238EAA3CB154}"/>
              </a:ext>
            </a:extLst>
          </p:cNvPr>
          <p:cNvSpPr txBox="1"/>
          <p:nvPr/>
        </p:nvSpPr>
        <p:spPr>
          <a:xfrm>
            <a:off x="540000" y="6374142"/>
            <a:ext cx="3252865" cy="184666"/>
          </a:xfrm>
          <a:prstGeom prst="rect">
            <a:avLst/>
          </a:prstGeom>
          <a:noFill/>
        </p:spPr>
        <p:txBody>
          <a:bodyPr wrap="square" lIns="0" tIns="0" rIns="0" bIns="0" rtlCol="0">
            <a:spAutoFit/>
          </a:bodyPr>
          <a:lstStyle/>
          <a:p>
            <a:r>
              <a:rPr lang="en-GB" sz="1200" b="1" dirty="0">
                <a:solidFill>
                  <a:schemeClr val="tx2"/>
                </a:solidFill>
              </a:rPr>
              <a:t>Centre for Ageing Better</a:t>
            </a:r>
          </a:p>
        </p:txBody>
      </p:sp>
      <p:sp>
        <p:nvSpPr>
          <p:cNvPr id="10" name="Text Placeholder 9">
            <a:extLst>
              <a:ext uri="{FF2B5EF4-FFF2-40B4-BE49-F238E27FC236}">
                <a16:creationId xmlns:a16="http://schemas.microsoft.com/office/drawing/2014/main" id="{2D3CE22D-4791-4343-86EB-1829681CCA54}"/>
              </a:ext>
            </a:extLst>
          </p:cNvPr>
          <p:cNvSpPr>
            <a:spLocks noGrp="1"/>
          </p:cNvSpPr>
          <p:nvPr>
            <p:ph type="body" sz="quarter" idx="14" hasCustomPrompt="1"/>
          </p:nvPr>
        </p:nvSpPr>
        <p:spPr>
          <a:xfrm>
            <a:off x="1091116" y="3124459"/>
            <a:ext cx="3513137" cy="1459833"/>
          </a:xfrm>
        </p:spPr>
        <p:txBody>
          <a:bodyPr>
            <a:normAutofit/>
          </a:bodyPr>
          <a:lstStyle>
            <a:lvl1pPr marL="0" indent="0" algn="ctr">
              <a:lnSpc>
                <a:spcPts val="6000"/>
              </a:lnSpc>
              <a:buNone/>
              <a:defRPr sz="6000">
                <a:solidFill>
                  <a:srgbClr val="00216E"/>
                </a:solidFill>
              </a:defRPr>
            </a:lvl1pPr>
          </a:lstStyle>
          <a:p>
            <a:pPr lvl="0"/>
            <a:r>
              <a:rPr lang="en-US" dirty="0"/>
              <a:t>000,000m</a:t>
            </a:r>
          </a:p>
        </p:txBody>
      </p:sp>
      <p:sp>
        <p:nvSpPr>
          <p:cNvPr id="11" name="Text Placeholder 9">
            <a:extLst>
              <a:ext uri="{FF2B5EF4-FFF2-40B4-BE49-F238E27FC236}">
                <a16:creationId xmlns:a16="http://schemas.microsoft.com/office/drawing/2014/main" id="{D226FFFB-A581-43B6-BF4F-C963B78C3582}"/>
              </a:ext>
            </a:extLst>
          </p:cNvPr>
          <p:cNvSpPr>
            <a:spLocks noGrp="1"/>
          </p:cNvSpPr>
          <p:nvPr>
            <p:ph type="body" sz="quarter" idx="15"/>
          </p:nvPr>
        </p:nvSpPr>
        <p:spPr>
          <a:xfrm>
            <a:off x="5261810" y="1251285"/>
            <a:ext cx="6390189" cy="1459832"/>
          </a:xfrm>
        </p:spPr>
        <p:txBody>
          <a:bodyPr>
            <a:normAutofit/>
          </a:bodyPr>
          <a:lstStyle>
            <a:lvl1pPr>
              <a:lnSpc>
                <a:spcPts val="2600"/>
              </a:lnSpc>
              <a:spcAft>
                <a:spcPts val="0"/>
              </a:spcAft>
              <a:defRPr sz="2100">
                <a:solidFill>
                  <a:schemeClr val="tx2"/>
                </a:solidFill>
              </a:defRPr>
            </a:lvl1pPr>
          </a:lstStyle>
          <a:p>
            <a:pPr lvl="0"/>
            <a:r>
              <a:rPr lang="en-US"/>
              <a:t>Click to edit Master text styles</a:t>
            </a:r>
          </a:p>
        </p:txBody>
      </p:sp>
      <p:sp>
        <p:nvSpPr>
          <p:cNvPr id="8" name="Text Placeholder 9">
            <a:extLst>
              <a:ext uri="{FF2B5EF4-FFF2-40B4-BE49-F238E27FC236}">
                <a16:creationId xmlns:a16="http://schemas.microsoft.com/office/drawing/2014/main" id="{4BA7B84E-0F17-450E-880B-064EE07DC833}"/>
              </a:ext>
            </a:extLst>
          </p:cNvPr>
          <p:cNvSpPr>
            <a:spLocks noGrp="1"/>
          </p:cNvSpPr>
          <p:nvPr>
            <p:ph type="body" sz="quarter" idx="16" hasCustomPrompt="1"/>
          </p:nvPr>
        </p:nvSpPr>
        <p:spPr>
          <a:xfrm>
            <a:off x="1098044" y="1408373"/>
            <a:ext cx="3513137" cy="1459832"/>
          </a:xfrm>
        </p:spPr>
        <p:txBody>
          <a:bodyPr>
            <a:normAutofit/>
          </a:bodyPr>
          <a:lstStyle>
            <a:lvl1pPr marL="0" indent="0" algn="ctr">
              <a:lnSpc>
                <a:spcPts val="6000"/>
              </a:lnSpc>
              <a:buNone/>
              <a:defRPr sz="6000">
                <a:solidFill>
                  <a:schemeClr val="tx2"/>
                </a:solidFill>
              </a:defRPr>
            </a:lvl1pPr>
          </a:lstStyle>
          <a:p>
            <a:pPr lvl="0"/>
            <a:r>
              <a:rPr lang="en-US" dirty="0"/>
              <a:t>000,000m</a:t>
            </a:r>
          </a:p>
        </p:txBody>
      </p:sp>
      <p:sp>
        <p:nvSpPr>
          <p:cNvPr id="9" name="Text Placeholder 9">
            <a:extLst>
              <a:ext uri="{FF2B5EF4-FFF2-40B4-BE49-F238E27FC236}">
                <a16:creationId xmlns:a16="http://schemas.microsoft.com/office/drawing/2014/main" id="{5B144184-170C-42FD-A342-EF179370F721}"/>
              </a:ext>
            </a:extLst>
          </p:cNvPr>
          <p:cNvSpPr>
            <a:spLocks noGrp="1"/>
          </p:cNvSpPr>
          <p:nvPr>
            <p:ph type="body" sz="quarter" idx="17" hasCustomPrompt="1"/>
          </p:nvPr>
        </p:nvSpPr>
        <p:spPr>
          <a:xfrm>
            <a:off x="1098044" y="4840547"/>
            <a:ext cx="3513137" cy="1284944"/>
          </a:xfrm>
        </p:spPr>
        <p:txBody>
          <a:bodyPr>
            <a:normAutofit/>
          </a:bodyPr>
          <a:lstStyle>
            <a:lvl1pPr marL="0" indent="0" algn="ctr">
              <a:lnSpc>
                <a:spcPts val="6000"/>
              </a:lnSpc>
              <a:buNone/>
              <a:defRPr sz="6000">
                <a:solidFill>
                  <a:schemeClr val="accent5"/>
                </a:solidFill>
              </a:defRPr>
            </a:lvl1pPr>
          </a:lstStyle>
          <a:p>
            <a:pPr lvl="0"/>
            <a:r>
              <a:rPr lang="en-US" dirty="0"/>
              <a:t>000,000m</a:t>
            </a:r>
          </a:p>
        </p:txBody>
      </p:sp>
      <p:sp>
        <p:nvSpPr>
          <p:cNvPr id="12" name="Text Placeholder 9">
            <a:extLst>
              <a:ext uri="{FF2B5EF4-FFF2-40B4-BE49-F238E27FC236}">
                <a16:creationId xmlns:a16="http://schemas.microsoft.com/office/drawing/2014/main" id="{50DDDEA8-499F-40D8-A0AB-64592D1186B5}"/>
              </a:ext>
            </a:extLst>
          </p:cNvPr>
          <p:cNvSpPr>
            <a:spLocks noGrp="1"/>
          </p:cNvSpPr>
          <p:nvPr>
            <p:ph type="body" sz="quarter" idx="18"/>
          </p:nvPr>
        </p:nvSpPr>
        <p:spPr>
          <a:xfrm>
            <a:off x="5261809" y="2959769"/>
            <a:ext cx="6390189" cy="1459832"/>
          </a:xfrm>
        </p:spPr>
        <p:txBody>
          <a:bodyPr>
            <a:normAutofit/>
          </a:bodyPr>
          <a:lstStyle>
            <a:lvl1pPr>
              <a:lnSpc>
                <a:spcPts val="2600"/>
              </a:lnSpc>
              <a:spcAft>
                <a:spcPts val="0"/>
              </a:spcAft>
              <a:defRPr sz="2100">
                <a:solidFill>
                  <a:schemeClr val="tx2"/>
                </a:solidFill>
              </a:defRPr>
            </a:lvl1pPr>
          </a:lstStyle>
          <a:p>
            <a:pPr lvl="0"/>
            <a:r>
              <a:rPr lang="en-US"/>
              <a:t>Click to edit Master text styles</a:t>
            </a:r>
          </a:p>
        </p:txBody>
      </p:sp>
      <p:sp>
        <p:nvSpPr>
          <p:cNvPr id="13" name="Text Placeholder 9">
            <a:extLst>
              <a:ext uri="{FF2B5EF4-FFF2-40B4-BE49-F238E27FC236}">
                <a16:creationId xmlns:a16="http://schemas.microsoft.com/office/drawing/2014/main" id="{3BC191A9-0B30-48B5-8A6E-E78BB724D007}"/>
              </a:ext>
            </a:extLst>
          </p:cNvPr>
          <p:cNvSpPr>
            <a:spLocks noGrp="1"/>
          </p:cNvSpPr>
          <p:nvPr>
            <p:ph type="body" sz="quarter" idx="19"/>
          </p:nvPr>
        </p:nvSpPr>
        <p:spPr>
          <a:xfrm>
            <a:off x="5249191" y="4665658"/>
            <a:ext cx="6390189" cy="1459832"/>
          </a:xfrm>
        </p:spPr>
        <p:txBody>
          <a:bodyPr>
            <a:normAutofit/>
          </a:bodyPr>
          <a:lstStyle>
            <a:lvl1pPr>
              <a:lnSpc>
                <a:spcPts val="2600"/>
              </a:lnSpc>
              <a:spcAft>
                <a:spcPts val="0"/>
              </a:spcAft>
              <a:defRPr sz="21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13230232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Quote - green">
    <p:bg>
      <p:bgPr>
        <a:solidFill>
          <a:srgbClr val="CDBEDB"/>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7320BA3-D2D8-423A-A9BA-11BDE96113B0}"/>
              </a:ext>
            </a:extLst>
          </p:cNvPr>
          <p:cNvSpPr>
            <a:spLocks noGrp="1"/>
          </p:cNvSpPr>
          <p:nvPr>
            <p:ph type="sldNum" sz="quarter" idx="12"/>
          </p:nvPr>
        </p:nvSpPr>
        <p:spPr/>
        <p:txBody>
          <a:bodyPr/>
          <a:lstStyle/>
          <a:p>
            <a:fld id="{B5042770-298F-4A05-AC19-71EBAFD4AFB7}" type="slidenum">
              <a:rPr lang="en-GB" smtClean="0"/>
              <a:t>‹#›</a:t>
            </a:fld>
            <a:endParaRPr lang="en-GB"/>
          </a:p>
        </p:txBody>
      </p:sp>
      <p:sp>
        <p:nvSpPr>
          <p:cNvPr id="7" name="TextBox 6">
            <a:extLst>
              <a:ext uri="{FF2B5EF4-FFF2-40B4-BE49-F238E27FC236}">
                <a16:creationId xmlns:a16="http://schemas.microsoft.com/office/drawing/2014/main" id="{18EC0076-E1CB-436E-A448-238EAA3CB154}"/>
              </a:ext>
            </a:extLst>
          </p:cNvPr>
          <p:cNvSpPr txBox="1"/>
          <p:nvPr/>
        </p:nvSpPr>
        <p:spPr>
          <a:xfrm>
            <a:off x="540000" y="6374142"/>
            <a:ext cx="3252865" cy="184666"/>
          </a:xfrm>
          <a:prstGeom prst="rect">
            <a:avLst/>
          </a:prstGeom>
          <a:noFill/>
        </p:spPr>
        <p:txBody>
          <a:bodyPr wrap="square" lIns="0" tIns="0" rIns="0" bIns="0" rtlCol="0">
            <a:spAutoFit/>
          </a:bodyPr>
          <a:lstStyle/>
          <a:p>
            <a:r>
              <a:rPr lang="en-GB" sz="1200" b="1" dirty="0">
                <a:solidFill>
                  <a:schemeClr val="tx2"/>
                </a:solidFill>
              </a:rPr>
              <a:t>Centre for Ageing Better</a:t>
            </a:r>
          </a:p>
        </p:txBody>
      </p:sp>
      <p:sp>
        <p:nvSpPr>
          <p:cNvPr id="10" name="Text Placeholder 9">
            <a:extLst>
              <a:ext uri="{FF2B5EF4-FFF2-40B4-BE49-F238E27FC236}">
                <a16:creationId xmlns:a16="http://schemas.microsoft.com/office/drawing/2014/main" id="{2D3CE22D-4791-4343-86EB-1829681CCA54}"/>
              </a:ext>
            </a:extLst>
          </p:cNvPr>
          <p:cNvSpPr>
            <a:spLocks noGrp="1"/>
          </p:cNvSpPr>
          <p:nvPr>
            <p:ph type="body" sz="quarter" idx="14" hasCustomPrompt="1"/>
          </p:nvPr>
        </p:nvSpPr>
        <p:spPr>
          <a:xfrm>
            <a:off x="1091116" y="3124459"/>
            <a:ext cx="3513137" cy="1716087"/>
          </a:xfrm>
        </p:spPr>
        <p:txBody>
          <a:bodyPr>
            <a:normAutofit/>
          </a:bodyPr>
          <a:lstStyle>
            <a:lvl1pPr marL="0" indent="0">
              <a:lnSpc>
                <a:spcPts val="6000"/>
              </a:lnSpc>
              <a:buNone/>
              <a:defRPr sz="6000">
                <a:solidFill>
                  <a:schemeClr val="tx2"/>
                </a:solidFill>
              </a:defRPr>
            </a:lvl1pPr>
          </a:lstStyle>
          <a:p>
            <a:pPr lvl="0"/>
            <a:r>
              <a:rPr lang="en-US" dirty="0"/>
              <a:t>000,000m</a:t>
            </a:r>
          </a:p>
        </p:txBody>
      </p:sp>
      <p:sp>
        <p:nvSpPr>
          <p:cNvPr id="11" name="Text Placeholder 9">
            <a:extLst>
              <a:ext uri="{FF2B5EF4-FFF2-40B4-BE49-F238E27FC236}">
                <a16:creationId xmlns:a16="http://schemas.microsoft.com/office/drawing/2014/main" id="{D226FFFB-A581-43B6-BF4F-C963B78C3582}"/>
              </a:ext>
            </a:extLst>
          </p:cNvPr>
          <p:cNvSpPr>
            <a:spLocks noGrp="1"/>
          </p:cNvSpPr>
          <p:nvPr>
            <p:ph type="body" sz="quarter" idx="15"/>
          </p:nvPr>
        </p:nvSpPr>
        <p:spPr>
          <a:xfrm>
            <a:off x="5261810" y="2486526"/>
            <a:ext cx="6390189" cy="3416969"/>
          </a:xfrm>
        </p:spPr>
        <p:txBody>
          <a:bodyPr>
            <a:normAutofit/>
          </a:bodyPr>
          <a:lstStyle>
            <a:lvl1pPr>
              <a:lnSpc>
                <a:spcPts val="3600"/>
              </a:lnSpc>
              <a:spcAft>
                <a:spcPts val="0"/>
              </a:spcAft>
              <a:defRPr sz="30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33981433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225E-F4AA-4846-820C-3B87AADB7704}"/>
              </a:ext>
            </a:extLst>
          </p:cNvPr>
          <p:cNvSpPr>
            <a:spLocks noGrp="1"/>
          </p:cNvSpPr>
          <p:nvPr>
            <p:ph type="title"/>
          </p:nvPr>
        </p:nvSpPr>
        <p:spPr>
          <a:xfrm>
            <a:off x="539999" y="540001"/>
            <a:ext cx="5400000" cy="1034462"/>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94A4153-7463-4EBF-A01B-8583FE7C1691}"/>
              </a:ext>
            </a:extLst>
          </p:cNvPr>
          <p:cNvSpPr>
            <a:spLocks noGrp="1"/>
          </p:cNvSpPr>
          <p:nvPr>
            <p:ph idx="1"/>
          </p:nvPr>
        </p:nvSpPr>
        <p:spPr>
          <a:xfrm>
            <a:off x="540000" y="1753849"/>
            <a:ext cx="5400000" cy="4423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a:extLst>
              <a:ext uri="{FF2B5EF4-FFF2-40B4-BE49-F238E27FC236}">
                <a16:creationId xmlns:a16="http://schemas.microsoft.com/office/drawing/2014/main" id="{97320BA3-D2D8-423A-A9BA-11BDE96113B0}"/>
              </a:ext>
            </a:extLst>
          </p:cNvPr>
          <p:cNvSpPr>
            <a:spLocks noGrp="1"/>
          </p:cNvSpPr>
          <p:nvPr>
            <p:ph type="sldNum" sz="quarter" idx="12"/>
          </p:nvPr>
        </p:nvSpPr>
        <p:spPr/>
        <p:txBody>
          <a:bodyPr/>
          <a:lstStyle/>
          <a:p>
            <a:fld id="{B5042770-298F-4A05-AC19-71EBAFD4AFB7}" type="slidenum">
              <a:rPr lang="en-GB" smtClean="0"/>
              <a:t>‹#›</a:t>
            </a:fld>
            <a:endParaRPr lang="en-GB"/>
          </a:p>
        </p:txBody>
      </p:sp>
      <p:sp>
        <p:nvSpPr>
          <p:cNvPr id="7" name="TextBox 6">
            <a:extLst>
              <a:ext uri="{FF2B5EF4-FFF2-40B4-BE49-F238E27FC236}">
                <a16:creationId xmlns:a16="http://schemas.microsoft.com/office/drawing/2014/main" id="{18EC0076-E1CB-436E-A448-238EAA3CB154}"/>
              </a:ext>
            </a:extLst>
          </p:cNvPr>
          <p:cNvSpPr txBox="1"/>
          <p:nvPr/>
        </p:nvSpPr>
        <p:spPr>
          <a:xfrm>
            <a:off x="540000" y="6374142"/>
            <a:ext cx="3252865" cy="184666"/>
          </a:xfrm>
          <a:prstGeom prst="rect">
            <a:avLst/>
          </a:prstGeom>
          <a:noFill/>
        </p:spPr>
        <p:txBody>
          <a:bodyPr wrap="square" lIns="0" tIns="0" rIns="0" bIns="0" rtlCol="0">
            <a:spAutoFit/>
          </a:bodyPr>
          <a:lstStyle/>
          <a:p>
            <a:r>
              <a:rPr lang="en-GB" sz="1200" b="1" dirty="0">
                <a:solidFill>
                  <a:schemeClr val="tx2"/>
                </a:solidFill>
              </a:rPr>
              <a:t>Centre for Ageing Better</a:t>
            </a:r>
          </a:p>
        </p:txBody>
      </p:sp>
      <p:sp>
        <p:nvSpPr>
          <p:cNvPr id="5" name="Picture Placeholder 4">
            <a:extLst>
              <a:ext uri="{FF2B5EF4-FFF2-40B4-BE49-F238E27FC236}">
                <a16:creationId xmlns:a16="http://schemas.microsoft.com/office/drawing/2014/main" id="{5B19A9FC-BDB2-4912-A1E5-E90EBE563BE5}"/>
              </a:ext>
            </a:extLst>
          </p:cNvPr>
          <p:cNvSpPr>
            <a:spLocks noGrp="1"/>
          </p:cNvSpPr>
          <p:nvPr>
            <p:ph type="pic" sz="quarter" idx="14"/>
          </p:nvPr>
        </p:nvSpPr>
        <p:spPr>
          <a:xfrm>
            <a:off x="6276975" y="540002"/>
            <a:ext cx="5374800" cy="5636962"/>
          </a:xfrm>
        </p:spPr>
        <p:txBody>
          <a:bodyPr anchor="ctr"/>
          <a:lstStyle>
            <a:lvl1pPr algn="ctr">
              <a:defRPr/>
            </a:lvl1pPr>
          </a:lstStyle>
          <a:p>
            <a:r>
              <a:rPr lang="en-US"/>
              <a:t>Click icon to add picture</a:t>
            </a:r>
            <a:endParaRPr lang="en-GB"/>
          </a:p>
        </p:txBody>
      </p:sp>
    </p:spTree>
    <p:extLst>
      <p:ext uri="{BB962C8B-B14F-4D97-AF65-F5344CB8AC3E}">
        <p14:creationId xmlns:p14="http://schemas.microsoft.com/office/powerpoint/2010/main" val="29689582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Image with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95F151FC-2455-4466-85C6-B6330C941FFB}"/>
              </a:ext>
            </a:extLst>
          </p:cNvPr>
          <p:cNvSpPr>
            <a:spLocks noGrp="1"/>
          </p:cNvSpPr>
          <p:nvPr>
            <p:ph idx="13"/>
          </p:nvPr>
        </p:nvSpPr>
        <p:spPr>
          <a:xfrm>
            <a:off x="6251999" y="1753200"/>
            <a:ext cx="5400000" cy="4423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00F2225E-F4AA-4846-820C-3B87AADB7704}"/>
              </a:ext>
            </a:extLst>
          </p:cNvPr>
          <p:cNvSpPr>
            <a:spLocks noGrp="1"/>
          </p:cNvSpPr>
          <p:nvPr>
            <p:ph type="title"/>
          </p:nvPr>
        </p:nvSpPr>
        <p:spPr>
          <a:xfrm>
            <a:off x="6251997" y="540001"/>
            <a:ext cx="5400001" cy="1034462"/>
          </a:xfrm>
        </p:spPr>
        <p:txBody>
          <a:bodyPr/>
          <a:lstStyle/>
          <a:p>
            <a:r>
              <a:rPr lang="en-US"/>
              <a:t>Click to edit Master title style</a:t>
            </a:r>
            <a:endParaRPr lang="en-GB"/>
          </a:p>
        </p:txBody>
      </p:sp>
      <p:sp>
        <p:nvSpPr>
          <p:cNvPr id="6" name="Slide Number Placeholder 5">
            <a:extLst>
              <a:ext uri="{FF2B5EF4-FFF2-40B4-BE49-F238E27FC236}">
                <a16:creationId xmlns:a16="http://schemas.microsoft.com/office/drawing/2014/main" id="{97320BA3-D2D8-423A-A9BA-11BDE96113B0}"/>
              </a:ext>
            </a:extLst>
          </p:cNvPr>
          <p:cNvSpPr>
            <a:spLocks noGrp="1"/>
          </p:cNvSpPr>
          <p:nvPr>
            <p:ph type="sldNum" sz="quarter" idx="12"/>
          </p:nvPr>
        </p:nvSpPr>
        <p:spPr/>
        <p:txBody>
          <a:bodyPr/>
          <a:lstStyle/>
          <a:p>
            <a:fld id="{B5042770-298F-4A05-AC19-71EBAFD4AFB7}" type="slidenum">
              <a:rPr lang="en-GB" smtClean="0"/>
              <a:t>‹#›</a:t>
            </a:fld>
            <a:endParaRPr lang="en-GB"/>
          </a:p>
        </p:txBody>
      </p:sp>
      <p:sp>
        <p:nvSpPr>
          <p:cNvPr id="7" name="TextBox 6">
            <a:extLst>
              <a:ext uri="{FF2B5EF4-FFF2-40B4-BE49-F238E27FC236}">
                <a16:creationId xmlns:a16="http://schemas.microsoft.com/office/drawing/2014/main" id="{18EC0076-E1CB-436E-A448-238EAA3CB154}"/>
              </a:ext>
            </a:extLst>
          </p:cNvPr>
          <p:cNvSpPr txBox="1"/>
          <p:nvPr/>
        </p:nvSpPr>
        <p:spPr>
          <a:xfrm>
            <a:off x="540000" y="6374142"/>
            <a:ext cx="3252865" cy="184666"/>
          </a:xfrm>
          <a:prstGeom prst="rect">
            <a:avLst/>
          </a:prstGeom>
          <a:noFill/>
        </p:spPr>
        <p:txBody>
          <a:bodyPr wrap="square" lIns="0" tIns="0" rIns="0" bIns="0" rtlCol="0">
            <a:spAutoFit/>
          </a:bodyPr>
          <a:lstStyle/>
          <a:p>
            <a:r>
              <a:rPr lang="en-GB" sz="1200" b="1" dirty="0">
                <a:solidFill>
                  <a:schemeClr val="tx2"/>
                </a:solidFill>
              </a:rPr>
              <a:t>Centre for Ageing Better</a:t>
            </a:r>
          </a:p>
        </p:txBody>
      </p:sp>
      <p:sp>
        <p:nvSpPr>
          <p:cNvPr id="9" name="Picture Placeholder 4">
            <a:extLst>
              <a:ext uri="{FF2B5EF4-FFF2-40B4-BE49-F238E27FC236}">
                <a16:creationId xmlns:a16="http://schemas.microsoft.com/office/drawing/2014/main" id="{42E6366C-9796-425C-921A-B13B6FA62907}"/>
              </a:ext>
            </a:extLst>
          </p:cNvPr>
          <p:cNvSpPr>
            <a:spLocks noGrp="1"/>
          </p:cNvSpPr>
          <p:nvPr>
            <p:ph type="pic" sz="quarter" idx="14"/>
          </p:nvPr>
        </p:nvSpPr>
        <p:spPr>
          <a:xfrm>
            <a:off x="540000" y="540002"/>
            <a:ext cx="5374800" cy="5637562"/>
          </a:xfrm>
        </p:spPr>
        <p:txBody>
          <a:bodyPr anchor="ctr"/>
          <a:lstStyle>
            <a:lvl1pPr algn="ctr">
              <a:defRPr/>
            </a:lvl1pPr>
          </a:lstStyle>
          <a:p>
            <a:r>
              <a:rPr lang="en-US"/>
              <a:t>Click icon to add picture</a:t>
            </a:r>
            <a:endParaRPr lang="en-GB" dirty="0"/>
          </a:p>
        </p:txBody>
      </p:sp>
    </p:spTree>
    <p:extLst>
      <p:ext uri="{BB962C8B-B14F-4D97-AF65-F5344CB8AC3E}">
        <p14:creationId xmlns:p14="http://schemas.microsoft.com/office/powerpoint/2010/main" val="22833896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Full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B19A9FC-BDB2-4912-A1E5-E90EBE563BE5}"/>
              </a:ext>
            </a:extLst>
          </p:cNvPr>
          <p:cNvSpPr>
            <a:spLocks noGrp="1"/>
          </p:cNvSpPr>
          <p:nvPr>
            <p:ph type="pic" sz="quarter" idx="14"/>
          </p:nvPr>
        </p:nvSpPr>
        <p:spPr>
          <a:xfrm>
            <a:off x="539775" y="540002"/>
            <a:ext cx="11112000" cy="5636962"/>
          </a:xfrm>
        </p:spPr>
        <p:txBody>
          <a:bodyPr anchor="ctr"/>
          <a:lstStyle>
            <a:lvl1pPr algn="ctr">
              <a:defRPr/>
            </a:lvl1pPr>
          </a:lstStyle>
          <a:p>
            <a:r>
              <a:rPr lang="en-US"/>
              <a:t>Click icon to add picture</a:t>
            </a:r>
            <a:endParaRPr lang="en-GB"/>
          </a:p>
        </p:txBody>
      </p:sp>
      <p:sp>
        <p:nvSpPr>
          <p:cNvPr id="6" name="Slide Number Placeholder 5">
            <a:extLst>
              <a:ext uri="{FF2B5EF4-FFF2-40B4-BE49-F238E27FC236}">
                <a16:creationId xmlns:a16="http://schemas.microsoft.com/office/drawing/2014/main" id="{97320BA3-D2D8-423A-A9BA-11BDE96113B0}"/>
              </a:ext>
            </a:extLst>
          </p:cNvPr>
          <p:cNvSpPr>
            <a:spLocks noGrp="1"/>
          </p:cNvSpPr>
          <p:nvPr>
            <p:ph type="sldNum" sz="quarter" idx="12"/>
          </p:nvPr>
        </p:nvSpPr>
        <p:spPr/>
        <p:txBody>
          <a:bodyPr/>
          <a:lstStyle/>
          <a:p>
            <a:fld id="{B5042770-298F-4A05-AC19-71EBAFD4AFB7}" type="slidenum">
              <a:rPr lang="en-GB" smtClean="0"/>
              <a:t>‹#›</a:t>
            </a:fld>
            <a:endParaRPr lang="en-GB"/>
          </a:p>
        </p:txBody>
      </p:sp>
      <p:sp>
        <p:nvSpPr>
          <p:cNvPr id="7" name="TextBox 6">
            <a:extLst>
              <a:ext uri="{FF2B5EF4-FFF2-40B4-BE49-F238E27FC236}">
                <a16:creationId xmlns:a16="http://schemas.microsoft.com/office/drawing/2014/main" id="{18EC0076-E1CB-436E-A448-238EAA3CB154}"/>
              </a:ext>
            </a:extLst>
          </p:cNvPr>
          <p:cNvSpPr txBox="1"/>
          <p:nvPr/>
        </p:nvSpPr>
        <p:spPr>
          <a:xfrm>
            <a:off x="540000" y="6374142"/>
            <a:ext cx="3252865" cy="184666"/>
          </a:xfrm>
          <a:prstGeom prst="rect">
            <a:avLst/>
          </a:prstGeom>
          <a:noFill/>
        </p:spPr>
        <p:txBody>
          <a:bodyPr wrap="square" lIns="0" tIns="0" rIns="0" bIns="0" rtlCol="0">
            <a:spAutoFit/>
          </a:bodyPr>
          <a:lstStyle/>
          <a:p>
            <a:r>
              <a:rPr lang="en-GB" sz="1200" b="1" dirty="0">
                <a:solidFill>
                  <a:schemeClr val="tx2"/>
                </a:solidFill>
              </a:rPr>
              <a:t>Centre for Ageing Better</a:t>
            </a:r>
          </a:p>
        </p:txBody>
      </p:sp>
    </p:spTree>
    <p:extLst>
      <p:ext uri="{BB962C8B-B14F-4D97-AF65-F5344CB8AC3E}">
        <p14:creationId xmlns:p14="http://schemas.microsoft.com/office/powerpoint/2010/main" val="1790723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F89CC-F74C-4390-A957-4583D92429A4}"/>
              </a:ext>
            </a:extLst>
          </p:cNvPr>
          <p:cNvSpPr>
            <a:spLocks noGrp="1"/>
          </p:cNvSpPr>
          <p:nvPr>
            <p:ph type="ctrTitle"/>
          </p:nvPr>
        </p:nvSpPr>
        <p:spPr>
          <a:xfrm>
            <a:off x="540000" y="2182730"/>
            <a:ext cx="6032250" cy="2088000"/>
          </a:xfrm>
        </p:spPr>
        <p:txBody>
          <a:bodyPr anchor="t">
            <a:normAutofit/>
          </a:bodyPr>
          <a:lstStyle>
            <a:lvl1pPr algn="l">
              <a:lnSpc>
                <a:spcPts val="4800"/>
              </a:lnSpc>
              <a:defRPr sz="4500">
                <a:solidFill>
                  <a:schemeClr val="tx2"/>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F983A577-857E-4CCC-BDEC-E12B657E78B7}"/>
              </a:ext>
            </a:extLst>
          </p:cNvPr>
          <p:cNvSpPr>
            <a:spLocks noGrp="1"/>
          </p:cNvSpPr>
          <p:nvPr>
            <p:ph type="subTitle" idx="1"/>
          </p:nvPr>
        </p:nvSpPr>
        <p:spPr>
          <a:xfrm>
            <a:off x="539999" y="4359652"/>
            <a:ext cx="4955110" cy="1565649"/>
          </a:xfrm>
        </p:spPr>
        <p:txBody>
          <a:bodyPr>
            <a:normAutofit/>
          </a:bodyPr>
          <a:lstStyle>
            <a:lvl1pPr marL="0" indent="0" algn="l">
              <a:lnSpc>
                <a:spcPts val="2160"/>
              </a:lnSpc>
              <a:spcAft>
                <a:spcPts val="0"/>
              </a:spcAft>
              <a:buNone/>
              <a:defRPr sz="1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10" name="TextBox 9">
            <a:extLst>
              <a:ext uri="{FF2B5EF4-FFF2-40B4-BE49-F238E27FC236}">
                <a16:creationId xmlns:a16="http://schemas.microsoft.com/office/drawing/2014/main" id="{A3EC8675-A20E-4C95-AC1B-D8FCC3F8E1C2}"/>
              </a:ext>
            </a:extLst>
          </p:cNvPr>
          <p:cNvSpPr txBox="1"/>
          <p:nvPr/>
        </p:nvSpPr>
        <p:spPr>
          <a:xfrm>
            <a:off x="539999" y="6109967"/>
            <a:ext cx="3252865" cy="264175"/>
          </a:xfrm>
          <a:prstGeom prst="rect">
            <a:avLst/>
          </a:prstGeom>
          <a:noFill/>
        </p:spPr>
        <p:txBody>
          <a:bodyPr wrap="square" lIns="0" tIns="0" rIns="0" bIns="0" rtlCol="0">
            <a:spAutoFit/>
          </a:bodyPr>
          <a:lstStyle/>
          <a:p>
            <a:pPr>
              <a:lnSpc>
                <a:spcPts val="2160"/>
              </a:lnSpc>
            </a:pPr>
            <a:r>
              <a:rPr lang="en-GB" sz="1800" b="1" dirty="0">
                <a:solidFill>
                  <a:schemeClr val="tx2"/>
                </a:solidFill>
              </a:rPr>
              <a:t>ageing-better.org.uk</a:t>
            </a:r>
          </a:p>
        </p:txBody>
      </p:sp>
      <p:pic>
        <p:nvPicPr>
          <p:cNvPr id="5" name="Picture 4" descr="A picture containing food, drawing&#10;&#10;Description automatically generated">
            <a:extLst>
              <a:ext uri="{FF2B5EF4-FFF2-40B4-BE49-F238E27FC236}">
                <a16:creationId xmlns:a16="http://schemas.microsoft.com/office/drawing/2014/main" id="{EF297F36-1F0C-4B94-A560-40EEF49B0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000" y="540000"/>
            <a:ext cx="3063246" cy="726949"/>
          </a:xfrm>
          <a:prstGeom prst="rect">
            <a:avLst/>
          </a:prstGeom>
        </p:spPr>
      </p:pic>
      <p:sp>
        <p:nvSpPr>
          <p:cNvPr id="6" name="Rectangle 5">
            <a:extLst>
              <a:ext uri="{FF2B5EF4-FFF2-40B4-BE49-F238E27FC236}">
                <a16:creationId xmlns:a16="http://schemas.microsoft.com/office/drawing/2014/main" id="{8EA6A719-9FCD-4918-A77C-F2077EFC0956}"/>
              </a:ext>
            </a:extLst>
          </p:cNvPr>
          <p:cNvSpPr/>
          <p:nvPr/>
        </p:nvSpPr>
        <p:spPr>
          <a:xfrm>
            <a:off x="7587916" y="-2666"/>
            <a:ext cx="4604084" cy="6860666"/>
          </a:xfrm>
          <a:custGeom>
            <a:avLst/>
            <a:gdLst>
              <a:gd name="connsiteX0" fmla="*/ 0 w 4604084"/>
              <a:gd name="connsiteY0" fmla="*/ 0 h 6858000"/>
              <a:gd name="connsiteX1" fmla="*/ 4604084 w 4604084"/>
              <a:gd name="connsiteY1" fmla="*/ 0 h 6858000"/>
              <a:gd name="connsiteX2" fmla="*/ 4604084 w 4604084"/>
              <a:gd name="connsiteY2" fmla="*/ 6858000 h 6858000"/>
              <a:gd name="connsiteX3" fmla="*/ 0 w 4604084"/>
              <a:gd name="connsiteY3" fmla="*/ 6858000 h 6858000"/>
              <a:gd name="connsiteX4" fmla="*/ 0 w 4604084"/>
              <a:gd name="connsiteY4" fmla="*/ 0 h 6858000"/>
              <a:gd name="connsiteX0" fmla="*/ 0 w 4604084"/>
              <a:gd name="connsiteY0" fmla="*/ 2666 h 6860666"/>
              <a:gd name="connsiteX1" fmla="*/ 3974046 w 4604084"/>
              <a:gd name="connsiteY1" fmla="*/ 0 h 6860666"/>
              <a:gd name="connsiteX2" fmla="*/ 4604084 w 4604084"/>
              <a:gd name="connsiteY2" fmla="*/ 2666 h 6860666"/>
              <a:gd name="connsiteX3" fmla="*/ 4604084 w 4604084"/>
              <a:gd name="connsiteY3" fmla="*/ 6860666 h 6860666"/>
              <a:gd name="connsiteX4" fmla="*/ 0 w 4604084"/>
              <a:gd name="connsiteY4" fmla="*/ 6860666 h 6860666"/>
              <a:gd name="connsiteX5" fmla="*/ 0 w 4604084"/>
              <a:gd name="connsiteY5" fmla="*/ 2666 h 6860666"/>
              <a:gd name="connsiteX0" fmla="*/ 0 w 4604084"/>
              <a:gd name="connsiteY0" fmla="*/ 6860666 h 6860666"/>
              <a:gd name="connsiteX1" fmla="*/ 3974046 w 4604084"/>
              <a:gd name="connsiteY1" fmla="*/ 0 h 6860666"/>
              <a:gd name="connsiteX2" fmla="*/ 4604084 w 4604084"/>
              <a:gd name="connsiteY2" fmla="*/ 2666 h 6860666"/>
              <a:gd name="connsiteX3" fmla="*/ 4604084 w 4604084"/>
              <a:gd name="connsiteY3" fmla="*/ 6860666 h 6860666"/>
              <a:gd name="connsiteX4" fmla="*/ 0 w 4604084"/>
              <a:gd name="connsiteY4" fmla="*/ 6860666 h 6860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4084" h="6860666">
                <a:moveTo>
                  <a:pt x="0" y="6860666"/>
                </a:moveTo>
                <a:lnTo>
                  <a:pt x="3974046" y="0"/>
                </a:lnTo>
                <a:lnTo>
                  <a:pt x="4604084" y="2666"/>
                </a:lnTo>
                <a:lnTo>
                  <a:pt x="4604084" y="6860666"/>
                </a:lnTo>
                <a:lnTo>
                  <a:pt x="0" y="6860666"/>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537278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ab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225E-F4AA-4846-820C-3B87AADB770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94A4153-7463-4EBF-A01B-8583FE7C1691}"/>
              </a:ext>
            </a:extLst>
          </p:cNvPr>
          <p:cNvSpPr>
            <a:spLocks noGrp="1"/>
          </p:cNvSpPr>
          <p:nvPr>
            <p:ph idx="1"/>
          </p:nvPr>
        </p:nvSpPr>
        <p:spPr>
          <a:xfrm>
            <a:off x="1966893" y="1636295"/>
            <a:ext cx="8444433" cy="3721768"/>
          </a:xfrm>
        </p:spPr>
        <p:txBody>
          <a:bodyPr>
            <a:normAutofit/>
          </a:bodyPr>
          <a:lstStyle>
            <a:lvl1pPr>
              <a:lnSpc>
                <a:spcPts val="1400"/>
              </a:lnSpc>
              <a:spcAft>
                <a:spcPts val="0"/>
              </a:spcAft>
              <a:defRPr sz="1200"/>
            </a:lvl1pPr>
            <a:lvl2pPr marL="180000" indent="-180000">
              <a:lnSpc>
                <a:spcPts val="1400"/>
              </a:lnSpc>
              <a:spcAft>
                <a:spcPts val="0"/>
              </a:spcAft>
              <a:defRPr sz="1200"/>
            </a:lvl2pPr>
            <a:lvl3pPr marL="180000" indent="-180000">
              <a:lnSpc>
                <a:spcPts val="1400"/>
              </a:lnSpc>
              <a:spcAft>
                <a:spcPts val="0"/>
              </a:spcAft>
              <a:defRPr sz="1200"/>
            </a:lvl3pPr>
            <a:lvl4pPr marL="180000" indent="-180000">
              <a:lnSpc>
                <a:spcPts val="1400"/>
              </a:lnSpc>
              <a:spcAft>
                <a:spcPts val="0"/>
              </a:spcAft>
              <a:defRPr sz="1200"/>
            </a:lvl4pPr>
            <a:lvl5pPr marL="180000" indent="-180000">
              <a:lnSpc>
                <a:spcPts val="1400"/>
              </a:lnSpc>
              <a:spcAft>
                <a:spcPts val="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a:extLst>
              <a:ext uri="{FF2B5EF4-FFF2-40B4-BE49-F238E27FC236}">
                <a16:creationId xmlns:a16="http://schemas.microsoft.com/office/drawing/2014/main" id="{97320BA3-D2D8-423A-A9BA-11BDE96113B0}"/>
              </a:ext>
            </a:extLst>
          </p:cNvPr>
          <p:cNvSpPr>
            <a:spLocks noGrp="1"/>
          </p:cNvSpPr>
          <p:nvPr>
            <p:ph type="sldNum" sz="quarter" idx="12"/>
          </p:nvPr>
        </p:nvSpPr>
        <p:spPr/>
        <p:txBody>
          <a:bodyPr/>
          <a:lstStyle/>
          <a:p>
            <a:fld id="{B5042770-298F-4A05-AC19-71EBAFD4AFB7}" type="slidenum">
              <a:rPr lang="en-GB" smtClean="0"/>
              <a:t>‹#›</a:t>
            </a:fld>
            <a:endParaRPr lang="en-GB"/>
          </a:p>
        </p:txBody>
      </p:sp>
      <p:sp>
        <p:nvSpPr>
          <p:cNvPr id="7" name="TextBox 6">
            <a:extLst>
              <a:ext uri="{FF2B5EF4-FFF2-40B4-BE49-F238E27FC236}">
                <a16:creationId xmlns:a16="http://schemas.microsoft.com/office/drawing/2014/main" id="{18EC0076-E1CB-436E-A448-238EAA3CB154}"/>
              </a:ext>
            </a:extLst>
          </p:cNvPr>
          <p:cNvSpPr txBox="1"/>
          <p:nvPr/>
        </p:nvSpPr>
        <p:spPr>
          <a:xfrm>
            <a:off x="540000" y="6374142"/>
            <a:ext cx="3252865" cy="184666"/>
          </a:xfrm>
          <a:prstGeom prst="rect">
            <a:avLst/>
          </a:prstGeom>
          <a:noFill/>
        </p:spPr>
        <p:txBody>
          <a:bodyPr wrap="square" lIns="0" tIns="0" rIns="0" bIns="0" rtlCol="0">
            <a:spAutoFit/>
          </a:bodyPr>
          <a:lstStyle/>
          <a:p>
            <a:r>
              <a:rPr lang="en-GB" sz="1200" b="1" dirty="0">
                <a:solidFill>
                  <a:schemeClr val="tx2"/>
                </a:solidFill>
              </a:rPr>
              <a:t>Centre for Ageing Better</a:t>
            </a:r>
          </a:p>
        </p:txBody>
      </p:sp>
      <p:sp>
        <p:nvSpPr>
          <p:cNvPr id="9" name="Text Placeholder 8">
            <a:extLst>
              <a:ext uri="{FF2B5EF4-FFF2-40B4-BE49-F238E27FC236}">
                <a16:creationId xmlns:a16="http://schemas.microsoft.com/office/drawing/2014/main" id="{D946D198-AFD1-4C75-9986-DDCE14775B91}"/>
              </a:ext>
            </a:extLst>
          </p:cNvPr>
          <p:cNvSpPr>
            <a:spLocks noGrp="1"/>
          </p:cNvSpPr>
          <p:nvPr>
            <p:ph type="body" sz="quarter" idx="13"/>
          </p:nvPr>
        </p:nvSpPr>
        <p:spPr>
          <a:xfrm>
            <a:off x="1966913" y="5523630"/>
            <a:ext cx="8443912" cy="550863"/>
          </a:xfrm>
        </p:spPr>
        <p:txBody>
          <a:bodyPr>
            <a:noAutofit/>
          </a:bodyPr>
          <a:lstStyle>
            <a:lvl1pPr>
              <a:lnSpc>
                <a:spcPts val="1400"/>
              </a:lnSpc>
              <a:spcAft>
                <a:spcPts val="0"/>
              </a:spcAft>
              <a:defRPr sz="1200"/>
            </a:lvl1pPr>
            <a:lvl2pPr>
              <a:lnSpc>
                <a:spcPts val="1400"/>
              </a:lnSpc>
              <a:spcAft>
                <a:spcPts val="0"/>
              </a:spcAft>
              <a:defRPr sz="1200"/>
            </a:lvl2pPr>
            <a:lvl3pPr>
              <a:lnSpc>
                <a:spcPts val="1400"/>
              </a:lnSpc>
              <a:spcAft>
                <a:spcPts val="0"/>
              </a:spcAft>
              <a:defRPr sz="1200"/>
            </a:lvl3pPr>
            <a:lvl4pPr>
              <a:lnSpc>
                <a:spcPts val="1400"/>
              </a:lnSpc>
              <a:spcAft>
                <a:spcPts val="0"/>
              </a:spcAft>
              <a:defRPr sz="1200"/>
            </a:lvl4pPr>
            <a:lvl5pPr>
              <a:lnSpc>
                <a:spcPts val="1400"/>
              </a:lnSpc>
              <a:spcAft>
                <a:spcPts val="0"/>
              </a:spcAft>
              <a:defRPr sz="1200"/>
            </a:lvl5pPr>
          </a:lstStyle>
          <a:p>
            <a:pPr lvl="0"/>
            <a:r>
              <a:rPr lang="en-US"/>
              <a:t>Click to edit Master text styles</a:t>
            </a:r>
          </a:p>
        </p:txBody>
      </p:sp>
    </p:spTree>
    <p:extLst>
      <p:ext uri="{BB962C8B-B14F-4D97-AF65-F5344CB8AC3E}">
        <p14:creationId xmlns:p14="http://schemas.microsoft.com/office/powerpoint/2010/main" val="4069609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Slide -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F89CC-F74C-4390-A957-4583D92429A4}"/>
              </a:ext>
            </a:extLst>
          </p:cNvPr>
          <p:cNvSpPr>
            <a:spLocks noGrp="1"/>
          </p:cNvSpPr>
          <p:nvPr>
            <p:ph type="ctrTitle"/>
          </p:nvPr>
        </p:nvSpPr>
        <p:spPr>
          <a:xfrm>
            <a:off x="540000" y="2182730"/>
            <a:ext cx="6032250" cy="2088000"/>
          </a:xfrm>
        </p:spPr>
        <p:txBody>
          <a:bodyPr anchor="t">
            <a:normAutofit/>
          </a:bodyPr>
          <a:lstStyle>
            <a:lvl1pPr algn="l">
              <a:lnSpc>
                <a:spcPts val="4800"/>
              </a:lnSpc>
              <a:defRPr sz="4500">
                <a:solidFill>
                  <a:schemeClr val="tx2"/>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F983A577-857E-4CCC-BDEC-E12B657E78B7}"/>
              </a:ext>
            </a:extLst>
          </p:cNvPr>
          <p:cNvSpPr>
            <a:spLocks noGrp="1"/>
          </p:cNvSpPr>
          <p:nvPr>
            <p:ph type="subTitle" idx="1"/>
          </p:nvPr>
        </p:nvSpPr>
        <p:spPr>
          <a:xfrm>
            <a:off x="539999" y="4359652"/>
            <a:ext cx="4955110" cy="1565649"/>
          </a:xfrm>
        </p:spPr>
        <p:txBody>
          <a:bodyPr>
            <a:normAutofit/>
          </a:bodyPr>
          <a:lstStyle>
            <a:lvl1pPr marL="0" indent="0" algn="l">
              <a:lnSpc>
                <a:spcPts val="2160"/>
              </a:lnSpc>
              <a:spcAft>
                <a:spcPts val="0"/>
              </a:spcAft>
              <a:buNone/>
              <a:defRPr sz="1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10" name="TextBox 9">
            <a:extLst>
              <a:ext uri="{FF2B5EF4-FFF2-40B4-BE49-F238E27FC236}">
                <a16:creationId xmlns:a16="http://schemas.microsoft.com/office/drawing/2014/main" id="{A3EC8675-A20E-4C95-AC1B-D8FCC3F8E1C2}"/>
              </a:ext>
            </a:extLst>
          </p:cNvPr>
          <p:cNvSpPr txBox="1"/>
          <p:nvPr/>
        </p:nvSpPr>
        <p:spPr>
          <a:xfrm>
            <a:off x="539999" y="6109967"/>
            <a:ext cx="3252865" cy="264175"/>
          </a:xfrm>
          <a:prstGeom prst="rect">
            <a:avLst/>
          </a:prstGeom>
          <a:noFill/>
        </p:spPr>
        <p:txBody>
          <a:bodyPr wrap="square" lIns="0" tIns="0" rIns="0" bIns="0" rtlCol="0">
            <a:spAutoFit/>
          </a:bodyPr>
          <a:lstStyle/>
          <a:p>
            <a:pPr>
              <a:lnSpc>
                <a:spcPts val="2160"/>
              </a:lnSpc>
            </a:pPr>
            <a:r>
              <a:rPr lang="en-GB" sz="1800" b="1" dirty="0">
                <a:solidFill>
                  <a:schemeClr val="tx2"/>
                </a:solidFill>
              </a:rPr>
              <a:t>ageing-better.org.uk</a:t>
            </a:r>
          </a:p>
        </p:txBody>
      </p:sp>
      <p:pic>
        <p:nvPicPr>
          <p:cNvPr id="5" name="Picture 4" descr="A picture containing food, drawing&#10;&#10;Description automatically generated">
            <a:extLst>
              <a:ext uri="{FF2B5EF4-FFF2-40B4-BE49-F238E27FC236}">
                <a16:creationId xmlns:a16="http://schemas.microsoft.com/office/drawing/2014/main" id="{EF297F36-1F0C-4B94-A560-40EEF49B0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000" y="540000"/>
            <a:ext cx="3063246" cy="726949"/>
          </a:xfrm>
          <a:prstGeom prst="rect">
            <a:avLst/>
          </a:prstGeom>
        </p:spPr>
      </p:pic>
      <p:sp>
        <p:nvSpPr>
          <p:cNvPr id="6" name="Rectangle 5">
            <a:extLst>
              <a:ext uri="{FF2B5EF4-FFF2-40B4-BE49-F238E27FC236}">
                <a16:creationId xmlns:a16="http://schemas.microsoft.com/office/drawing/2014/main" id="{8EA6A719-9FCD-4918-A77C-F2077EFC0956}"/>
              </a:ext>
            </a:extLst>
          </p:cNvPr>
          <p:cNvSpPr/>
          <p:nvPr/>
        </p:nvSpPr>
        <p:spPr>
          <a:xfrm>
            <a:off x="7587916" y="-2666"/>
            <a:ext cx="4604084" cy="6860666"/>
          </a:xfrm>
          <a:custGeom>
            <a:avLst/>
            <a:gdLst>
              <a:gd name="connsiteX0" fmla="*/ 0 w 4604084"/>
              <a:gd name="connsiteY0" fmla="*/ 0 h 6858000"/>
              <a:gd name="connsiteX1" fmla="*/ 4604084 w 4604084"/>
              <a:gd name="connsiteY1" fmla="*/ 0 h 6858000"/>
              <a:gd name="connsiteX2" fmla="*/ 4604084 w 4604084"/>
              <a:gd name="connsiteY2" fmla="*/ 6858000 h 6858000"/>
              <a:gd name="connsiteX3" fmla="*/ 0 w 4604084"/>
              <a:gd name="connsiteY3" fmla="*/ 6858000 h 6858000"/>
              <a:gd name="connsiteX4" fmla="*/ 0 w 4604084"/>
              <a:gd name="connsiteY4" fmla="*/ 0 h 6858000"/>
              <a:gd name="connsiteX0" fmla="*/ 0 w 4604084"/>
              <a:gd name="connsiteY0" fmla="*/ 2666 h 6860666"/>
              <a:gd name="connsiteX1" fmla="*/ 3974046 w 4604084"/>
              <a:gd name="connsiteY1" fmla="*/ 0 h 6860666"/>
              <a:gd name="connsiteX2" fmla="*/ 4604084 w 4604084"/>
              <a:gd name="connsiteY2" fmla="*/ 2666 h 6860666"/>
              <a:gd name="connsiteX3" fmla="*/ 4604084 w 4604084"/>
              <a:gd name="connsiteY3" fmla="*/ 6860666 h 6860666"/>
              <a:gd name="connsiteX4" fmla="*/ 0 w 4604084"/>
              <a:gd name="connsiteY4" fmla="*/ 6860666 h 6860666"/>
              <a:gd name="connsiteX5" fmla="*/ 0 w 4604084"/>
              <a:gd name="connsiteY5" fmla="*/ 2666 h 6860666"/>
              <a:gd name="connsiteX0" fmla="*/ 0 w 4604084"/>
              <a:gd name="connsiteY0" fmla="*/ 6860666 h 6860666"/>
              <a:gd name="connsiteX1" fmla="*/ 3974046 w 4604084"/>
              <a:gd name="connsiteY1" fmla="*/ 0 h 6860666"/>
              <a:gd name="connsiteX2" fmla="*/ 4604084 w 4604084"/>
              <a:gd name="connsiteY2" fmla="*/ 2666 h 6860666"/>
              <a:gd name="connsiteX3" fmla="*/ 4604084 w 4604084"/>
              <a:gd name="connsiteY3" fmla="*/ 6860666 h 6860666"/>
              <a:gd name="connsiteX4" fmla="*/ 0 w 4604084"/>
              <a:gd name="connsiteY4" fmla="*/ 6860666 h 6860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4084" h="6860666">
                <a:moveTo>
                  <a:pt x="0" y="6860666"/>
                </a:moveTo>
                <a:lnTo>
                  <a:pt x="3974046" y="0"/>
                </a:lnTo>
                <a:lnTo>
                  <a:pt x="4604084" y="2666"/>
                </a:lnTo>
                <a:lnTo>
                  <a:pt x="4604084" y="6860666"/>
                </a:lnTo>
                <a:lnTo>
                  <a:pt x="0" y="6860666"/>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84457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le Slide -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F89CC-F74C-4390-A957-4583D92429A4}"/>
              </a:ext>
            </a:extLst>
          </p:cNvPr>
          <p:cNvSpPr>
            <a:spLocks noGrp="1"/>
          </p:cNvSpPr>
          <p:nvPr>
            <p:ph type="ctrTitle"/>
          </p:nvPr>
        </p:nvSpPr>
        <p:spPr>
          <a:xfrm>
            <a:off x="540000" y="2182730"/>
            <a:ext cx="6032250" cy="2088000"/>
          </a:xfrm>
        </p:spPr>
        <p:txBody>
          <a:bodyPr anchor="t">
            <a:normAutofit/>
          </a:bodyPr>
          <a:lstStyle>
            <a:lvl1pPr algn="l">
              <a:lnSpc>
                <a:spcPts val="4800"/>
              </a:lnSpc>
              <a:defRPr sz="4500">
                <a:solidFill>
                  <a:schemeClr val="tx2"/>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F983A577-857E-4CCC-BDEC-E12B657E78B7}"/>
              </a:ext>
            </a:extLst>
          </p:cNvPr>
          <p:cNvSpPr>
            <a:spLocks noGrp="1"/>
          </p:cNvSpPr>
          <p:nvPr>
            <p:ph type="subTitle" idx="1"/>
          </p:nvPr>
        </p:nvSpPr>
        <p:spPr>
          <a:xfrm>
            <a:off x="539999" y="4359652"/>
            <a:ext cx="4955110" cy="1565649"/>
          </a:xfrm>
        </p:spPr>
        <p:txBody>
          <a:bodyPr>
            <a:normAutofit/>
          </a:bodyPr>
          <a:lstStyle>
            <a:lvl1pPr marL="0" indent="0" algn="l">
              <a:lnSpc>
                <a:spcPts val="2160"/>
              </a:lnSpc>
              <a:spcAft>
                <a:spcPts val="0"/>
              </a:spcAft>
              <a:buNone/>
              <a:defRPr sz="1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10" name="TextBox 9">
            <a:extLst>
              <a:ext uri="{FF2B5EF4-FFF2-40B4-BE49-F238E27FC236}">
                <a16:creationId xmlns:a16="http://schemas.microsoft.com/office/drawing/2014/main" id="{A3EC8675-A20E-4C95-AC1B-D8FCC3F8E1C2}"/>
              </a:ext>
            </a:extLst>
          </p:cNvPr>
          <p:cNvSpPr txBox="1"/>
          <p:nvPr/>
        </p:nvSpPr>
        <p:spPr>
          <a:xfrm>
            <a:off x="539999" y="6109967"/>
            <a:ext cx="3252865" cy="264175"/>
          </a:xfrm>
          <a:prstGeom prst="rect">
            <a:avLst/>
          </a:prstGeom>
          <a:noFill/>
        </p:spPr>
        <p:txBody>
          <a:bodyPr wrap="square" lIns="0" tIns="0" rIns="0" bIns="0" rtlCol="0">
            <a:spAutoFit/>
          </a:bodyPr>
          <a:lstStyle/>
          <a:p>
            <a:pPr>
              <a:lnSpc>
                <a:spcPts val="2160"/>
              </a:lnSpc>
            </a:pPr>
            <a:r>
              <a:rPr lang="en-GB" sz="1800" b="1" dirty="0">
                <a:solidFill>
                  <a:schemeClr val="tx2"/>
                </a:solidFill>
              </a:rPr>
              <a:t>ageing-better.org.uk</a:t>
            </a:r>
          </a:p>
        </p:txBody>
      </p:sp>
      <p:pic>
        <p:nvPicPr>
          <p:cNvPr id="5" name="Picture 4" descr="A picture containing food, drawing&#10;&#10;Description automatically generated">
            <a:extLst>
              <a:ext uri="{FF2B5EF4-FFF2-40B4-BE49-F238E27FC236}">
                <a16:creationId xmlns:a16="http://schemas.microsoft.com/office/drawing/2014/main" id="{EF297F36-1F0C-4B94-A560-40EEF49B0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000" y="540000"/>
            <a:ext cx="3063246" cy="726949"/>
          </a:xfrm>
          <a:prstGeom prst="rect">
            <a:avLst/>
          </a:prstGeom>
        </p:spPr>
      </p:pic>
      <p:sp>
        <p:nvSpPr>
          <p:cNvPr id="6" name="Rectangle 5">
            <a:extLst>
              <a:ext uri="{FF2B5EF4-FFF2-40B4-BE49-F238E27FC236}">
                <a16:creationId xmlns:a16="http://schemas.microsoft.com/office/drawing/2014/main" id="{8EA6A719-9FCD-4918-A77C-F2077EFC0956}"/>
              </a:ext>
            </a:extLst>
          </p:cNvPr>
          <p:cNvSpPr/>
          <p:nvPr/>
        </p:nvSpPr>
        <p:spPr>
          <a:xfrm>
            <a:off x="7587916" y="-2666"/>
            <a:ext cx="4604084" cy="6860666"/>
          </a:xfrm>
          <a:custGeom>
            <a:avLst/>
            <a:gdLst>
              <a:gd name="connsiteX0" fmla="*/ 0 w 4604084"/>
              <a:gd name="connsiteY0" fmla="*/ 0 h 6858000"/>
              <a:gd name="connsiteX1" fmla="*/ 4604084 w 4604084"/>
              <a:gd name="connsiteY1" fmla="*/ 0 h 6858000"/>
              <a:gd name="connsiteX2" fmla="*/ 4604084 w 4604084"/>
              <a:gd name="connsiteY2" fmla="*/ 6858000 h 6858000"/>
              <a:gd name="connsiteX3" fmla="*/ 0 w 4604084"/>
              <a:gd name="connsiteY3" fmla="*/ 6858000 h 6858000"/>
              <a:gd name="connsiteX4" fmla="*/ 0 w 4604084"/>
              <a:gd name="connsiteY4" fmla="*/ 0 h 6858000"/>
              <a:gd name="connsiteX0" fmla="*/ 0 w 4604084"/>
              <a:gd name="connsiteY0" fmla="*/ 2666 h 6860666"/>
              <a:gd name="connsiteX1" fmla="*/ 3974046 w 4604084"/>
              <a:gd name="connsiteY1" fmla="*/ 0 h 6860666"/>
              <a:gd name="connsiteX2" fmla="*/ 4604084 w 4604084"/>
              <a:gd name="connsiteY2" fmla="*/ 2666 h 6860666"/>
              <a:gd name="connsiteX3" fmla="*/ 4604084 w 4604084"/>
              <a:gd name="connsiteY3" fmla="*/ 6860666 h 6860666"/>
              <a:gd name="connsiteX4" fmla="*/ 0 w 4604084"/>
              <a:gd name="connsiteY4" fmla="*/ 6860666 h 6860666"/>
              <a:gd name="connsiteX5" fmla="*/ 0 w 4604084"/>
              <a:gd name="connsiteY5" fmla="*/ 2666 h 6860666"/>
              <a:gd name="connsiteX0" fmla="*/ 0 w 4604084"/>
              <a:gd name="connsiteY0" fmla="*/ 6860666 h 6860666"/>
              <a:gd name="connsiteX1" fmla="*/ 3974046 w 4604084"/>
              <a:gd name="connsiteY1" fmla="*/ 0 h 6860666"/>
              <a:gd name="connsiteX2" fmla="*/ 4604084 w 4604084"/>
              <a:gd name="connsiteY2" fmla="*/ 2666 h 6860666"/>
              <a:gd name="connsiteX3" fmla="*/ 4604084 w 4604084"/>
              <a:gd name="connsiteY3" fmla="*/ 6860666 h 6860666"/>
              <a:gd name="connsiteX4" fmla="*/ 0 w 4604084"/>
              <a:gd name="connsiteY4" fmla="*/ 6860666 h 6860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4084" h="6860666">
                <a:moveTo>
                  <a:pt x="0" y="6860666"/>
                </a:moveTo>
                <a:lnTo>
                  <a:pt x="3974046" y="0"/>
                </a:lnTo>
                <a:lnTo>
                  <a:pt x="4604084" y="2666"/>
                </a:lnTo>
                <a:lnTo>
                  <a:pt x="4604084" y="6860666"/>
                </a:lnTo>
                <a:lnTo>
                  <a:pt x="0" y="6860666"/>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12875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 03">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F89CC-F74C-4390-A957-4583D92429A4}"/>
              </a:ext>
            </a:extLst>
          </p:cNvPr>
          <p:cNvSpPr>
            <a:spLocks noGrp="1"/>
          </p:cNvSpPr>
          <p:nvPr>
            <p:ph type="ctrTitle"/>
          </p:nvPr>
        </p:nvSpPr>
        <p:spPr>
          <a:xfrm>
            <a:off x="540000" y="2343150"/>
            <a:ext cx="6032250" cy="1908000"/>
          </a:xfrm>
        </p:spPr>
        <p:txBody>
          <a:bodyPr anchor="t">
            <a:normAutofit/>
          </a:bodyPr>
          <a:lstStyle>
            <a:lvl1pPr algn="l">
              <a:lnSpc>
                <a:spcPts val="4800"/>
              </a:lnSpc>
              <a:defRPr sz="4500">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F983A577-857E-4CCC-BDEC-E12B657E78B7}"/>
              </a:ext>
            </a:extLst>
          </p:cNvPr>
          <p:cNvSpPr>
            <a:spLocks noGrp="1"/>
          </p:cNvSpPr>
          <p:nvPr>
            <p:ph type="subTitle" idx="1"/>
          </p:nvPr>
        </p:nvSpPr>
        <p:spPr>
          <a:xfrm>
            <a:off x="539999" y="4359652"/>
            <a:ext cx="4955110" cy="1565649"/>
          </a:xfrm>
        </p:spPr>
        <p:txBody>
          <a:bodyPr>
            <a:normAutofit/>
          </a:bodyPr>
          <a:lstStyle>
            <a:lvl1pPr marL="0" indent="0" algn="l">
              <a:lnSpc>
                <a:spcPts val="2160"/>
              </a:lnSpc>
              <a:spcAft>
                <a:spcPts val="0"/>
              </a:spcAft>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10" name="TextBox 9">
            <a:extLst>
              <a:ext uri="{FF2B5EF4-FFF2-40B4-BE49-F238E27FC236}">
                <a16:creationId xmlns:a16="http://schemas.microsoft.com/office/drawing/2014/main" id="{A3EC8675-A20E-4C95-AC1B-D8FCC3F8E1C2}"/>
              </a:ext>
            </a:extLst>
          </p:cNvPr>
          <p:cNvSpPr txBox="1"/>
          <p:nvPr/>
        </p:nvSpPr>
        <p:spPr>
          <a:xfrm>
            <a:off x="539999" y="6109967"/>
            <a:ext cx="3252865" cy="264175"/>
          </a:xfrm>
          <a:prstGeom prst="rect">
            <a:avLst/>
          </a:prstGeom>
          <a:noFill/>
        </p:spPr>
        <p:txBody>
          <a:bodyPr wrap="square" lIns="0" tIns="0" rIns="0" bIns="0" rtlCol="0">
            <a:spAutoFit/>
          </a:bodyPr>
          <a:lstStyle/>
          <a:p>
            <a:pPr>
              <a:lnSpc>
                <a:spcPts val="2160"/>
              </a:lnSpc>
            </a:pPr>
            <a:r>
              <a:rPr lang="en-GB" sz="1800" b="1" dirty="0">
                <a:solidFill>
                  <a:schemeClr val="bg1"/>
                </a:solidFill>
              </a:rPr>
              <a:t>ageing-better.org.uk</a:t>
            </a:r>
          </a:p>
        </p:txBody>
      </p:sp>
      <p:pic>
        <p:nvPicPr>
          <p:cNvPr id="12" name="Picture 11" descr="A picture containing drawing, plate&#10;&#10;Description automatically generated">
            <a:extLst>
              <a:ext uri="{FF2B5EF4-FFF2-40B4-BE49-F238E27FC236}">
                <a16:creationId xmlns:a16="http://schemas.microsoft.com/office/drawing/2014/main" id="{6E0CCB01-21B9-4D6A-89C8-D3396044D3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000" y="540000"/>
            <a:ext cx="3063246" cy="726949"/>
          </a:xfrm>
          <a:prstGeom prst="rect">
            <a:avLst/>
          </a:prstGeom>
        </p:spPr>
      </p:pic>
      <p:sp>
        <p:nvSpPr>
          <p:cNvPr id="4" name="Rectangle 3">
            <a:extLst>
              <a:ext uri="{FF2B5EF4-FFF2-40B4-BE49-F238E27FC236}">
                <a16:creationId xmlns:a16="http://schemas.microsoft.com/office/drawing/2014/main" id="{9578086F-0858-4181-8712-BB8A84000D4F}"/>
              </a:ext>
            </a:extLst>
          </p:cNvPr>
          <p:cNvSpPr/>
          <p:nvPr/>
        </p:nvSpPr>
        <p:spPr>
          <a:xfrm>
            <a:off x="5561573" y="-9054"/>
            <a:ext cx="6630427" cy="6867054"/>
          </a:xfrm>
          <a:custGeom>
            <a:avLst/>
            <a:gdLst>
              <a:gd name="connsiteX0" fmla="*/ 0 w 6630427"/>
              <a:gd name="connsiteY0" fmla="*/ 0 h 6863716"/>
              <a:gd name="connsiteX1" fmla="*/ 6630427 w 6630427"/>
              <a:gd name="connsiteY1" fmla="*/ 0 h 6863716"/>
              <a:gd name="connsiteX2" fmla="*/ 6630427 w 6630427"/>
              <a:gd name="connsiteY2" fmla="*/ 6863716 h 6863716"/>
              <a:gd name="connsiteX3" fmla="*/ 0 w 6630427"/>
              <a:gd name="connsiteY3" fmla="*/ 6863716 h 6863716"/>
              <a:gd name="connsiteX4" fmla="*/ 0 w 6630427"/>
              <a:gd name="connsiteY4" fmla="*/ 0 h 6863716"/>
              <a:gd name="connsiteX0" fmla="*/ 0 w 6630427"/>
              <a:gd name="connsiteY0" fmla="*/ 3337 h 6867053"/>
              <a:gd name="connsiteX1" fmla="*/ 3980779 w 6630427"/>
              <a:gd name="connsiteY1" fmla="*/ 0 h 6867053"/>
              <a:gd name="connsiteX2" fmla="*/ 6630427 w 6630427"/>
              <a:gd name="connsiteY2" fmla="*/ 3337 h 6867053"/>
              <a:gd name="connsiteX3" fmla="*/ 6630427 w 6630427"/>
              <a:gd name="connsiteY3" fmla="*/ 6867053 h 6867053"/>
              <a:gd name="connsiteX4" fmla="*/ 0 w 6630427"/>
              <a:gd name="connsiteY4" fmla="*/ 6867053 h 6867053"/>
              <a:gd name="connsiteX5" fmla="*/ 0 w 6630427"/>
              <a:gd name="connsiteY5" fmla="*/ 3337 h 6867053"/>
              <a:gd name="connsiteX0" fmla="*/ 0 w 6630427"/>
              <a:gd name="connsiteY0" fmla="*/ 6867053 h 6867053"/>
              <a:gd name="connsiteX1" fmla="*/ 3980779 w 6630427"/>
              <a:gd name="connsiteY1" fmla="*/ 0 h 6867053"/>
              <a:gd name="connsiteX2" fmla="*/ 6630427 w 6630427"/>
              <a:gd name="connsiteY2" fmla="*/ 3337 h 6867053"/>
              <a:gd name="connsiteX3" fmla="*/ 6630427 w 6630427"/>
              <a:gd name="connsiteY3" fmla="*/ 6867053 h 6867053"/>
              <a:gd name="connsiteX4" fmla="*/ 0 w 6630427"/>
              <a:gd name="connsiteY4" fmla="*/ 6867053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0427" h="6867053">
                <a:moveTo>
                  <a:pt x="0" y="6867053"/>
                </a:moveTo>
                <a:lnTo>
                  <a:pt x="3980779" y="0"/>
                </a:lnTo>
                <a:lnTo>
                  <a:pt x="6630427" y="3337"/>
                </a:lnTo>
                <a:lnTo>
                  <a:pt x="6630427" y="6867053"/>
                </a:lnTo>
                <a:lnTo>
                  <a:pt x="0" y="686705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27570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ivider Slide - 01">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F89CC-F74C-4390-A957-4583D92429A4}"/>
              </a:ext>
            </a:extLst>
          </p:cNvPr>
          <p:cNvSpPr>
            <a:spLocks noGrp="1"/>
          </p:cNvSpPr>
          <p:nvPr>
            <p:ph type="ctrTitle"/>
          </p:nvPr>
        </p:nvSpPr>
        <p:spPr>
          <a:xfrm>
            <a:off x="540000" y="1592210"/>
            <a:ext cx="4561389" cy="1680379"/>
          </a:xfrm>
        </p:spPr>
        <p:txBody>
          <a:bodyPr anchor="t"/>
          <a:lstStyle>
            <a:lvl1pPr algn="l">
              <a:lnSpc>
                <a:spcPts val="6200"/>
              </a:lnSpc>
              <a:defRPr sz="6000">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F983A577-857E-4CCC-BDEC-E12B657E78B7}"/>
              </a:ext>
            </a:extLst>
          </p:cNvPr>
          <p:cNvSpPr>
            <a:spLocks noGrp="1"/>
          </p:cNvSpPr>
          <p:nvPr>
            <p:ph type="subTitle" idx="1" hasCustomPrompt="1"/>
          </p:nvPr>
        </p:nvSpPr>
        <p:spPr>
          <a:xfrm>
            <a:off x="539999" y="3457428"/>
            <a:ext cx="5148000" cy="18288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a:t>
            </a:r>
            <a:br>
              <a:rPr lang="en-US" dirty="0"/>
            </a:br>
            <a:r>
              <a:rPr lang="en-US" dirty="0"/>
              <a:t>Master subtitle style</a:t>
            </a:r>
            <a:endParaRPr lang="en-GB" dirty="0"/>
          </a:p>
        </p:txBody>
      </p:sp>
      <p:sp>
        <p:nvSpPr>
          <p:cNvPr id="7" name="TextBox 6">
            <a:extLst>
              <a:ext uri="{FF2B5EF4-FFF2-40B4-BE49-F238E27FC236}">
                <a16:creationId xmlns:a16="http://schemas.microsoft.com/office/drawing/2014/main" id="{518A0DFA-A63F-4FE5-A44A-DD2E5F85E438}"/>
              </a:ext>
            </a:extLst>
          </p:cNvPr>
          <p:cNvSpPr txBox="1"/>
          <p:nvPr/>
        </p:nvSpPr>
        <p:spPr>
          <a:xfrm>
            <a:off x="540000" y="6374142"/>
            <a:ext cx="3252865" cy="184666"/>
          </a:xfrm>
          <a:prstGeom prst="rect">
            <a:avLst/>
          </a:prstGeom>
          <a:noFill/>
        </p:spPr>
        <p:txBody>
          <a:bodyPr wrap="square" lIns="0" tIns="0" rIns="0" bIns="0" rtlCol="0">
            <a:spAutoFit/>
          </a:bodyPr>
          <a:lstStyle/>
          <a:p>
            <a:r>
              <a:rPr lang="en-GB" sz="1200" b="1" dirty="0">
                <a:solidFill>
                  <a:schemeClr val="bg1"/>
                </a:solidFill>
              </a:rPr>
              <a:t>Centre for Ageing Better</a:t>
            </a:r>
          </a:p>
        </p:txBody>
      </p:sp>
      <p:sp>
        <p:nvSpPr>
          <p:cNvPr id="6" name="Picture Placeholder 13">
            <a:extLst>
              <a:ext uri="{FF2B5EF4-FFF2-40B4-BE49-F238E27FC236}">
                <a16:creationId xmlns:a16="http://schemas.microsoft.com/office/drawing/2014/main" id="{6B977142-4933-49D3-8F0F-A8FC8722BC2B}"/>
              </a:ext>
            </a:extLst>
          </p:cNvPr>
          <p:cNvSpPr>
            <a:spLocks noGrp="1"/>
          </p:cNvSpPr>
          <p:nvPr>
            <p:ph type="pic" sz="quarter" idx="10"/>
          </p:nvPr>
        </p:nvSpPr>
        <p:spPr>
          <a:xfrm>
            <a:off x="5561573" y="-5716"/>
            <a:ext cx="6630427" cy="6863715"/>
          </a:xfrm>
          <a:custGeom>
            <a:avLst/>
            <a:gdLst>
              <a:gd name="connsiteX0" fmla="*/ 0 w 6697662"/>
              <a:gd name="connsiteY0" fmla="*/ 0 h 6858000"/>
              <a:gd name="connsiteX1" fmla="*/ 6697662 w 6697662"/>
              <a:gd name="connsiteY1" fmla="*/ 0 h 6858000"/>
              <a:gd name="connsiteX2" fmla="*/ 6697662 w 6697662"/>
              <a:gd name="connsiteY2" fmla="*/ 6858000 h 6858000"/>
              <a:gd name="connsiteX3" fmla="*/ 0 w 6697662"/>
              <a:gd name="connsiteY3" fmla="*/ 6858000 h 6858000"/>
              <a:gd name="connsiteX4" fmla="*/ 0 w 6697662"/>
              <a:gd name="connsiteY4" fmla="*/ 0 h 6858000"/>
              <a:gd name="connsiteX0" fmla="*/ 0 w 6697662"/>
              <a:gd name="connsiteY0" fmla="*/ 5715 h 6863715"/>
              <a:gd name="connsiteX1" fmla="*/ 4049712 w 6697662"/>
              <a:gd name="connsiteY1" fmla="*/ 0 h 6863715"/>
              <a:gd name="connsiteX2" fmla="*/ 6697662 w 6697662"/>
              <a:gd name="connsiteY2" fmla="*/ 5715 h 6863715"/>
              <a:gd name="connsiteX3" fmla="*/ 6697662 w 6697662"/>
              <a:gd name="connsiteY3" fmla="*/ 6863715 h 6863715"/>
              <a:gd name="connsiteX4" fmla="*/ 0 w 6697662"/>
              <a:gd name="connsiteY4" fmla="*/ 6863715 h 6863715"/>
              <a:gd name="connsiteX5" fmla="*/ 0 w 6697662"/>
              <a:gd name="connsiteY5" fmla="*/ 5715 h 6863715"/>
              <a:gd name="connsiteX0" fmla="*/ 0 w 6697662"/>
              <a:gd name="connsiteY0" fmla="*/ 6863715 h 6863715"/>
              <a:gd name="connsiteX1" fmla="*/ 4049712 w 6697662"/>
              <a:gd name="connsiteY1" fmla="*/ 0 h 6863715"/>
              <a:gd name="connsiteX2" fmla="*/ 6697662 w 6697662"/>
              <a:gd name="connsiteY2" fmla="*/ 5715 h 6863715"/>
              <a:gd name="connsiteX3" fmla="*/ 6697662 w 6697662"/>
              <a:gd name="connsiteY3" fmla="*/ 6863715 h 6863715"/>
              <a:gd name="connsiteX4" fmla="*/ 0 w 6697662"/>
              <a:gd name="connsiteY4" fmla="*/ 6863715 h 6863715"/>
              <a:gd name="connsiteX0" fmla="*/ 0 w 6630427"/>
              <a:gd name="connsiteY0" fmla="*/ 6863715 h 6863715"/>
              <a:gd name="connsiteX1" fmla="*/ 3982477 w 6630427"/>
              <a:gd name="connsiteY1" fmla="*/ 0 h 6863715"/>
              <a:gd name="connsiteX2" fmla="*/ 6630427 w 6630427"/>
              <a:gd name="connsiteY2" fmla="*/ 5715 h 6863715"/>
              <a:gd name="connsiteX3" fmla="*/ 6630427 w 6630427"/>
              <a:gd name="connsiteY3" fmla="*/ 6863715 h 6863715"/>
              <a:gd name="connsiteX4" fmla="*/ 0 w 6630427"/>
              <a:gd name="connsiteY4" fmla="*/ 6863715 h 6863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30427" h="6863715">
                <a:moveTo>
                  <a:pt x="0" y="6863715"/>
                </a:moveTo>
                <a:lnTo>
                  <a:pt x="3982477" y="0"/>
                </a:lnTo>
                <a:lnTo>
                  <a:pt x="6630427" y="5715"/>
                </a:lnTo>
                <a:lnTo>
                  <a:pt x="6630427" y="6863715"/>
                </a:lnTo>
                <a:lnTo>
                  <a:pt x="0" y="6863715"/>
                </a:lnTo>
                <a:close/>
              </a:path>
            </a:pathLst>
          </a:custGeom>
        </p:spPr>
        <p:txBody>
          <a:bodyPr anchor="ctr"/>
          <a:lstStyle>
            <a:lvl1pPr algn="ctr">
              <a:defRPr/>
            </a:lvl1pPr>
          </a:lstStyle>
          <a:p>
            <a:r>
              <a:rPr lang="en-US"/>
              <a:t>Click icon to add picture</a:t>
            </a:r>
            <a:endParaRPr lang="en-GB"/>
          </a:p>
        </p:txBody>
      </p:sp>
    </p:spTree>
    <p:extLst>
      <p:ext uri="{BB962C8B-B14F-4D97-AF65-F5344CB8AC3E}">
        <p14:creationId xmlns:p14="http://schemas.microsoft.com/office/powerpoint/2010/main" val="773559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Divider Slide - 02">
    <p:bg>
      <p:bgPr>
        <a:solidFill>
          <a:srgbClr val="F7EFDA"/>
        </a:solidFill>
        <a:effectLst/>
      </p:bgPr>
    </p:bg>
    <p:spTree>
      <p:nvGrpSpPr>
        <p:cNvPr id="1" name=""/>
        <p:cNvGrpSpPr/>
        <p:nvPr/>
      </p:nvGrpSpPr>
      <p:grpSpPr>
        <a:xfrm>
          <a:off x="0" y="0"/>
          <a:ext cx="0" cy="0"/>
          <a:chOff x="0" y="0"/>
          <a:chExt cx="0" cy="0"/>
        </a:xfrm>
      </p:grpSpPr>
      <p:pic>
        <p:nvPicPr>
          <p:cNvPr id="9" name="Picture 8" descr="A picture containing graphics, toy, room, drawing&#10;&#10;Description automatically generated">
            <a:extLst>
              <a:ext uri="{FF2B5EF4-FFF2-40B4-BE49-F238E27FC236}">
                <a16:creationId xmlns:a16="http://schemas.microsoft.com/office/drawing/2014/main" id="{77C5280E-AB6E-4C24-B6E8-FC04439CDC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7852" y="1307767"/>
            <a:ext cx="5754148" cy="4242465"/>
          </a:xfrm>
          <a:prstGeom prst="rect">
            <a:avLst/>
          </a:prstGeom>
        </p:spPr>
      </p:pic>
      <p:sp>
        <p:nvSpPr>
          <p:cNvPr id="2" name="Title 1">
            <a:extLst>
              <a:ext uri="{FF2B5EF4-FFF2-40B4-BE49-F238E27FC236}">
                <a16:creationId xmlns:a16="http://schemas.microsoft.com/office/drawing/2014/main" id="{72FF89CC-F74C-4390-A957-4583D92429A4}"/>
              </a:ext>
            </a:extLst>
          </p:cNvPr>
          <p:cNvSpPr>
            <a:spLocks noGrp="1"/>
          </p:cNvSpPr>
          <p:nvPr>
            <p:ph type="ctrTitle"/>
          </p:nvPr>
        </p:nvSpPr>
        <p:spPr>
          <a:xfrm>
            <a:off x="540000" y="1592210"/>
            <a:ext cx="4561389" cy="1680379"/>
          </a:xfrm>
        </p:spPr>
        <p:txBody>
          <a:bodyPr anchor="t"/>
          <a:lstStyle>
            <a:lvl1pPr algn="l">
              <a:lnSpc>
                <a:spcPts val="6200"/>
              </a:lnSpc>
              <a:defRPr sz="6000"/>
            </a:lvl1pPr>
          </a:lstStyle>
          <a:p>
            <a:r>
              <a:rPr lang="en-US"/>
              <a:t>Click to edit Master title style</a:t>
            </a:r>
            <a:endParaRPr lang="en-GB" dirty="0"/>
          </a:p>
        </p:txBody>
      </p:sp>
      <p:sp>
        <p:nvSpPr>
          <p:cNvPr id="3" name="Subtitle 2">
            <a:extLst>
              <a:ext uri="{FF2B5EF4-FFF2-40B4-BE49-F238E27FC236}">
                <a16:creationId xmlns:a16="http://schemas.microsoft.com/office/drawing/2014/main" id="{F983A577-857E-4CCC-BDEC-E12B657E78B7}"/>
              </a:ext>
            </a:extLst>
          </p:cNvPr>
          <p:cNvSpPr>
            <a:spLocks noGrp="1"/>
          </p:cNvSpPr>
          <p:nvPr>
            <p:ph type="subTitle" idx="1" hasCustomPrompt="1"/>
          </p:nvPr>
        </p:nvSpPr>
        <p:spPr>
          <a:xfrm>
            <a:off x="539999" y="3457428"/>
            <a:ext cx="5148000" cy="1828800"/>
          </a:xfrm>
        </p:spPr>
        <p:txBody>
          <a:bodyPr/>
          <a:lstStyle>
            <a:lvl1pPr marL="0" indent="0" algn="l">
              <a:spcAft>
                <a:spcPts val="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a:t>
            </a:r>
            <a:br>
              <a:rPr lang="en-US" dirty="0"/>
            </a:br>
            <a:r>
              <a:rPr lang="en-US" dirty="0"/>
              <a:t>Master subtitle style</a:t>
            </a:r>
            <a:endParaRPr lang="en-GB" dirty="0"/>
          </a:p>
        </p:txBody>
      </p:sp>
      <p:sp>
        <p:nvSpPr>
          <p:cNvPr id="7" name="TextBox 6">
            <a:extLst>
              <a:ext uri="{FF2B5EF4-FFF2-40B4-BE49-F238E27FC236}">
                <a16:creationId xmlns:a16="http://schemas.microsoft.com/office/drawing/2014/main" id="{518A0DFA-A63F-4FE5-A44A-DD2E5F85E438}"/>
              </a:ext>
            </a:extLst>
          </p:cNvPr>
          <p:cNvSpPr txBox="1"/>
          <p:nvPr/>
        </p:nvSpPr>
        <p:spPr>
          <a:xfrm>
            <a:off x="540000" y="6374142"/>
            <a:ext cx="3252865" cy="184666"/>
          </a:xfrm>
          <a:prstGeom prst="rect">
            <a:avLst/>
          </a:prstGeom>
          <a:noFill/>
        </p:spPr>
        <p:txBody>
          <a:bodyPr wrap="square" lIns="0" tIns="0" rIns="0" bIns="0" rtlCol="0">
            <a:spAutoFit/>
          </a:bodyPr>
          <a:lstStyle/>
          <a:p>
            <a:r>
              <a:rPr lang="en-GB" sz="1200" b="1" dirty="0">
                <a:solidFill>
                  <a:schemeClr val="tx2"/>
                </a:solidFill>
              </a:rPr>
              <a:t>Centre for Ageing Better</a:t>
            </a:r>
          </a:p>
        </p:txBody>
      </p:sp>
    </p:spTree>
    <p:extLst>
      <p:ext uri="{BB962C8B-B14F-4D97-AF65-F5344CB8AC3E}">
        <p14:creationId xmlns:p14="http://schemas.microsoft.com/office/powerpoint/2010/main" val="4104976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Divider Slide - 02">
    <p:bg>
      <p:bgPr>
        <a:solidFill>
          <a:srgbClr val="F7EFD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F89CC-F74C-4390-A957-4583D92429A4}"/>
              </a:ext>
            </a:extLst>
          </p:cNvPr>
          <p:cNvSpPr>
            <a:spLocks noGrp="1"/>
          </p:cNvSpPr>
          <p:nvPr>
            <p:ph type="ctrTitle"/>
          </p:nvPr>
        </p:nvSpPr>
        <p:spPr>
          <a:xfrm>
            <a:off x="540000" y="1592210"/>
            <a:ext cx="4561389" cy="1680379"/>
          </a:xfrm>
        </p:spPr>
        <p:txBody>
          <a:bodyPr anchor="t"/>
          <a:lstStyle>
            <a:lvl1pPr algn="l">
              <a:lnSpc>
                <a:spcPts val="6200"/>
              </a:lnSpc>
              <a:defRPr sz="6000"/>
            </a:lvl1pPr>
          </a:lstStyle>
          <a:p>
            <a:r>
              <a:rPr lang="en-US"/>
              <a:t>Click to edit Master title style</a:t>
            </a:r>
            <a:endParaRPr lang="en-GB" dirty="0"/>
          </a:p>
        </p:txBody>
      </p:sp>
      <p:sp>
        <p:nvSpPr>
          <p:cNvPr id="3" name="Subtitle 2">
            <a:extLst>
              <a:ext uri="{FF2B5EF4-FFF2-40B4-BE49-F238E27FC236}">
                <a16:creationId xmlns:a16="http://schemas.microsoft.com/office/drawing/2014/main" id="{F983A577-857E-4CCC-BDEC-E12B657E78B7}"/>
              </a:ext>
            </a:extLst>
          </p:cNvPr>
          <p:cNvSpPr>
            <a:spLocks noGrp="1"/>
          </p:cNvSpPr>
          <p:nvPr>
            <p:ph type="subTitle" idx="1" hasCustomPrompt="1"/>
          </p:nvPr>
        </p:nvSpPr>
        <p:spPr>
          <a:xfrm>
            <a:off x="539999" y="3457428"/>
            <a:ext cx="5148000" cy="1828800"/>
          </a:xfrm>
        </p:spPr>
        <p:txBody>
          <a:bodyPr/>
          <a:lstStyle>
            <a:lvl1pPr marL="0" indent="0" algn="l">
              <a:spcAft>
                <a:spcPts val="0"/>
              </a:spcAft>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a:t>
            </a:r>
            <a:br>
              <a:rPr lang="en-US" dirty="0"/>
            </a:br>
            <a:r>
              <a:rPr lang="en-US" dirty="0"/>
              <a:t>Master subtitle style</a:t>
            </a:r>
            <a:endParaRPr lang="en-GB" dirty="0"/>
          </a:p>
        </p:txBody>
      </p:sp>
      <p:sp>
        <p:nvSpPr>
          <p:cNvPr id="7" name="TextBox 6">
            <a:extLst>
              <a:ext uri="{FF2B5EF4-FFF2-40B4-BE49-F238E27FC236}">
                <a16:creationId xmlns:a16="http://schemas.microsoft.com/office/drawing/2014/main" id="{518A0DFA-A63F-4FE5-A44A-DD2E5F85E438}"/>
              </a:ext>
            </a:extLst>
          </p:cNvPr>
          <p:cNvSpPr txBox="1"/>
          <p:nvPr/>
        </p:nvSpPr>
        <p:spPr>
          <a:xfrm>
            <a:off x="540000" y="6374142"/>
            <a:ext cx="3252865" cy="184666"/>
          </a:xfrm>
          <a:prstGeom prst="rect">
            <a:avLst/>
          </a:prstGeom>
          <a:noFill/>
        </p:spPr>
        <p:txBody>
          <a:bodyPr wrap="square" lIns="0" tIns="0" rIns="0" bIns="0" rtlCol="0">
            <a:spAutoFit/>
          </a:bodyPr>
          <a:lstStyle/>
          <a:p>
            <a:r>
              <a:rPr lang="en-GB" sz="1200" b="1" dirty="0">
                <a:solidFill>
                  <a:schemeClr val="tx2"/>
                </a:solidFill>
              </a:rPr>
              <a:t>Centre for Ageing Better</a:t>
            </a:r>
          </a:p>
        </p:txBody>
      </p:sp>
    </p:spTree>
    <p:extLst>
      <p:ext uri="{BB962C8B-B14F-4D97-AF65-F5344CB8AC3E}">
        <p14:creationId xmlns:p14="http://schemas.microsoft.com/office/powerpoint/2010/main" val="2934167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 04">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F89CC-F74C-4390-A957-4583D92429A4}"/>
              </a:ext>
            </a:extLst>
          </p:cNvPr>
          <p:cNvSpPr>
            <a:spLocks noGrp="1"/>
          </p:cNvSpPr>
          <p:nvPr>
            <p:ph type="ctrTitle"/>
          </p:nvPr>
        </p:nvSpPr>
        <p:spPr>
          <a:xfrm>
            <a:off x="540000" y="1592210"/>
            <a:ext cx="4561389" cy="1680379"/>
          </a:xfrm>
        </p:spPr>
        <p:txBody>
          <a:bodyPr anchor="t"/>
          <a:lstStyle>
            <a:lvl1pPr algn="l">
              <a:lnSpc>
                <a:spcPts val="6200"/>
              </a:lnSpc>
              <a:defRPr sz="6000">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F983A577-857E-4CCC-BDEC-E12B657E78B7}"/>
              </a:ext>
            </a:extLst>
          </p:cNvPr>
          <p:cNvSpPr>
            <a:spLocks noGrp="1"/>
          </p:cNvSpPr>
          <p:nvPr>
            <p:ph type="subTitle" idx="1" hasCustomPrompt="1"/>
          </p:nvPr>
        </p:nvSpPr>
        <p:spPr>
          <a:xfrm>
            <a:off x="539999" y="3457428"/>
            <a:ext cx="5148000" cy="1828800"/>
          </a:xfrm>
        </p:spPr>
        <p:txBody>
          <a:bodyPr/>
          <a:lstStyle>
            <a:lvl1pPr marL="0" indent="0" algn="l">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a:t>
            </a:r>
            <a:br>
              <a:rPr lang="en-US" dirty="0"/>
            </a:br>
            <a:r>
              <a:rPr lang="en-US" dirty="0"/>
              <a:t>Master subtitle style</a:t>
            </a:r>
            <a:endParaRPr lang="en-GB" dirty="0"/>
          </a:p>
        </p:txBody>
      </p:sp>
      <p:sp>
        <p:nvSpPr>
          <p:cNvPr id="7" name="TextBox 6">
            <a:extLst>
              <a:ext uri="{FF2B5EF4-FFF2-40B4-BE49-F238E27FC236}">
                <a16:creationId xmlns:a16="http://schemas.microsoft.com/office/drawing/2014/main" id="{518A0DFA-A63F-4FE5-A44A-DD2E5F85E438}"/>
              </a:ext>
            </a:extLst>
          </p:cNvPr>
          <p:cNvSpPr txBox="1"/>
          <p:nvPr/>
        </p:nvSpPr>
        <p:spPr>
          <a:xfrm>
            <a:off x="540000" y="6374142"/>
            <a:ext cx="3252865" cy="184666"/>
          </a:xfrm>
          <a:prstGeom prst="rect">
            <a:avLst/>
          </a:prstGeom>
          <a:noFill/>
        </p:spPr>
        <p:txBody>
          <a:bodyPr wrap="square" lIns="0" tIns="0" rIns="0" bIns="0" rtlCol="0">
            <a:spAutoFit/>
          </a:bodyPr>
          <a:lstStyle/>
          <a:p>
            <a:r>
              <a:rPr lang="en-GB" sz="1200" b="1" dirty="0">
                <a:solidFill>
                  <a:schemeClr val="bg1"/>
                </a:solidFill>
              </a:rPr>
              <a:t>Centre for Ageing Better</a:t>
            </a:r>
          </a:p>
        </p:txBody>
      </p:sp>
      <p:pic>
        <p:nvPicPr>
          <p:cNvPr id="6" name="Picture 5" descr="A close up of a logo&#10;&#10;Description automatically generated">
            <a:extLst>
              <a:ext uri="{FF2B5EF4-FFF2-40B4-BE49-F238E27FC236}">
                <a16:creationId xmlns:a16="http://schemas.microsoft.com/office/drawing/2014/main" id="{6328B93F-8B2E-4E4F-8C2C-30053DCD6E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1605" y="-4186"/>
            <a:ext cx="6630395" cy="6862186"/>
          </a:xfrm>
          <a:prstGeom prst="rect">
            <a:avLst/>
          </a:prstGeom>
        </p:spPr>
      </p:pic>
    </p:spTree>
    <p:extLst>
      <p:ext uri="{BB962C8B-B14F-4D97-AF65-F5344CB8AC3E}">
        <p14:creationId xmlns:p14="http://schemas.microsoft.com/office/powerpoint/2010/main" val="107953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50725B-5048-4F3E-9DC1-7EF59B015559}"/>
              </a:ext>
            </a:extLst>
          </p:cNvPr>
          <p:cNvSpPr>
            <a:spLocks noGrp="1"/>
          </p:cNvSpPr>
          <p:nvPr>
            <p:ph type="title"/>
          </p:nvPr>
        </p:nvSpPr>
        <p:spPr>
          <a:xfrm>
            <a:off x="539999" y="540001"/>
            <a:ext cx="11112000" cy="1034462"/>
          </a:xfrm>
          <a:prstGeom prst="rect">
            <a:avLst/>
          </a:prstGeom>
        </p:spPr>
        <p:txBody>
          <a:bodyPr vert="horz" lIns="0" tIns="0" rIns="0" bIns="0" rtlCol="0" anchor="t" anchorCtr="0">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72855DF8-B33B-4566-9E0D-CBC6AD0865B4}"/>
              </a:ext>
            </a:extLst>
          </p:cNvPr>
          <p:cNvSpPr>
            <a:spLocks noGrp="1"/>
          </p:cNvSpPr>
          <p:nvPr>
            <p:ph type="body" idx="1"/>
          </p:nvPr>
        </p:nvSpPr>
        <p:spPr>
          <a:xfrm>
            <a:off x="540000" y="1753849"/>
            <a:ext cx="11112000" cy="4423114"/>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a:extLst>
              <a:ext uri="{FF2B5EF4-FFF2-40B4-BE49-F238E27FC236}">
                <a16:creationId xmlns:a16="http://schemas.microsoft.com/office/drawing/2014/main" id="{22D8FEB6-640B-4FFF-9C60-025821199623}"/>
              </a:ext>
            </a:extLst>
          </p:cNvPr>
          <p:cNvSpPr>
            <a:spLocks noGrp="1"/>
          </p:cNvSpPr>
          <p:nvPr>
            <p:ph type="sldNum" sz="quarter" idx="4"/>
          </p:nvPr>
        </p:nvSpPr>
        <p:spPr>
          <a:xfrm>
            <a:off x="8908800" y="6374142"/>
            <a:ext cx="2743200" cy="365125"/>
          </a:xfrm>
          <a:prstGeom prst="rect">
            <a:avLst/>
          </a:prstGeom>
        </p:spPr>
        <p:txBody>
          <a:bodyPr vert="horz" lIns="0" tIns="0" rIns="0" bIns="0" rtlCol="0" anchor="t" anchorCtr="0">
            <a:noAutofit/>
          </a:bodyPr>
          <a:lstStyle>
            <a:lvl1pPr algn="r">
              <a:defRPr sz="1200" b="1">
                <a:solidFill>
                  <a:schemeClr val="tx2"/>
                </a:solidFill>
              </a:defRPr>
            </a:lvl1pPr>
          </a:lstStyle>
          <a:p>
            <a:fld id="{B5042770-298F-4A05-AC19-71EBAFD4AFB7}" type="slidenum">
              <a:rPr lang="en-GB" smtClean="0"/>
              <a:pPr/>
              <a:t>‹#›</a:t>
            </a:fld>
            <a:endParaRPr lang="en-GB"/>
          </a:p>
        </p:txBody>
      </p:sp>
    </p:spTree>
    <p:extLst>
      <p:ext uri="{BB962C8B-B14F-4D97-AF65-F5344CB8AC3E}">
        <p14:creationId xmlns:p14="http://schemas.microsoft.com/office/powerpoint/2010/main" val="874641505"/>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68" r:id="rId3"/>
    <p:sldLayoutId id="2147483669" r:id="rId4"/>
    <p:sldLayoutId id="2147483653" r:id="rId5"/>
    <p:sldLayoutId id="2147483654" r:id="rId6"/>
    <p:sldLayoutId id="2147483651" r:id="rId7"/>
    <p:sldLayoutId id="2147483670" r:id="rId8"/>
    <p:sldLayoutId id="2147483666" r:id="rId9"/>
    <p:sldLayoutId id="2147483667" r:id="rId10"/>
    <p:sldLayoutId id="2147483659" r:id="rId11"/>
    <p:sldLayoutId id="2147483650" r:id="rId12"/>
    <p:sldLayoutId id="2147483663" r:id="rId13"/>
    <p:sldLayoutId id="2147483658" r:id="rId14"/>
    <p:sldLayoutId id="2147483665" r:id="rId15"/>
    <p:sldLayoutId id="2147483664" r:id="rId16"/>
    <p:sldLayoutId id="2147483655" r:id="rId17"/>
    <p:sldLayoutId id="2147483662" r:id="rId18"/>
    <p:sldLayoutId id="2147483657" r:id="rId19"/>
    <p:sldLayoutId id="2147483656" r:id="rId20"/>
  </p:sldLayoutIdLst>
  <p:txStyles>
    <p:titleStyle>
      <a:lvl1pPr algn="l" defTabSz="914400" rtl="0" eaLnBrk="1" latinLnBrk="0" hangingPunct="1">
        <a:lnSpc>
          <a:spcPts val="3600"/>
        </a:lnSpc>
        <a:spcBef>
          <a:spcPct val="0"/>
        </a:spcBef>
        <a:buNone/>
        <a:defRPr sz="3000" kern="1200">
          <a:solidFill>
            <a:schemeClr val="tx2"/>
          </a:solidFill>
          <a:latin typeface="+mj-lt"/>
          <a:ea typeface="+mj-ea"/>
          <a:cs typeface="+mj-cs"/>
        </a:defRPr>
      </a:lvl1pPr>
    </p:titleStyle>
    <p:bodyStyle>
      <a:lvl1pPr marL="342900" indent="-342900" algn="l" defTabSz="914400" rtl="0" eaLnBrk="1" latinLnBrk="0" hangingPunct="1">
        <a:lnSpc>
          <a:spcPts val="2700"/>
        </a:lnSpc>
        <a:spcBef>
          <a:spcPts val="0"/>
        </a:spcBef>
        <a:spcAft>
          <a:spcPts val="1400"/>
        </a:spcAft>
        <a:buFont typeface="Arial" panose="020B0604020202020204" pitchFamily="34" charset="0"/>
        <a:buChar char="–"/>
        <a:defRPr sz="2100" kern="1200">
          <a:solidFill>
            <a:schemeClr val="tx1"/>
          </a:solidFill>
          <a:latin typeface="+mn-lt"/>
          <a:ea typeface="+mn-ea"/>
          <a:cs typeface="+mn-cs"/>
        </a:defRPr>
      </a:lvl1pPr>
      <a:lvl2pPr marL="216000" indent="-216000" algn="l" defTabSz="914400" rtl="0" eaLnBrk="1" latinLnBrk="0" hangingPunct="1">
        <a:lnSpc>
          <a:spcPts val="2700"/>
        </a:lnSpc>
        <a:spcBef>
          <a:spcPts val="0"/>
        </a:spcBef>
        <a:spcAft>
          <a:spcPts val="1200"/>
        </a:spcAft>
        <a:buClr>
          <a:schemeClr val="tx1"/>
        </a:buClr>
        <a:buFont typeface="Symbol" panose="05050102010706020507" pitchFamily="18" charset="2"/>
        <a:buChar char="-"/>
        <a:defRPr sz="2100" kern="1200">
          <a:solidFill>
            <a:schemeClr val="tx1"/>
          </a:solidFill>
          <a:latin typeface="+mn-lt"/>
          <a:ea typeface="+mn-ea"/>
          <a:cs typeface="+mn-cs"/>
        </a:defRPr>
      </a:lvl2pPr>
      <a:lvl3pPr marL="540000" indent="-180000" algn="l" defTabSz="914400" rtl="0" eaLnBrk="1" latinLnBrk="0" hangingPunct="1">
        <a:lnSpc>
          <a:spcPts val="2700"/>
        </a:lnSpc>
        <a:spcBef>
          <a:spcPts val="0"/>
        </a:spcBef>
        <a:spcAft>
          <a:spcPts val="1200"/>
        </a:spcAft>
        <a:buClr>
          <a:schemeClr val="tx1"/>
        </a:buClr>
        <a:buSzPct val="80000"/>
        <a:buFont typeface="Symbol" panose="05050102010706020507" pitchFamily="18" charset="2"/>
        <a:buChar char="-"/>
        <a:defRPr sz="2100" kern="1200">
          <a:solidFill>
            <a:schemeClr val="tx1"/>
          </a:solidFill>
          <a:latin typeface="+mn-lt"/>
          <a:ea typeface="+mn-ea"/>
          <a:cs typeface="+mn-cs"/>
        </a:defRPr>
      </a:lvl3pPr>
      <a:lvl4pPr marL="540000" indent="-180000" algn="l" defTabSz="914400" rtl="0" eaLnBrk="1" latinLnBrk="0" hangingPunct="1">
        <a:lnSpc>
          <a:spcPts val="2700"/>
        </a:lnSpc>
        <a:spcBef>
          <a:spcPts val="0"/>
        </a:spcBef>
        <a:spcAft>
          <a:spcPts val="1200"/>
        </a:spcAft>
        <a:buClr>
          <a:schemeClr val="tx1"/>
        </a:buClr>
        <a:buSzPct val="80000"/>
        <a:buFont typeface="Symbol" panose="05050102010706020507" pitchFamily="18" charset="2"/>
        <a:buChar char="-"/>
        <a:defRPr sz="2100" kern="1200">
          <a:solidFill>
            <a:schemeClr val="tx1"/>
          </a:solidFill>
          <a:latin typeface="+mn-lt"/>
          <a:ea typeface="+mn-ea"/>
          <a:cs typeface="+mn-cs"/>
        </a:defRPr>
      </a:lvl4pPr>
      <a:lvl5pPr marL="540000" indent="-180000" algn="l" defTabSz="914400" rtl="0" eaLnBrk="1" latinLnBrk="0" hangingPunct="1">
        <a:lnSpc>
          <a:spcPts val="2700"/>
        </a:lnSpc>
        <a:spcBef>
          <a:spcPts val="0"/>
        </a:spcBef>
        <a:spcAft>
          <a:spcPts val="1200"/>
        </a:spcAft>
        <a:buClr>
          <a:schemeClr val="tx1"/>
        </a:buClr>
        <a:buSzPct val="80000"/>
        <a:buFont typeface="Symbol" panose="05050102010706020507" pitchFamily="18" charset="2"/>
        <a:buChar char="-"/>
        <a:defRPr sz="2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0E_DF4C47DE.xml"/><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324292-E0FF-4E70-95FB-8788DE7EECA1}"/>
              </a:ext>
            </a:extLst>
          </p:cNvPr>
          <p:cNvSpPr>
            <a:spLocks noGrp="1"/>
          </p:cNvSpPr>
          <p:nvPr>
            <p:ph type="ctrTitle"/>
          </p:nvPr>
        </p:nvSpPr>
        <p:spPr/>
        <p:txBody>
          <a:bodyPr anchor="t">
            <a:normAutofit/>
          </a:bodyPr>
          <a:lstStyle/>
          <a:p>
            <a:r>
              <a:rPr lang="en-GB" dirty="0"/>
              <a:t>Creating inclusive imagery</a:t>
            </a:r>
          </a:p>
        </p:txBody>
      </p:sp>
      <p:sp>
        <p:nvSpPr>
          <p:cNvPr id="6" name="Subtitle 5">
            <a:extLst>
              <a:ext uri="{FF2B5EF4-FFF2-40B4-BE49-F238E27FC236}">
                <a16:creationId xmlns:a16="http://schemas.microsoft.com/office/drawing/2014/main" id="{CAE37735-F1D5-4BAA-9B53-FBA18B92BEA1}"/>
              </a:ext>
            </a:extLst>
          </p:cNvPr>
          <p:cNvSpPr>
            <a:spLocks noGrp="1"/>
          </p:cNvSpPr>
          <p:nvPr>
            <p:ph type="subTitle" idx="1"/>
          </p:nvPr>
        </p:nvSpPr>
        <p:spPr/>
        <p:txBody>
          <a:bodyPr anchor="t">
            <a:normAutofit/>
          </a:bodyPr>
          <a:lstStyle/>
          <a:p>
            <a:pPr>
              <a:spcAft>
                <a:spcPts val="600"/>
              </a:spcAft>
            </a:pPr>
            <a:r>
              <a:rPr lang="en-GB" b="1" dirty="0"/>
              <a:t>How to show ageing from a new perspective</a:t>
            </a:r>
            <a:br>
              <a:rPr lang="en-GB" b="1" dirty="0"/>
            </a:br>
            <a:br>
              <a:rPr lang="en-GB" b="1" dirty="0"/>
            </a:br>
            <a:r>
              <a:rPr lang="en-GB" b="1" dirty="0"/>
              <a:t>19 October 2023</a:t>
            </a:r>
          </a:p>
          <a:p>
            <a:pPr>
              <a:spcAft>
                <a:spcPts val="600"/>
              </a:spcAft>
            </a:pPr>
            <a:r>
              <a:rPr lang="en-GB" dirty="0"/>
              <a:t>Dora Buckle</a:t>
            </a:r>
          </a:p>
          <a:p>
            <a:pPr>
              <a:spcAft>
                <a:spcPts val="600"/>
              </a:spcAft>
            </a:pPr>
            <a:r>
              <a:rPr lang="en-GB" dirty="0">
                <a:cs typeface="Arial"/>
              </a:rPr>
              <a:t>Digital Marketing and Content Manager</a:t>
            </a:r>
          </a:p>
        </p:txBody>
      </p:sp>
      <p:pic>
        <p:nvPicPr>
          <p:cNvPr id="9" name="Picture Placeholder 8" descr="A picture containing person, outdoor, standing, red&#10;&#10;Description automatically generated">
            <a:extLst>
              <a:ext uri="{FF2B5EF4-FFF2-40B4-BE49-F238E27FC236}">
                <a16:creationId xmlns:a16="http://schemas.microsoft.com/office/drawing/2014/main" id="{2E9CF6C7-DCFF-475E-B6D9-23CEF47B5511}"/>
              </a:ext>
            </a:extLst>
          </p:cNvPr>
          <p:cNvPicPr>
            <a:picLocks noGrp="1" noChangeAspect="1"/>
          </p:cNvPicPr>
          <p:nvPr>
            <p:ph type="pic" sz="quarter" idx="10"/>
          </p:nvPr>
        </p:nvPicPr>
        <p:blipFill rotWithShape="1">
          <a:blip r:embed="rId3"/>
          <a:srcRect l="13764" r="13764"/>
          <a:stretch/>
        </p:blipFill>
        <p:spPr>
          <a:xfrm>
            <a:off x="5458601" y="4582"/>
            <a:ext cx="6733399" cy="6956390"/>
          </a:xfrm>
        </p:spPr>
      </p:pic>
    </p:spTree>
    <p:extLst>
      <p:ext uri="{BB962C8B-B14F-4D97-AF65-F5344CB8AC3E}">
        <p14:creationId xmlns:p14="http://schemas.microsoft.com/office/powerpoint/2010/main" val="32547076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6A2E4A-76D0-4BA9-8EAA-329AD3D4F65F}"/>
              </a:ext>
            </a:extLst>
          </p:cNvPr>
          <p:cNvSpPr>
            <a:spLocks noGrp="1"/>
          </p:cNvSpPr>
          <p:nvPr>
            <p:ph type="ctrTitle"/>
          </p:nvPr>
        </p:nvSpPr>
        <p:spPr/>
        <p:txBody>
          <a:bodyPr/>
          <a:lstStyle/>
          <a:p>
            <a:r>
              <a:rPr lang="en-GB" dirty="0"/>
              <a:t>Age-positive image library</a:t>
            </a:r>
          </a:p>
        </p:txBody>
      </p:sp>
      <p:sp>
        <p:nvSpPr>
          <p:cNvPr id="4" name="Subtitle 3">
            <a:extLst>
              <a:ext uri="{FF2B5EF4-FFF2-40B4-BE49-F238E27FC236}">
                <a16:creationId xmlns:a16="http://schemas.microsoft.com/office/drawing/2014/main" id="{05040375-F6E6-4329-BAEE-ADBD29EAC2DC}"/>
              </a:ext>
            </a:extLst>
          </p:cNvPr>
          <p:cNvSpPr>
            <a:spLocks noGrp="1"/>
          </p:cNvSpPr>
          <p:nvPr>
            <p:ph type="subTitle" idx="1"/>
          </p:nvPr>
        </p:nvSpPr>
        <p:spPr/>
        <p:txBody>
          <a:bodyPr/>
          <a:lstStyle/>
          <a:p>
            <a:endParaRPr lang="en-GB" dirty="0"/>
          </a:p>
        </p:txBody>
      </p:sp>
      <p:pic>
        <p:nvPicPr>
          <p:cNvPr id="11" name="Picture Placeholder 10" descr="A picture containing person, outdoor, dog, ground&#10;&#10;Description automatically generated">
            <a:extLst>
              <a:ext uri="{FF2B5EF4-FFF2-40B4-BE49-F238E27FC236}">
                <a16:creationId xmlns:a16="http://schemas.microsoft.com/office/drawing/2014/main" id="{B8F82610-EA19-4447-8166-C4FC07CBA095}"/>
              </a:ext>
            </a:extLst>
          </p:cNvPr>
          <p:cNvPicPr>
            <a:picLocks noGrp="1" noChangeAspect="1"/>
          </p:cNvPicPr>
          <p:nvPr>
            <p:ph type="pic" sz="quarter" idx="10"/>
          </p:nvPr>
        </p:nvPicPr>
        <p:blipFill>
          <a:blip r:embed="rId3"/>
          <a:srcRect t="15507" b="15507"/>
          <a:stretch>
            <a:fillRect/>
          </a:stretch>
        </p:blipFill>
        <p:spPr>
          <a:xfrm>
            <a:off x="5582169" y="4582"/>
            <a:ext cx="6609833" cy="6853418"/>
          </a:xfrm>
        </p:spPr>
      </p:pic>
    </p:spTree>
    <p:extLst>
      <p:ext uri="{BB962C8B-B14F-4D97-AF65-F5344CB8AC3E}">
        <p14:creationId xmlns:p14="http://schemas.microsoft.com/office/powerpoint/2010/main" val="30155315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6A2E4A-76D0-4BA9-8EAA-329AD3D4F65F}"/>
              </a:ext>
            </a:extLst>
          </p:cNvPr>
          <p:cNvSpPr>
            <a:spLocks noGrp="1"/>
          </p:cNvSpPr>
          <p:nvPr>
            <p:ph type="title"/>
          </p:nvPr>
        </p:nvSpPr>
        <p:spPr/>
        <p:txBody>
          <a:bodyPr/>
          <a:lstStyle/>
          <a:p>
            <a:r>
              <a:rPr lang="en-GB" dirty="0"/>
              <a:t>Tackling stereotypes</a:t>
            </a:r>
          </a:p>
        </p:txBody>
      </p:sp>
      <p:pic>
        <p:nvPicPr>
          <p:cNvPr id="8" name="Picture Placeholder 7">
            <a:extLst>
              <a:ext uri="{FF2B5EF4-FFF2-40B4-BE49-F238E27FC236}">
                <a16:creationId xmlns:a16="http://schemas.microsoft.com/office/drawing/2014/main" id="{5D5C32A5-C341-4C7C-B42D-376332AA1C53}"/>
              </a:ext>
            </a:extLst>
          </p:cNvPr>
          <p:cNvPicPr>
            <a:picLocks noGrp="1" noChangeAspect="1"/>
          </p:cNvPicPr>
          <p:nvPr>
            <p:ph type="pic" sz="quarter" idx="14"/>
          </p:nvPr>
        </p:nvPicPr>
        <p:blipFill rotWithShape="1">
          <a:blip r:embed="rId4"/>
          <a:srcRect l="1006" r="553"/>
          <a:stretch/>
        </p:blipFill>
        <p:spPr>
          <a:xfrm>
            <a:off x="337751" y="1384959"/>
            <a:ext cx="11516498" cy="4760045"/>
          </a:xfrm>
        </p:spPr>
      </p:pic>
      <p:pic>
        <p:nvPicPr>
          <p:cNvPr id="4" name="Picture Placeholder 7">
            <a:extLst>
              <a:ext uri="{FF2B5EF4-FFF2-40B4-BE49-F238E27FC236}">
                <a16:creationId xmlns:a16="http://schemas.microsoft.com/office/drawing/2014/main" id="{B84590B4-A164-4BA8-B807-416C80ACAEBC}"/>
              </a:ext>
            </a:extLst>
          </p:cNvPr>
          <p:cNvPicPr>
            <a:picLocks noChangeAspect="1"/>
          </p:cNvPicPr>
          <p:nvPr/>
        </p:nvPicPr>
        <p:blipFill rotWithShape="1">
          <a:blip r:embed="rId5"/>
          <a:srcRect t="394" r="89" b="789"/>
          <a:stretch/>
        </p:blipFill>
        <p:spPr>
          <a:xfrm>
            <a:off x="337751" y="1159134"/>
            <a:ext cx="11506214" cy="5159736"/>
          </a:xfrm>
          <a:prstGeom prst="rect">
            <a:avLst/>
          </a:prstGeom>
        </p:spPr>
      </p:pic>
    </p:spTree>
    <p:extLst>
      <p:ext uri="{BB962C8B-B14F-4D97-AF65-F5344CB8AC3E}">
        <p14:creationId xmlns:p14="http://schemas.microsoft.com/office/powerpoint/2010/main" val="3746318302"/>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6A2E4A-76D0-4BA9-8EAA-329AD3D4F65F}"/>
              </a:ext>
            </a:extLst>
          </p:cNvPr>
          <p:cNvSpPr>
            <a:spLocks noGrp="1"/>
          </p:cNvSpPr>
          <p:nvPr>
            <p:ph type="title"/>
          </p:nvPr>
        </p:nvSpPr>
        <p:spPr/>
        <p:txBody>
          <a:bodyPr/>
          <a:lstStyle/>
          <a:p>
            <a:r>
              <a:rPr lang="en-GB" dirty="0"/>
              <a:t>Tackling stereotypes</a:t>
            </a:r>
          </a:p>
        </p:txBody>
      </p:sp>
      <p:pic>
        <p:nvPicPr>
          <p:cNvPr id="8" name="Picture Placeholder 7">
            <a:extLst>
              <a:ext uri="{FF2B5EF4-FFF2-40B4-BE49-F238E27FC236}">
                <a16:creationId xmlns:a16="http://schemas.microsoft.com/office/drawing/2014/main" id="{5D5C32A5-C341-4C7C-B42D-376332AA1C53}"/>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8884" b="18884"/>
          <a:stretch/>
        </p:blipFill>
        <p:spPr>
          <a:xfrm>
            <a:off x="337751" y="1384959"/>
            <a:ext cx="11516498" cy="4760045"/>
          </a:xfrm>
        </p:spPr>
      </p:pic>
    </p:spTree>
    <p:extLst>
      <p:ext uri="{BB962C8B-B14F-4D97-AF65-F5344CB8AC3E}">
        <p14:creationId xmlns:p14="http://schemas.microsoft.com/office/powerpoint/2010/main" val="2363119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6A2E4A-76D0-4BA9-8EAA-329AD3D4F65F}"/>
              </a:ext>
            </a:extLst>
          </p:cNvPr>
          <p:cNvSpPr>
            <a:spLocks noGrp="1"/>
          </p:cNvSpPr>
          <p:nvPr>
            <p:ph type="title"/>
          </p:nvPr>
        </p:nvSpPr>
        <p:spPr/>
        <p:txBody>
          <a:bodyPr/>
          <a:lstStyle/>
          <a:p>
            <a:r>
              <a:rPr lang="en-GB" dirty="0"/>
              <a:t>Tackling stereotypes</a:t>
            </a:r>
          </a:p>
        </p:txBody>
      </p:sp>
      <p:pic>
        <p:nvPicPr>
          <p:cNvPr id="8" name="Picture Placeholder 7">
            <a:extLst>
              <a:ext uri="{FF2B5EF4-FFF2-40B4-BE49-F238E27FC236}">
                <a16:creationId xmlns:a16="http://schemas.microsoft.com/office/drawing/2014/main" id="{5D5C32A5-C341-4C7C-B42D-376332AA1C53}"/>
              </a:ext>
            </a:extLst>
          </p:cNvPr>
          <p:cNvPicPr>
            <a:picLocks noGrp="1" noChangeAspect="1"/>
          </p:cNvPicPr>
          <p:nvPr>
            <p:ph type="pic" sz="quarter" idx="14"/>
          </p:nvPr>
        </p:nvPicPr>
        <p:blipFill rotWithShape="1">
          <a:blip r:embed="rId3"/>
          <a:srcRect l="1006" r="553"/>
          <a:stretch/>
        </p:blipFill>
        <p:spPr>
          <a:xfrm>
            <a:off x="337751" y="1384959"/>
            <a:ext cx="11516498" cy="4760045"/>
          </a:xfrm>
        </p:spPr>
      </p:pic>
      <p:pic>
        <p:nvPicPr>
          <p:cNvPr id="4" name="Picture Placeholder 7">
            <a:extLst>
              <a:ext uri="{FF2B5EF4-FFF2-40B4-BE49-F238E27FC236}">
                <a16:creationId xmlns:a16="http://schemas.microsoft.com/office/drawing/2014/main" id="{B84590B4-A164-4BA8-B807-416C80ACAEBC}"/>
              </a:ext>
            </a:extLst>
          </p:cNvPr>
          <p:cNvPicPr>
            <a:picLocks noChangeAspect="1"/>
          </p:cNvPicPr>
          <p:nvPr/>
        </p:nvPicPr>
        <p:blipFill>
          <a:blip r:embed="rId4">
            <a:extLst>
              <a:ext uri="{28A0092B-C50C-407E-A947-70E740481C1C}">
                <a14:useLocalDpi xmlns:a14="http://schemas.microsoft.com/office/drawing/2010/main" val="0"/>
              </a:ext>
            </a:extLst>
          </a:blip>
          <a:srcRect t="16399" b="16399"/>
          <a:stretch/>
        </p:blipFill>
        <p:spPr>
          <a:xfrm>
            <a:off x="337751" y="1159134"/>
            <a:ext cx="11506214" cy="5159736"/>
          </a:xfrm>
          <a:prstGeom prst="rect">
            <a:avLst/>
          </a:prstGeom>
        </p:spPr>
      </p:pic>
    </p:spTree>
    <p:extLst>
      <p:ext uri="{BB962C8B-B14F-4D97-AF65-F5344CB8AC3E}">
        <p14:creationId xmlns:p14="http://schemas.microsoft.com/office/powerpoint/2010/main" val="28985098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6A2E4A-76D0-4BA9-8EAA-329AD3D4F65F}"/>
              </a:ext>
            </a:extLst>
          </p:cNvPr>
          <p:cNvSpPr>
            <a:spLocks noGrp="1"/>
          </p:cNvSpPr>
          <p:nvPr>
            <p:ph type="title"/>
          </p:nvPr>
        </p:nvSpPr>
        <p:spPr/>
        <p:txBody>
          <a:bodyPr/>
          <a:lstStyle/>
          <a:p>
            <a:r>
              <a:rPr lang="en-GB" dirty="0"/>
              <a:t>Tackling stereotypes</a:t>
            </a:r>
          </a:p>
        </p:txBody>
      </p:sp>
      <p:pic>
        <p:nvPicPr>
          <p:cNvPr id="8" name="Picture Placeholder 7">
            <a:extLst>
              <a:ext uri="{FF2B5EF4-FFF2-40B4-BE49-F238E27FC236}">
                <a16:creationId xmlns:a16="http://schemas.microsoft.com/office/drawing/2014/main" id="{5D5C32A5-C341-4C7C-B42D-376332AA1C53}"/>
              </a:ext>
            </a:extLst>
          </p:cNvPr>
          <p:cNvPicPr>
            <a:picLocks noGrp="1" noChangeAspect="1"/>
          </p:cNvPicPr>
          <p:nvPr>
            <p:ph type="pic" sz="quarter" idx="14"/>
          </p:nvPr>
        </p:nvPicPr>
        <p:blipFill rotWithShape="1">
          <a:blip r:embed="rId3"/>
          <a:srcRect l="1006" r="553"/>
          <a:stretch/>
        </p:blipFill>
        <p:spPr>
          <a:xfrm>
            <a:off x="337751" y="1384959"/>
            <a:ext cx="11516498" cy="4760045"/>
          </a:xfrm>
        </p:spPr>
      </p:pic>
      <p:pic>
        <p:nvPicPr>
          <p:cNvPr id="4" name="Picture Placeholder 7">
            <a:extLst>
              <a:ext uri="{FF2B5EF4-FFF2-40B4-BE49-F238E27FC236}">
                <a16:creationId xmlns:a16="http://schemas.microsoft.com/office/drawing/2014/main" id="{B84590B4-A164-4BA8-B807-416C80ACAEBC}"/>
              </a:ext>
            </a:extLst>
          </p:cNvPr>
          <p:cNvPicPr>
            <a:picLocks noChangeAspect="1"/>
          </p:cNvPicPr>
          <p:nvPr/>
        </p:nvPicPr>
        <p:blipFill>
          <a:blip r:embed="rId4">
            <a:extLst>
              <a:ext uri="{28A0092B-C50C-407E-A947-70E740481C1C}">
                <a14:useLocalDpi xmlns:a14="http://schemas.microsoft.com/office/drawing/2010/main" val="0"/>
              </a:ext>
            </a:extLst>
          </a:blip>
          <a:srcRect t="16377" b="16377"/>
          <a:stretch/>
        </p:blipFill>
        <p:spPr>
          <a:xfrm>
            <a:off x="337751" y="1159134"/>
            <a:ext cx="11506214" cy="5159736"/>
          </a:xfrm>
          <a:prstGeom prst="rect">
            <a:avLst/>
          </a:prstGeom>
        </p:spPr>
      </p:pic>
    </p:spTree>
    <p:extLst>
      <p:ext uri="{BB962C8B-B14F-4D97-AF65-F5344CB8AC3E}">
        <p14:creationId xmlns:p14="http://schemas.microsoft.com/office/powerpoint/2010/main" val="608671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6A2E4A-76D0-4BA9-8EAA-329AD3D4F65F}"/>
              </a:ext>
            </a:extLst>
          </p:cNvPr>
          <p:cNvSpPr>
            <a:spLocks noGrp="1"/>
          </p:cNvSpPr>
          <p:nvPr>
            <p:ph type="title"/>
          </p:nvPr>
        </p:nvSpPr>
        <p:spPr/>
        <p:txBody>
          <a:bodyPr/>
          <a:lstStyle/>
          <a:p>
            <a:r>
              <a:rPr lang="en-GB" dirty="0"/>
              <a:t>Tackling stereotypes</a:t>
            </a:r>
          </a:p>
        </p:txBody>
      </p:sp>
      <p:pic>
        <p:nvPicPr>
          <p:cNvPr id="8" name="Picture Placeholder 7">
            <a:extLst>
              <a:ext uri="{FF2B5EF4-FFF2-40B4-BE49-F238E27FC236}">
                <a16:creationId xmlns:a16="http://schemas.microsoft.com/office/drawing/2014/main" id="{5D5C32A5-C341-4C7C-B42D-376332AA1C53}"/>
              </a:ext>
            </a:extLst>
          </p:cNvPr>
          <p:cNvPicPr>
            <a:picLocks noGrp="1" noChangeAspect="1"/>
          </p:cNvPicPr>
          <p:nvPr>
            <p:ph type="pic" sz="quarter" idx="14"/>
          </p:nvPr>
        </p:nvPicPr>
        <p:blipFill rotWithShape="1">
          <a:blip r:embed="rId3"/>
          <a:srcRect l="1006" r="553"/>
          <a:stretch/>
        </p:blipFill>
        <p:spPr>
          <a:xfrm>
            <a:off x="337751" y="1384959"/>
            <a:ext cx="11516498" cy="4760045"/>
          </a:xfrm>
        </p:spPr>
      </p:pic>
      <p:pic>
        <p:nvPicPr>
          <p:cNvPr id="4" name="Picture Placeholder 7">
            <a:extLst>
              <a:ext uri="{FF2B5EF4-FFF2-40B4-BE49-F238E27FC236}">
                <a16:creationId xmlns:a16="http://schemas.microsoft.com/office/drawing/2014/main" id="{B84590B4-A164-4BA8-B807-416C80ACAEBC}"/>
              </a:ext>
            </a:extLst>
          </p:cNvPr>
          <p:cNvPicPr>
            <a:picLocks noChangeAspect="1"/>
          </p:cNvPicPr>
          <p:nvPr/>
        </p:nvPicPr>
        <p:blipFill>
          <a:blip r:embed="rId4">
            <a:extLst>
              <a:ext uri="{28A0092B-C50C-407E-A947-70E740481C1C}">
                <a14:useLocalDpi xmlns:a14="http://schemas.microsoft.com/office/drawing/2010/main" val="0"/>
              </a:ext>
            </a:extLst>
          </a:blip>
          <a:srcRect t="16354" b="16354"/>
          <a:stretch/>
        </p:blipFill>
        <p:spPr>
          <a:xfrm>
            <a:off x="337751" y="1159134"/>
            <a:ext cx="11506214" cy="5159736"/>
          </a:xfrm>
          <a:prstGeom prst="rect">
            <a:avLst/>
          </a:prstGeom>
        </p:spPr>
      </p:pic>
    </p:spTree>
    <p:extLst>
      <p:ext uri="{BB962C8B-B14F-4D97-AF65-F5344CB8AC3E}">
        <p14:creationId xmlns:p14="http://schemas.microsoft.com/office/powerpoint/2010/main" val="3289447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CF176B-5500-4C14-95BD-B07E1021E9DA}"/>
              </a:ext>
            </a:extLst>
          </p:cNvPr>
          <p:cNvSpPr>
            <a:spLocks noGrp="1"/>
          </p:cNvSpPr>
          <p:nvPr>
            <p:ph type="title"/>
          </p:nvPr>
        </p:nvSpPr>
        <p:spPr/>
        <p:txBody>
          <a:bodyPr/>
          <a:lstStyle/>
          <a:p>
            <a:r>
              <a:rPr lang="en-GB" dirty="0"/>
              <a:t>What can you do about it?</a:t>
            </a:r>
          </a:p>
        </p:txBody>
      </p:sp>
      <p:sp>
        <p:nvSpPr>
          <p:cNvPr id="10" name="Content Placeholder 9">
            <a:extLst>
              <a:ext uri="{FF2B5EF4-FFF2-40B4-BE49-F238E27FC236}">
                <a16:creationId xmlns:a16="http://schemas.microsoft.com/office/drawing/2014/main" id="{6E5FF2E3-6F28-4A95-842D-E42F4C0B0589}"/>
              </a:ext>
            </a:extLst>
          </p:cNvPr>
          <p:cNvSpPr>
            <a:spLocks noGrp="1"/>
          </p:cNvSpPr>
          <p:nvPr>
            <p:ph idx="1"/>
          </p:nvPr>
        </p:nvSpPr>
        <p:spPr/>
        <p:txBody>
          <a:bodyPr/>
          <a:lstStyle/>
          <a:p>
            <a:pPr marL="457200" indent="-457200">
              <a:buFont typeface="+mj-lt"/>
              <a:buAutoNum type="arabicPeriod"/>
            </a:pPr>
            <a:r>
              <a:rPr lang="en-GB" dirty="0"/>
              <a:t>Use realistic portrayals</a:t>
            </a:r>
          </a:p>
          <a:p>
            <a:pPr marL="457200" indent="-457200">
              <a:buFont typeface="+mj-lt"/>
              <a:buAutoNum type="arabicPeriod"/>
            </a:pPr>
            <a:r>
              <a:rPr lang="en-GB" dirty="0"/>
              <a:t>Don’t ignore diversity</a:t>
            </a:r>
          </a:p>
          <a:p>
            <a:pPr marL="457200" indent="-457200">
              <a:buFont typeface="+mj-lt"/>
              <a:buAutoNum type="arabicPeriod"/>
            </a:pPr>
            <a:r>
              <a:rPr lang="en-GB" dirty="0"/>
              <a:t>Consider the context</a:t>
            </a:r>
          </a:p>
          <a:p>
            <a:pPr marL="457200" indent="-457200">
              <a:buFont typeface="+mj-lt"/>
              <a:buAutoNum type="arabicPeriod"/>
            </a:pPr>
            <a:r>
              <a:rPr lang="en-GB" dirty="0"/>
              <a:t>Be open-minded</a:t>
            </a:r>
          </a:p>
        </p:txBody>
      </p:sp>
      <p:pic>
        <p:nvPicPr>
          <p:cNvPr id="3" name="Picture Placeholder 2" descr="A picture containing person, indoor&#10;&#10;Description automatically generated">
            <a:extLst>
              <a:ext uri="{FF2B5EF4-FFF2-40B4-BE49-F238E27FC236}">
                <a16:creationId xmlns:a16="http://schemas.microsoft.com/office/drawing/2014/main" id="{28468BE1-1719-43C1-A327-03B1D0423A6D}"/>
              </a:ext>
            </a:extLst>
          </p:cNvPr>
          <p:cNvPicPr>
            <a:picLocks noGrp="1" noChangeAspect="1"/>
          </p:cNvPicPr>
          <p:nvPr>
            <p:ph type="pic" sz="quarter" idx="14"/>
          </p:nvPr>
        </p:nvPicPr>
        <p:blipFill rotWithShape="1">
          <a:blip r:embed="rId3"/>
          <a:srcRect l="18217" r="18217"/>
          <a:stretch/>
        </p:blipFill>
        <p:spPr>
          <a:xfrm>
            <a:off x="6276975" y="540002"/>
            <a:ext cx="5374800" cy="5636962"/>
          </a:xfrm>
        </p:spPr>
      </p:pic>
    </p:spTree>
    <p:extLst>
      <p:ext uri="{BB962C8B-B14F-4D97-AF65-F5344CB8AC3E}">
        <p14:creationId xmlns:p14="http://schemas.microsoft.com/office/powerpoint/2010/main" val="30315645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5D626-EAA4-3602-9E38-3C4CB63EEE83}"/>
              </a:ext>
            </a:extLst>
          </p:cNvPr>
          <p:cNvSpPr>
            <a:spLocks noGrp="1"/>
          </p:cNvSpPr>
          <p:nvPr>
            <p:ph type="title"/>
          </p:nvPr>
        </p:nvSpPr>
        <p:spPr/>
        <p:txBody>
          <a:bodyPr/>
          <a:lstStyle/>
          <a:p>
            <a:r>
              <a:rPr lang="en-US" dirty="0">
                <a:cs typeface="Arial"/>
              </a:rPr>
              <a:t>More tips for capturing your own age-positive images</a:t>
            </a:r>
            <a:endParaRPr lang="en-US" dirty="0"/>
          </a:p>
        </p:txBody>
      </p:sp>
      <p:pic>
        <p:nvPicPr>
          <p:cNvPr id="5" name="Picture 5">
            <a:extLst>
              <a:ext uri="{FF2B5EF4-FFF2-40B4-BE49-F238E27FC236}">
                <a16:creationId xmlns:a16="http://schemas.microsoft.com/office/drawing/2014/main" id="{9E2DCC4B-FAAF-65AE-7254-95B71F068DE4}"/>
              </a:ext>
            </a:extLst>
          </p:cNvPr>
          <p:cNvPicPr>
            <a:picLocks noGrp="1" noChangeAspect="1"/>
          </p:cNvPicPr>
          <p:nvPr>
            <p:ph idx="1"/>
          </p:nvPr>
        </p:nvPicPr>
        <p:blipFill>
          <a:blip r:embed="rId3"/>
          <a:stretch>
            <a:fillRect/>
          </a:stretch>
        </p:blipFill>
        <p:spPr>
          <a:xfrm>
            <a:off x="540000" y="1906945"/>
            <a:ext cx="5400000" cy="3038400"/>
          </a:xfrm>
        </p:spPr>
      </p:pic>
      <p:pic>
        <p:nvPicPr>
          <p:cNvPr id="9" name="Picture 9" descr="A picture containing diagram&#10;&#10;Description automatically generated">
            <a:extLst>
              <a:ext uri="{FF2B5EF4-FFF2-40B4-BE49-F238E27FC236}">
                <a16:creationId xmlns:a16="http://schemas.microsoft.com/office/drawing/2014/main" id="{F2321C34-F5E0-2642-3851-18CE8DE15D44}"/>
              </a:ext>
            </a:extLst>
          </p:cNvPr>
          <p:cNvPicPr>
            <a:picLocks noChangeAspect="1"/>
          </p:cNvPicPr>
          <p:nvPr/>
        </p:nvPicPr>
        <p:blipFill>
          <a:blip r:embed="rId4"/>
          <a:stretch>
            <a:fillRect/>
          </a:stretch>
        </p:blipFill>
        <p:spPr>
          <a:xfrm>
            <a:off x="6142892" y="1906969"/>
            <a:ext cx="5439507" cy="3044060"/>
          </a:xfrm>
          <a:prstGeom prst="rect">
            <a:avLst/>
          </a:prstGeom>
        </p:spPr>
      </p:pic>
    </p:spTree>
    <p:extLst>
      <p:ext uri="{BB962C8B-B14F-4D97-AF65-F5344CB8AC3E}">
        <p14:creationId xmlns:p14="http://schemas.microsoft.com/office/powerpoint/2010/main" val="11854797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5D626-EAA4-3602-9E38-3C4CB63EEE83}"/>
              </a:ext>
            </a:extLst>
          </p:cNvPr>
          <p:cNvSpPr>
            <a:spLocks noGrp="1"/>
          </p:cNvSpPr>
          <p:nvPr>
            <p:ph type="title"/>
          </p:nvPr>
        </p:nvSpPr>
        <p:spPr/>
        <p:txBody>
          <a:bodyPr/>
          <a:lstStyle/>
          <a:p>
            <a:r>
              <a:rPr lang="en-US" dirty="0">
                <a:cs typeface="Arial"/>
              </a:rPr>
              <a:t>More tips for capturing your own age-positive images</a:t>
            </a:r>
            <a:endParaRPr lang="en-US" dirty="0"/>
          </a:p>
        </p:txBody>
      </p:sp>
      <p:pic>
        <p:nvPicPr>
          <p:cNvPr id="5" name="Picture 5">
            <a:extLst>
              <a:ext uri="{FF2B5EF4-FFF2-40B4-BE49-F238E27FC236}">
                <a16:creationId xmlns:a16="http://schemas.microsoft.com/office/drawing/2014/main" id="{9E2DCC4B-FAAF-65AE-7254-95B71F068DE4}"/>
              </a:ext>
            </a:extLst>
          </p:cNvPr>
          <p:cNvPicPr>
            <a:picLocks noGrp="1" noChangeAspect="1"/>
          </p:cNvPicPr>
          <p:nvPr>
            <p:ph idx="1"/>
          </p:nvPr>
        </p:nvPicPr>
        <p:blipFill>
          <a:blip r:embed="rId3"/>
          <a:stretch>
            <a:fillRect/>
          </a:stretch>
        </p:blipFill>
        <p:spPr>
          <a:xfrm>
            <a:off x="540000" y="1906945"/>
            <a:ext cx="5400000" cy="3038400"/>
          </a:xfrm>
        </p:spPr>
      </p:pic>
      <p:pic>
        <p:nvPicPr>
          <p:cNvPr id="9" name="Picture 9" descr="A picture containing diagram&#10;&#10;Description automatically generated">
            <a:extLst>
              <a:ext uri="{FF2B5EF4-FFF2-40B4-BE49-F238E27FC236}">
                <a16:creationId xmlns:a16="http://schemas.microsoft.com/office/drawing/2014/main" id="{F2321C34-F5E0-2642-3851-18CE8DE15D44}"/>
              </a:ext>
            </a:extLst>
          </p:cNvPr>
          <p:cNvPicPr>
            <a:picLocks noChangeAspect="1"/>
          </p:cNvPicPr>
          <p:nvPr/>
        </p:nvPicPr>
        <p:blipFill>
          <a:blip r:embed="rId4"/>
          <a:stretch>
            <a:fillRect/>
          </a:stretch>
        </p:blipFill>
        <p:spPr>
          <a:xfrm>
            <a:off x="6142892" y="1906969"/>
            <a:ext cx="5439507" cy="3044060"/>
          </a:xfrm>
          <a:prstGeom prst="rect">
            <a:avLst/>
          </a:prstGeom>
        </p:spPr>
      </p:pic>
      <p:pic>
        <p:nvPicPr>
          <p:cNvPr id="3" name="Picture 3">
            <a:extLst>
              <a:ext uri="{FF2B5EF4-FFF2-40B4-BE49-F238E27FC236}">
                <a16:creationId xmlns:a16="http://schemas.microsoft.com/office/drawing/2014/main" id="{35FFC552-64E9-B7B7-899E-B26980A5421B}"/>
              </a:ext>
            </a:extLst>
          </p:cNvPr>
          <p:cNvPicPr>
            <a:picLocks noChangeAspect="1"/>
          </p:cNvPicPr>
          <p:nvPr/>
        </p:nvPicPr>
        <p:blipFill>
          <a:blip r:embed="rId5"/>
          <a:stretch>
            <a:fillRect/>
          </a:stretch>
        </p:blipFill>
        <p:spPr>
          <a:xfrm>
            <a:off x="504092" y="1906969"/>
            <a:ext cx="5545015" cy="3079230"/>
          </a:xfrm>
          <a:prstGeom prst="rect">
            <a:avLst/>
          </a:prstGeom>
        </p:spPr>
      </p:pic>
      <p:pic>
        <p:nvPicPr>
          <p:cNvPr id="4" name="Picture 5">
            <a:extLst>
              <a:ext uri="{FF2B5EF4-FFF2-40B4-BE49-F238E27FC236}">
                <a16:creationId xmlns:a16="http://schemas.microsoft.com/office/drawing/2014/main" id="{8EFC5573-0B5B-8AC9-0788-E2C8B74C2078}"/>
              </a:ext>
            </a:extLst>
          </p:cNvPr>
          <p:cNvPicPr>
            <a:picLocks noChangeAspect="1"/>
          </p:cNvPicPr>
          <p:nvPr/>
        </p:nvPicPr>
        <p:blipFill>
          <a:blip r:embed="rId6"/>
          <a:stretch>
            <a:fillRect/>
          </a:stretch>
        </p:blipFill>
        <p:spPr>
          <a:xfrm>
            <a:off x="6142892" y="1906969"/>
            <a:ext cx="5509846" cy="3079230"/>
          </a:xfrm>
          <a:prstGeom prst="rect">
            <a:avLst/>
          </a:prstGeom>
        </p:spPr>
      </p:pic>
    </p:spTree>
    <p:extLst>
      <p:ext uri="{BB962C8B-B14F-4D97-AF65-F5344CB8AC3E}">
        <p14:creationId xmlns:p14="http://schemas.microsoft.com/office/powerpoint/2010/main" val="30436224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66106E-BC79-4AF9-B5AB-EC8AC38A73CA}"/>
              </a:ext>
            </a:extLst>
          </p:cNvPr>
          <p:cNvSpPr>
            <a:spLocks noGrp="1"/>
          </p:cNvSpPr>
          <p:nvPr>
            <p:ph idx="13"/>
          </p:nvPr>
        </p:nvSpPr>
        <p:spPr/>
        <p:txBody>
          <a:bodyPr/>
          <a:lstStyle/>
          <a:p>
            <a:r>
              <a:rPr lang="en-GB" dirty="0"/>
              <a:t>Working with Pexels, Unsplash and the Noun Project to reach a wider audience</a:t>
            </a:r>
          </a:p>
          <a:p>
            <a:r>
              <a:rPr lang="en-GB" dirty="0">
                <a:ea typeface="+mn-lt"/>
                <a:cs typeface="+mn-lt"/>
              </a:rPr>
              <a:t>Working with </a:t>
            </a:r>
            <a:r>
              <a:rPr lang="en-GB" dirty="0" err="1">
                <a:ea typeface="+mn-lt"/>
                <a:cs typeface="+mn-lt"/>
              </a:rPr>
              <a:t>Alamy</a:t>
            </a:r>
            <a:r>
              <a:rPr lang="en-GB" dirty="0">
                <a:ea typeface="+mn-lt"/>
                <a:cs typeface="+mn-lt"/>
              </a:rPr>
              <a:t> on a photography competition</a:t>
            </a:r>
          </a:p>
          <a:p>
            <a:r>
              <a:rPr lang="en-GB" dirty="0">
                <a:ea typeface="+mn-lt"/>
                <a:cs typeface="+mn-lt"/>
              </a:rPr>
              <a:t>Our photos have been viewed over 50 million times and downloaded over 200,000 times</a:t>
            </a:r>
          </a:p>
          <a:p>
            <a:endParaRPr lang="en-GB" dirty="0"/>
          </a:p>
        </p:txBody>
      </p:sp>
      <p:sp>
        <p:nvSpPr>
          <p:cNvPr id="2" name="Title 1">
            <a:extLst>
              <a:ext uri="{FF2B5EF4-FFF2-40B4-BE49-F238E27FC236}">
                <a16:creationId xmlns:a16="http://schemas.microsoft.com/office/drawing/2014/main" id="{354D5C9D-E4FD-4DA3-9639-FC69213926B2}"/>
              </a:ext>
            </a:extLst>
          </p:cNvPr>
          <p:cNvSpPr>
            <a:spLocks noGrp="1"/>
          </p:cNvSpPr>
          <p:nvPr>
            <p:ph type="title"/>
          </p:nvPr>
        </p:nvSpPr>
        <p:spPr/>
        <p:txBody>
          <a:bodyPr/>
          <a:lstStyle/>
          <a:p>
            <a:r>
              <a:rPr lang="en-GB" dirty="0"/>
              <a:t>The story so far</a:t>
            </a:r>
          </a:p>
        </p:txBody>
      </p:sp>
      <p:pic>
        <p:nvPicPr>
          <p:cNvPr id="6" name="Picture Placeholder 5" descr="A picture containing outdoor, person, street&#10;&#10;Description automatically generated">
            <a:extLst>
              <a:ext uri="{FF2B5EF4-FFF2-40B4-BE49-F238E27FC236}">
                <a16:creationId xmlns:a16="http://schemas.microsoft.com/office/drawing/2014/main" id="{D41D91D7-D89C-455A-8227-BE07A3F4133E}"/>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30027" r="6405"/>
          <a:stretch/>
        </p:blipFill>
        <p:spPr>
          <a:xfrm>
            <a:off x="540000" y="540002"/>
            <a:ext cx="5374800" cy="5637562"/>
          </a:xfrm>
        </p:spPr>
      </p:pic>
    </p:spTree>
    <p:extLst>
      <p:ext uri="{BB962C8B-B14F-4D97-AF65-F5344CB8AC3E}">
        <p14:creationId xmlns:p14="http://schemas.microsoft.com/office/powerpoint/2010/main" val="1509160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72AD303-87EB-4BC5-A7F9-7B4A8990BD49}"/>
              </a:ext>
            </a:extLst>
          </p:cNvPr>
          <p:cNvSpPr>
            <a:spLocks noGrp="1"/>
          </p:cNvSpPr>
          <p:nvPr>
            <p:ph idx="1"/>
          </p:nvPr>
        </p:nvSpPr>
        <p:spPr>
          <a:xfrm>
            <a:off x="2817777" y="3105600"/>
            <a:ext cx="6556446" cy="1827100"/>
          </a:xfrm>
        </p:spPr>
        <p:txBody>
          <a:bodyPr>
            <a:normAutofit/>
          </a:bodyPr>
          <a:lstStyle/>
          <a:p>
            <a:r>
              <a:rPr lang="en-GB" sz="3600" b="1" dirty="0"/>
              <a:t>Are current images inclusive?</a:t>
            </a:r>
          </a:p>
        </p:txBody>
      </p:sp>
    </p:spTree>
    <p:extLst>
      <p:ext uri="{BB962C8B-B14F-4D97-AF65-F5344CB8AC3E}">
        <p14:creationId xmlns:p14="http://schemas.microsoft.com/office/powerpoint/2010/main" val="40074053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66106E-BC79-4AF9-B5AB-EC8AC38A73CA}"/>
              </a:ext>
            </a:extLst>
          </p:cNvPr>
          <p:cNvSpPr>
            <a:spLocks noGrp="1"/>
          </p:cNvSpPr>
          <p:nvPr>
            <p:ph idx="13"/>
          </p:nvPr>
        </p:nvSpPr>
        <p:spPr>
          <a:xfrm>
            <a:off x="4792393" y="1270242"/>
            <a:ext cx="5400000" cy="4423114"/>
          </a:xfrm>
        </p:spPr>
        <p:txBody>
          <a:bodyPr/>
          <a:lstStyle/>
          <a:p>
            <a:r>
              <a:rPr lang="en-GB" dirty="0">
                <a:ea typeface="+mn-lt"/>
                <a:cs typeface="+mn-lt"/>
              </a:rPr>
              <a:t>Earlier this year, Ageing Better and </a:t>
            </a:r>
            <a:r>
              <a:rPr lang="en-GB" err="1">
                <a:ea typeface="+mn-lt"/>
                <a:cs typeface="+mn-lt"/>
              </a:rPr>
              <a:t>Alamy</a:t>
            </a:r>
            <a:r>
              <a:rPr lang="en-GB" dirty="0">
                <a:ea typeface="+mn-lt"/>
                <a:cs typeface="+mn-lt"/>
              </a:rPr>
              <a:t> launched a joint competition inviting photographers to submit images challenging stereotypical depictions of older people. The competition was created to raise awareness of negative representations of ageing and encourage contributors to find new ways to show over 50s in a more positive manner. </a:t>
            </a:r>
            <a:endParaRPr lang="en-US" dirty="0">
              <a:ea typeface="+mn-lt"/>
              <a:cs typeface="+mn-lt"/>
            </a:endParaRPr>
          </a:p>
          <a:p>
            <a:r>
              <a:rPr lang="en-GB" dirty="0">
                <a:ea typeface="+mn-lt"/>
                <a:cs typeface="+mn-lt"/>
              </a:rPr>
              <a:t>The entries show older people taking part in their daily lives whilst avoiding the stereotypes typically present in stock imagery. </a:t>
            </a:r>
            <a:endParaRPr lang="en-US">
              <a:cs typeface="Arial"/>
            </a:endParaRPr>
          </a:p>
          <a:p>
            <a:endParaRPr lang="en-GB" dirty="0"/>
          </a:p>
        </p:txBody>
      </p:sp>
      <p:sp>
        <p:nvSpPr>
          <p:cNvPr id="2" name="Title 1">
            <a:extLst>
              <a:ext uri="{FF2B5EF4-FFF2-40B4-BE49-F238E27FC236}">
                <a16:creationId xmlns:a16="http://schemas.microsoft.com/office/drawing/2014/main" id="{354D5C9D-E4FD-4DA3-9639-FC69213926B2}"/>
              </a:ext>
            </a:extLst>
          </p:cNvPr>
          <p:cNvSpPr>
            <a:spLocks noGrp="1"/>
          </p:cNvSpPr>
          <p:nvPr>
            <p:ph type="title"/>
          </p:nvPr>
        </p:nvSpPr>
        <p:spPr>
          <a:xfrm>
            <a:off x="4792391" y="475607"/>
            <a:ext cx="5400001" cy="1034462"/>
          </a:xfrm>
        </p:spPr>
        <p:txBody>
          <a:bodyPr/>
          <a:lstStyle/>
          <a:p>
            <a:r>
              <a:rPr lang="en-GB" dirty="0"/>
              <a:t>Competition with </a:t>
            </a:r>
            <a:r>
              <a:rPr lang="en-GB" dirty="0" err="1"/>
              <a:t>Alamy</a:t>
            </a:r>
          </a:p>
        </p:txBody>
      </p:sp>
      <p:pic>
        <p:nvPicPr>
          <p:cNvPr id="4" name="Picture 3" descr="A person walking on sand&#10;&#10;Description automatically generated">
            <a:extLst>
              <a:ext uri="{FF2B5EF4-FFF2-40B4-BE49-F238E27FC236}">
                <a16:creationId xmlns:a16="http://schemas.microsoft.com/office/drawing/2014/main" id="{87FAE3BD-6428-D36B-CB68-63DAB896E0E0}"/>
              </a:ext>
            </a:extLst>
          </p:cNvPr>
          <p:cNvPicPr>
            <a:picLocks noChangeAspect="1"/>
          </p:cNvPicPr>
          <p:nvPr/>
        </p:nvPicPr>
        <p:blipFill>
          <a:blip r:embed="rId3"/>
          <a:stretch>
            <a:fillRect/>
          </a:stretch>
        </p:blipFill>
        <p:spPr>
          <a:xfrm>
            <a:off x="536619" y="3328830"/>
            <a:ext cx="3938789" cy="2625860"/>
          </a:xfrm>
          <a:prstGeom prst="rect">
            <a:avLst/>
          </a:prstGeom>
        </p:spPr>
      </p:pic>
      <p:pic>
        <p:nvPicPr>
          <p:cNvPr id="5" name="Picture 4" descr="A person yelling into a megaphone&#10;&#10;Description automatically generated">
            <a:extLst>
              <a:ext uri="{FF2B5EF4-FFF2-40B4-BE49-F238E27FC236}">
                <a16:creationId xmlns:a16="http://schemas.microsoft.com/office/drawing/2014/main" id="{C0DA0179-C4EA-9D09-3151-31EFD195F22D}"/>
              </a:ext>
            </a:extLst>
          </p:cNvPr>
          <p:cNvPicPr>
            <a:picLocks noChangeAspect="1"/>
          </p:cNvPicPr>
          <p:nvPr/>
        </p:nvPicPr>
        <p:blipFill>
          <a:blip r:embed="rId4"/>
          <a:stretch>
            <a:fillRect/>
          </a:stretch>
        </p:blipFill>
        <p:spPr>
          <a:xfrm>
            <a:off x="582232" y="474014"/>
            <a:ext cx="3890493" cy="2593662"/>
          </a:xfrm>
          <a:prstGeom prst="rect">
            <a:avLst/>
          </a:prstGeom>
        </p:spPr>
      </p:pic>
    </p:spTree>
    <p:extLst>
      <p:ext uri="{BB962C8B-B14F-4D97-AF65-F5344CB8AC3E}">
        <p14:creationId xmlns:p14="http://schemas.microsoft.com/office/powerpoint/2010/main" val="36403786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5C176E-4767-4FEA-A526-95B94D71F400}"/>
              </a:ext>
            </a:extLst>
          </p:cNvPr>
          <p:cNvSpPr>
            <a:spLocks noGrp="1"/>
          </p:cNvSpPr>
          <p:nvPr>
            <p:ph type="ctrTitle"/>
          </p:nvPr>
        </p:nvSpPr>
        <p:spPr/>
        <p:txBody>
          <a:bodyPr/>
          <a:lstStyle/>
          <a:p>
            <a:r>
              <a:rPr lang="en-GB" dirty="0"/>
              <a:t>Thank you</a:t>
            </a:r>
          </a:p>
        </p:txBody>
      </p:sp>
      <p:sp>
        <p:nvSpPr>
          <p:cNvPr id="5" name="Subtitle 4">
            <a:extLst>
              <a:ext uri="{FF2B5EF4-FFF2-40B4-BE49-F238E27FC236}">
                <a16:creationId xmlns:a16="http://schemas.microsoft.com/office/drawing/2014/main" id="{DBFA5F72-1355-43C1-8F45-166F266BC2A8}"/>
              </a:ext>
            </a:extLst>
          </p:cNvPr>
          <p:cNvSpPr>
            <a:spLocks noGrp="1"/>
          </p:cNvSpPr>
          <p:nvPr>
            <p:ph type="subTitle" idx="1"/>
          </p:nvPr>
        </p:nvSpPr>
        <p:spPr/>
        <p:txBody>
          <a:bodyPr/>
          <a:lstStyle/>
          <a:p>
            <a:r>
              <a:rPr lang="en-GB" dirty="0"/>
              <a:t>dora.buckle@ageing-better.org.uk</a:t>
            </a:r>
          </a:p>
        </p:txBody>
      </p:sp>
    </p:spTree>
    <p:extLst>
      <p:ext uri="{BB962C8B-B14F-4D97-AF65-F5344CB8AC3E}">
        <p14:creationId xmlns:p14="http://schemas.microsoft.com/office/powerpoint/2010/main" val="84668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6A27B-B5F0-4ECA-B79A-CA0DACDA9ABA}"/>
              </a:ext>
            </a:extLst>
          </p:cNvPr>
          <p:cNvSpPr>
            <a:spLocks noGrp="1"/>
          </p:cNvSpPr>
          <p:nvPr>
            <p:ph type="title"/>
          </p:nvPr>
        </p:nvSpPr>
        <p:spPr/>
        <p:txBody>
          <a:bodyPr/>
          <a:lstStyle/>
          <a:p>
            <a:r>
              <a:rPr lang="en-GB" dirty="0"/>
              <a:t>Depictions of older people</a:t>
            </a:r>
          </a:p>
        </p:txBody>
      </p:sp>
      <p:sp>
        <p:nvSpPr>
          <p:cNvPr id="6" name="Content Placeholder 5">
            <a:extLst>
              <a:ext uri="{FF2B5EF4-FFF2-40B4-BE49-F238E27FC236}">
                <a16:creationId xmlns:a16="http://schemas.microsoft.com/office/drawing/2014/main" id="{73A9CDD3-3BCB-46D6-BE9A-4DC5990412E0}"/>
              </a:ext>
            </a:extLst>
          </p:cNvPr>
          <p:cNvSpPr>
            <a:spLocks noGrp="1"/>
          </p:cNvSpPr>
          <p:nvPr>
            <p:ph idx="1"/>
          </p:nvPr>
        </p:nvSpPr>
        <p:spPr>
          <a:xfrm>
            <a:off x="539999" y="1574463"/>
            <a:ext cx="5400000" cy="4423114"/>
          </a:xfrm>
        </p:spPr>
        <p:txBody>
          <a:bodyPr/>
          <a:lstStyle/>
          <a:p>
            <a:pPr>
              <a:lnSpc>
                <a:spcPct val="100000"/>
              </a:lnSpc>
            </a:pPr>
            <a:r>
              <a:rPr lang="en-GB" sz="2400" dirty="0"/>
              <a:t>Older people are presented as more of a burden than a benefit</a:t>
            </a:r>
          </a:p>
          <a:p>
            <a:pPr>
              <a:lnSpc>
                <a:spcPct val="100000"/>
              </a:lnSpc>
            </a:pPr>
            <a:r>
              <a:rPr lang="en-GB" sz="2400" dirty="0"/>
              <a:t>There is a dearth of images of older people, particularly older women and disabled older people </a:t>
            </a:r>
          </a:p>
          <a:p>
            <a:pPr>
              <a:lnSpc>
                <a:spcPct val="100000"/>
              </a:lnSpc>
            </a:pPr>
            <a:r>
              <a:rPr lang="en-GB" sz="2400" dirty="0"/>
              <a:t>Images aren’t representative or realistic</a:t>
            </a:r>
          </a:p>
          <a:p>
            <a:pPr>
              <a:lnSpc>
                <a:spcPct val="100000"/>
              </a:lnSpc>
            </a:pPr>
            <a:endParaRPr lang="en-GB" sz="2400" dirty="0"/>
          </a:p>
        </p:txBody>
      </p:sp>
      <p:pic>
        <p:nvPicPr>
          <p:cNvPr id="2050" name="Picture 2">
            <a:extLst>
              <a:ext uri="{FF2B5EF4-FFF2-40B4-BE49-F238E27FC236}">
                <a16:creationId xmlns:a16="http://schemas.microsoft.com/office/drawing/2014/main" id="{CD16C055-9D90-4B00-B6B4-C07B581A8A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7941" y="473526"/>
            <a:ext cx="4597371" cy="289834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31025BA-28A6-4F10-B2F8-7133E3DAE4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510"/>
          <a:stretch/>
        </p:blipFill>
        <p:spPr bwMode="auto">
          <a:xfrm>
            <a:off x="6897941" y="3438092"/>
            <a:ext cx="4597372" cy="2842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343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7">
            <a:extLst>
              <a:ext uri="{FF2B5EF4-FFF2-40B4-BE49-F238E27FC236}">
                <a16:creationId xmlns:a16="http://schemas.microsoft.com/office/drawing/2014/main" id="{3C898D26-7943-4EBC-9689-45F5A6D1ADFD}"/>
              </a:ext>
            </a:extLst>
          </p:cNvPr>
          <p:cNvPicPr>
            <a:picLocks noGrp="1" noChangeAspect="1"/>
          </p:cNvPicPr>
          <p:nvPr>
            <p:ph type="pic" sz="quarter" idx="14"/>
          </p:nvPr>
        </p:nvPicPr>
        <p:blipFill rotWithShape="1">
          <a:blip r:embed="rId3"/>
          <a:srcRect l="-413" r="32906"/>
          <a:stretch/>
        </p:blipFill>
        <p:spPr>
          <a:xfrm>
            <a:off x="7469024" y="2878817"/>
            <a:ext cx="3950515" cy="3595132"/>
          </a:xfrm>
        </p:spPr>
      </p:pic>
      <p:pic>
        <p:nvPicPr>
          <p:cNvPr id="6" name="Picture 5">
            <a:extLst>
              <a:ext uri="{FF2B5EF4-FFF2-40B4-BE49-F238E27FC236}">
                <a16:creationId xmlns:a16="http://schemas.microsoft.com/office/drawing/2014/main" id="{0BE98636-D4CF-4E2E-93CB-10AB6746D2C4}"/>
              </a:ext>
            </a:extLst>
          </p:cNvPr>
          <p:cNvPicPr>
            <a:picLocks noChangeAspect="1"/>
          </p:cNvPicPr>
          <p:nvPr/>
        </p:nvPicPr>
        <p:blipFill rotWithShape="1">
          <a:blip r:embed="rId4"/>
          <a:srcRect b="12995"/>
          <a:stretch/>
        </p:blipFill>
        <p:spPr>
          <a:xfrm>
            <a:off x="4271153" y="3760197"/>
            <a:ext cx="2626769" cy="2253533"/>
          </a:xfrm>
          <a:prstGeom prst="rect">
            <a:avLst/>
          </a:prstGeom>
        </p:spPr>
      </p:pic>
      <p:pic>
        <p:nvPicPr>
          <p:cNvPr id="7" name="Picture 6">
            <a:extLst>
              <a:ext uri="{FF2B5EF4-FFF2-40B4-BE49-F238E27FC236}">
                <a16:creationId xmlns:a16="http://schemas.microsoft.com/office/drawing/2014/main" id="{A4CC3EDB-4150-457E-96C4-3734CB6ACFF1}"/>
              </a:ext>
            </a:extLst>
          </p:cNvPr>
          <p:cNvPicPr>
            <a:picLocks noChangeAspect="1"/>
          </p:cNvPicPr>
          <p:nvPr/>
        </p:nvPicPr>
        <p:blipFill>
          <a:blip r:embed="rId5"/>
          <a:stretch>
            <a:fillRect/>
          </a:stretch>
        </p:blipFill>
        <p:spPr>
          <a:xfrm>
            <a:off x="840828" y="3760197"/>
            <a:ext cx="2859224" cy="2320645"/>
          </a:xfrm>
          <a:prstGeom prst="rect">
            <a:avLst/>
          </a:prstGeom>
        </p:spPr>
      </p:pic>
      <p:pic>
        <p:nvPicPr>
          <p:cNvPr id="10" name="Picture 9">
            <a:extLst>
              <a:ext uri="{FF2B5EF4-FFF2-40B4-BE49-F238E27FC236}">
                <a16:creationId xmlns:a16="http://schemas.microsoft.com/office/drawing/2014/main" id="{E667556B-8D2F-456B-84AE-04CDA36CA70F}"/>
              </a:ext>
            </a:extLst>
          </p:cNvPr>
          <p:cNvPicPr>
            <a:picLocks noChangeAspect="1"/>
          </p:cNvPicPr>
          <p:nvPr/>
        </p:nvPicPr>
        <p:blipFill rotWithShape="1">
          <a:blip r:embed="rId6"/>
          <a:srcRect t="630" b="19626"/>
          <a:stretch/>
        </p:blipFill>
        <p:spPr>
          <a:xfrm>
            <a:off x="447721" y="195944"/>
            <a:ext cx="3430627" cy="3308558"/>
          </a:xfrm>
          <a:prstGeom prst="rect">
            <a:avLst/>
          </a:prstGeom>
        </p:spPr>
      </p:pic>
      <p:pic>
        <p:nvPicPr>
          <p:cNvPr id="12" name="Picture 11">
            <a:extLst>
              <a:ext uri="{FF2B5EF4-FFF2-40B4-BE49-F238E27FC236}">
                <a16:creationId xmlns:a16="http://schemas.microsoft.com/office/drawing/2014/main" id="{3D038B52-C513-49D7-877A-931484C5C032}"/>
              </a:ext>
            </a:extLst>
          </p:cNvPr>
          <p:cNvPicPr>
            <a:picLocks noChangeAspect="1"/>
          </p:cNvPicPr>
          <p:nvPr/>
        </p:nvPicPr>
        <p:blipFill>
          <a:blip r:embed="rId7"/>
          <a:stretch>
            <a:fillRect/>
          </a:stretch>
        </p:blipFill>
        <p:spPr>
          <a:xfrm>
            <a:off x="5375304" y="345552"/>
            <a:ext cx="5246050" cy="2361640"/>
          </a:xfrm>
          <a:prstGeom prst="rect">
            <a:avLst/>
          </a:prstGeom>
        </p:spPr>
      </p:pic>
    </p:spTree>
    <p:extLst>
      <p:ext uri="{BB962C8B-B14F-4D97-AF65-F5344CB8AC3E}">
        <p14:creationId xmlns:p14="http://schemas.microsoft.com/office/powerpoint/2010/main" val="1706664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screenshot of a social media post&#10;&#10;Description automatically generated">
            <a:extLst>
              <a:ext uri="{FF2B5EF4-FFF2-40B4-BE49-F238E27FC236}">
                <a16:creationId xmlns:a16="http://schemas.microsoft.com/office/drawing/2014/main" id="{29E1D046-6EE7-941F-856D-7F7C4DE5ADEF}"/>
              </a:ext>
            </a:extLst>
          </p:cNvPr>
          <p:cNvPicPr>
            <a:picLocks noGrp="1" noChangeAspect="1"/>
          </p:cNvPicPr>
          <p:nvPr>
            <p:ph type="pic" sz="quarter" idx="14"/>
          </p:nvPr>
        </p:nvPicPr>
        <p:blipFill rotWithShape="1">
          <a:blip r:embed="rId3"/>
          <a:srcRect l="-117" t="-381"/>
          <a:stretch/>
        </p:blipFill>
        <p:spPr>
          <a:xfrm>
            <a:off x="256102" y="432678"/>
            <a:ext cx="8360623" cy="5143262"/>
          </a:xfrm>
        </p:spPr>
      </p:pic>
      <p:pic>
        <p:nvPicPr>
          <p:cNvPr id="8" name="Picture 7" descr="A person talking to a person&#10;&#10;Description automatically generated">
            <a:extLst>
              <a:ext uri="{FF2B5EF4-FFF2-40B4-BE49-F238E27FC236}">
                <a16:creationId xmlns:a16="http://schemas.microsoft.com/office/drawing/2014/main" id="{5F59D893-7B88-49F3-F4CC-C04A46C8D9FA}"/>
              </a:ext>
            </a:extLst>
          </p:cNvPr>
          <p:cNvPicPr>
            <a:picLocks noChangeAspect="1"/>
          </p:cNvPicPr>
          <p:nvPr/>
        </p:nvPicPr>
        <p:blipFill rotWithShape="1">
          <a:blip r:embed="rId4"/>
          <a:srcRect r="-348" b="-20130"/>
          <a:stretch/>
        </p:blipFill>
        <p:spPr>
          <a:xfrm>
            <a:off x="8780232" y="3920779"/>
            <a:ext cx="3099427" cy="1990083"/>
          </a:xfrm>
          <a:prstGeom prst="rect">
            <a:avLst/>
          </a:prstGeom>
        </p:spPr>
      </p:pic>
      <p:pic>
        <p:nvPicPr>
          <p:cNvPr id="9" name="Picture 8" descr="A person holding a hand of an old person&#10;&#10;Description automatically generated">
            <a:extLst>
              <a:ext uri="{FF2B5EF4-FFF2-40B4-BE49-F238E27FC236}">
                <a16:creationId xmlns:a16="http://schemas.microsoft.com/office/drawing/2014/main" id="{D9D626C9-3939-73E7-1819-3397FC95265A}"/>
              </a:ext>
            </a:extLst>
          </p:cNvPr>
          <p:cNvPicPr>
            <a:picLocks noChangeAspect="1"/>
          </p:cNvPicPr>
          <p:nvPr/>
        </p:nvPicPr>
        <p:blipFill rotWithShape="1">
          <a:blip r:embed="rId5"/>
          <a:srcRect t="73" r="-697" b="15104"/>
          <a:stretch/>
        </p:blipFill>
        <p:spPr>
          <a:xfrm>
            <a:off x="8768367" y="1666976"/>
            <a:ext cx="3112467" cy="1753675"/>
          </a:xfrm>
          <a:prstGeom prst="rect">
            <a:avLst/>
          </a:prstGeom>
        </p:spPr>
      </p:pic>
    </p:spTree>
    <p:extLst>
      <p:ext uri="{BB962C8B-B14F-4D97-AF65-F5344CB8AC3E}">
        <p14:creationId xmlns:p14="http://schemas.microsoft.com/office/powerpoint/2010/main" val="286545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6A27B-B5F0-4ECA-B79A-CA0DACDA9ABA}"/>
              </a:ext>
            </a:extLst>
          </p:cNvPr>
          <p:cNvSpPr>
            <a:spLocks noGrp="1"/>
          </p:cNvSpPr>
          <p:nvPr>
            <p:ph type="title"/>
          </p:nvPr>
        </p:nvSpPr>
        <p:spPr/>
        <p:txBody>
          <a:bodyPr/>
          <a:lstStyle/>
          <a:p>
            <a:r>
              <a:rPr lang="en-GB" dirty="0">
                <a:cs typeface="Arial"/>
              </a:rPr>
              <a:t>First break out</a:t>
            </a:r>
            <a:endParaRPr lang="en-GB" dirty="0"/>
          </a:p>
        </p:txBody>
      </p:sp>
      <p:sp>
        <p:nvSpPr>
          <p:cNvPr id="6" name="Content Placeholder 5">
            <a:extLst>
              <a:ext uri="{FF2B5EF4-FFF2-40B4-BE49-F238E27FC236}">
                <a16:creationId xmlns:a16="http://schemas.microsoft.com/office/drawing/2014/main" id="{73A9CDD3-3BCB-46D6-BE9A-4DC5990412E0}"/>
              </a:ext>
            </a:extLst>
          </p:cNvPr>
          <p:cNvSpPr>
            <a:spLocks noGrp="1"/>
          </p:cNvSpPr>
          <p:nvPr>
            <p:ph idx="1"/>
          </p:nvPr>
        </p:nvSpPr>
        <p:spPr>
          <a:xfrm>
            <a:off x="539999" y="1574463"/>
            <a:ext cx="5400000" cy="4423114"/>
          </a:xfrm>
        </p:spPr>
        <p:txBody>
          <a:bodyPr/>
          <a:lstStyle/>
          <a:p>
            <a:pPr>
              <a:lnSpc>
                <a:spcPct val="100000"/>
              </a:lnSpc>
            </a:pPr>
            <a:r>
              <a:rPr lang="en-GB" sz="2400" dirty="0">
                <a:ea typeface="+mn-lt"/>
                <a:cs typeface="+mn-lt"/>
              </a:rPr>
              <a:t>What stereotypes are present in these photos? </a:t>
            </a:r>
            <a:endParaRPr lang="en-US" dirty="0">
              <a:ea typeface="Calibri"/>
              <a:cs typeface="+mn-lt"/>
            </a:endParaRPr>
          </a:p>
          <a:p>
            <a:pPr>
              <a:lnSpc>
                <a:spcPct val="100000"/>
              </a:lnSpc>
            </a:pPr>
            <a:r>
              <a:rPr lang="en-GB" sz="2400" dirty="0">
                <a:ea typeface="+mn-lt"/>
                <a:cs typeface="+mn-lt"/>
              </a:rPr>
              <a:t>Are there any other visual stereotypes of older people and social care not pictured that you're also sick of seeing in newspapers or online?</a:t>
            </a:r>
            <a:endParaRPr lang="en-US">
              <a:ea typeface="Calibri"/>
              <a:cs typeface="Arial"/>
            </a:endParaRPr>
          </a:p>
          <a:p>
            <a:pPr>
              <a:lnSpc>
                <a:spcPct val="100000"/>
              </a:lnSpc>
            </a:pPr>
            <a:endParaRPr lang="en-GB" sz="2400" dirty="0"/>
          </a:p>
        </p:txBody>
      </p:sp>
      <p:pic>
        <p:nvPicPr>
          <p:cNvPr id="4" name="Picture 3" descr="A person holding hands with an elderly person&#10;&#10;Description automatically generated">
            <a:extLst>
              <a:ext uri="{FF2B5EF4-FFF2-40B4-BE49-F238E27FC236}">
                <a16:creationId xmlns:a16="http://schemas.microsoft.com/office/drawing/2014/main" id="{8615752C-615B-CC09-2B10-35945AF9B777}"/>
              </a:ext>
            </a:extLst>
          </p:cNvPr>
          <p:cNvPicPr>
            <a:picLocks noChangeAspect="1"/>
          </p:cNvPicPr>
          <p:nvPr/>
        </p:nvPicPr>
        <p:blipFill>
          <a:blip r:embed="rId3"/>
          <a:stretch>
            <a:fillRect/>
          </a:stretch>
        </p:blipFill>
        <p:spPr>
          <a:xfrm>
            <a:off x="6893898" y="411690"/>
            <a:ext cx="3642688" cy="2953856"/>
          </a:xfrm>
          <a:prstGeom prst="rect">
            <a:avLst/>
          </a:prstGeom>
        </p:spPr>
      </p:pic>
      <p:pic>
        <p:nvPicPr>
          <p:cNvPr id="7" name="Picture 6" descr="A person talking to a person&#10;&#10;Description automatically generated">
            <a:extLst>
              <a:ext uri="{FF2B5EF4-FFF2-40B4-BE49-F238E27FC236}">
                <a16:creationId xmlns:a16="http://schemas.microsoft.com/office/drawing/2014/main" id="{2952B5B4-0177-F2C6-5A53-FDA15E29962A}"/>
              </a:ext>
            </a:extLst>
          </p:cNvPr>
          <p:cNvPicPr>
            <a:picLocks noChangeAspect="1"/>
          </p:cNvPicPr>
          <p:nvPr/>
        </p:nvPicPr>
        <p:blipFill rotWithShape="1">
          <a:blip r:embed="rId4"/>
          <a:srcRect r="-348" b="-20130"/>
          <a:stretch/>
        </p:blipFill>
        <p:spPr>
          <a:xfrm>
            <a:off x="6891331" y="3749061"/>
            <a:ext cx="4000948" cy="2558899"/>
          </a:xfrm>
          <a:prstGeom prst="rect">
            <a:avLst/>
          </a:prstGeom>
        </p:spPr>
      </p:pic>
    </p:spTree>
    <p:extLst>
      <p:ext uri="{BB962C8B-B14F-4D97-AF65-F5344CB8AC3E}">
        <p14:creationId xmlns:p14="http://schemas.microsoft.com/office/powerpoint/2010/main" val="4002632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art&#10;&#10;Description automatically generated">
            <a:extLst>
              <a:ext uri="{FF2B5EF4-FFF2-40B4-BE49-F238E27FC236}">
                <a16:creationId xmlns:a16="http://schemas.microsoft.com/office/drawing/2014/main" id="{BF33ABA5-D088-4FF9-044B-2CAAD72CDAC3}"/>
              </a:ext>
            </a:extLst>
          </p:cNvPr>
          <p:cNvPicPr>
            <a:picLocks noChangeAspect="1"/>
          </p:cNvPicPr>
          <p:nvPr/>
        </p:nvPicPr>
        <p:blipFill>
          <a:blip r:embed="rId3"/>
          <a:stretch>
            <a:fillRect/>
          </a:stretch>
        </p:blipFill>
        <p:spPr>
          <a:xfrm>
            <a:off x="812801" y="171785"/>
            <a:ext cx="10877922" cy="5976366"/>
          </a:xfrm>
          <a:prstGeom prst="rect">
            <a:avLst/>
          </a:prstGeom>
        </p:spPr>
      </p:pic>
    </p:spTree>
    <p:extLst>
      <p:ext uri="{BB962C8B-B14F-4D97-AF65-F5344CB8AC3E}">
        <p14:creationId xmlns:p14="http://schemas.microsoft.com/office/powerpoint/2010/main" val="2889557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6A27B-B5F0-4ECA-B79A-CA0DACDA9ABA}"/>
              </a:ext>
            </a:extLst>
          </p:cNvPr>
          <p:cNvSpPr>
            <a:spLocks noGrp="1"/>
          </p:cNvSpPr>
          <p:nvPr>
            <p:ph type="title"/>
          </p:nvPr>
        </p:nvSpPr>
        <p:spPr>
          <a:xfrm>
            <a:off x="539999" y="540001"/>
            <a:ext cx="11112000" cy="1034462"/>
          </a:xfrm>
        </p:spPr>
        <p:txBody>
          <a:bodyPr anchor="t">
            <a:normAutofit/>
          </a:bodyPr>
          <a:lstStyle/>
          <a:p>
            <a:r>
              <a:rPr lang="en-GB" dirty="0"/>
              <a:t>The power of images</a:t>
            </a:r>
          </a:p>
        </p:txBody>
      </p:sp>
      <p:pic>
        <p:nvPicPr>
          <p:cNvPr id="7" name="Picture 4" descr="A picture containing text, person, person, indoor&#10;&#10;Description automatically generated">
            <a:extLst>
              <a:ext uri="{FF2B5EF4-FFF2-40B4-BE49-F238E27FC236}">
                <a16:creationId xmlns:a16="http://schemas.microsoft.com/office/drawing/2014/main" id="{0EA02616-44AA-16D1-E2C8-27574ABFD178}"/>
              </a:ext>
            </a:extLst>
          </p:cNvPr>
          <p:cNvPicPr>
            <a:picLocks noChangeAspect="1"/>
          </p:cNvPicPr>
          <p:nvPr/>
        </p:nvPicPr>
        <p:blipFill>
          <a:blip r:embed="rId3"/>
          <a:stretch>
            <a:fillRect/>
          </a:stretch>
        </p:blipFill>
        <p:spPr>
          <a:xfrm>
            <a:off x="540000" y="1750972"/>
            <a:ext cx="5400000" cy="2529730"/>
          </a:xfrm>
          <a:prstGeom prst="rect">
            <a:avLst/>
          </a:prstGeom>
          <a:noFill/>
        </p:spPr>
      </p:pic>
      <p:sp>
        <p:nvSpPr>
          <p:cNvPr id="3" name="Content Placeholder 2">
            <a:extLst>
              <a:ext uri="{FF2B5EF4-FFF2-40B4-BE49-F238E27FC236}">
                <a16:creationId xmlns:a16="http://schemas.microsoft.com/office/drawing/2014/main" id="{2970183F-C7F6-4648-A6DD-1ED0033A778B}"/>
              </a:ext>
            </a:extLst>
          </p:cNvPr>
          <p:cNvSpPr>
            <a:spLocks noGrp="1"/>
          </p:cNvSpPr>
          <p:nvPr>
            <p:ph idx="13"/>
          </p:nvPr>
        </p:nvSpPr>
        <p:spPr>
          <a:xfrm>
            <a:off x="6277202" y="1753200"/>
            <a:ext cx="5400000" cy="4423114"/>
          </a:xfrm>
        </p:spPr>
        <p:txBody>
          <a:bodyPr anchor="t">
            <a:normAutofit/>
          </a:bodyPr>
          <a:lstStyle/>
          <a:p>
            <a:r>
              <a:rPr lang="en-GB"/>
              <a:t>Negative stereotypes reinforce negative societal narratives, such as the idea that ageing is an inevitable process of physical and mental decline</a:t>
            </a:r>
          </a:p>
          <a:p>
            <a:r>
              <a:rPr lang="en-GB"/>
              <a:t>Ageism has broad and far-reaching negative consequences</a:t>
            </a:r>
            <a:endParaRPr lang="en-GB">
              <a:cs typeface="Arial"/>
            </a:endParaRPr>
          </a:p>
          <a:p>
            <a:endParaRPr lang="en-GB"/>
          </a:p>
          <a:p>
            <a:endParaRPr lang="en-GB"/>
          </a:p>
        </p:txBody>
      </p:sp>
    </p:spTree>
    <p:extLst>
      <p:ext uri="{BB962C8B-B14F-4D97-AF65-F5344CB8AC3E}">
        <p14:creationId xmlns:p14="http://schemas.microsoft.com/office/powerpoint/2010/main" val="1629312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72AD303-87EB-4BC5-A7F9-7B4A8990BD49}"/>
              </a:ext>
            </a:extLst>
          </p:cNvPr>
          <p:cNvSpPr>
            <a:spLocks noGrp="1"/>
          </p:cNvSpPr>
          <p:nvPr>
            <p:ph idx="1"/>
          </p:nvPr>
        </p:nvSpPr>
        <p:spPr>
          <a:xfrm>
            <a:off x="3167006" y="3017043"/>
            <a:ext cx="5857988" cy="823913"/>
          </a:xfrm>
        </p:spPr>
        <p:txBody>
          <a:bodyPr>
            <a:normAutofit fontScale="92500"/>
          </a:bodyPr>
          <a:lstStyle/>
          <a:p>
            <a:r>
              <a:rPr lang="en-GB" sz="3600" b="1" dirty="0"/>
              <a:t>What have we done about it?</a:t>
            </a:r>
          </a:p>
        </p:txBody>
      </p:sp>
    </p:spTree>
    <p:extLst>
      <p:ext uri="{BB962C8B-B14F-4D97-AF65-F5344CB8AC3E}">
        <p14:creationId xmlns:p14="http://schemas.microsoft.com/office/powerpoint/2010/main" val="3386604204"/>
      </p:ext>
    </p:extLst>
  </p:cSld>
  <p:clrMapOvr>
    <a:masterClrMapping/>
  </p:clrMapOvr>
</p:sld>
</file>

<file path=ppt/theme/theme1.xml><?xml version="1.0" encoding="utf-8"?>
<a:theme xmlns:a="http://schemas.openxmlformats.org/drawingml/2006/main" name="AB ppt theme">
  <a:themeElements>
    <a:clrScheme name="CFAB Theme Colours">
      <a:dk1>
        <a:sysClr val="windowText" lastClr="000000"/>
      </a:dk1>
      <a:lt1>
        <a:sysClr val="window" lastClr="FFFFFF"/>
      </a:lt1>
      <a:dk2>
        <a:srgbClr val="412468"/>
      </a:dk2>
      <a:lt2>
        <a:srgbClr val="B7B6CA"/>
      </a:lt2>
      <a:accent1>
        <a:srgbClr val="412468"/>
      </a:accent1>
      <a:accent2>
        <a:srgbClr val="7F5CA3"/>
      </a:accent2>
      <a:accent3>
        <a:srgbClr val="F06680"/>
      </a:accent3>
      <a:accent4>
        <a:srgbClr val="FDC41F"/>
      </a:accent4>
      <a:accent5>
        <a:srgbClr val="24736D"/>
      </a:accent5>
      <a:accent6>
        <a:srgbClr val="6BBFA3"/>
      </a:accent6>
      <a:hlink>
        <a:srgbClr val="412468"/>
      </a:hlink>
      <a:folHlink>
        <a:srgbClr val="7F5CA3"/>
      </a:folHlink>
    </a:clrScheme>
    <a:fontScheme name="CFAB Them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B ppt theme" id="{550CCE38-2CD8-4D5D-8BD6-1A822A2DBE04}" vid="{F7C3724B-76C6-4241-B7B2-152D08B04A2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ocTypeSC xmlns="d9ca4fcc-2e5f-428b-b454-96faf8a88e65" xsi:nil="true"/>
    <AdditionalInfoSC xmlns="d9ca4fcc-2e5f-428b-b454-96faf8a88e65" xsi:nil="true"/>
    <Function xmlns="d9ca4fcc-2e5f-428b-b454-96faf8a88e65" xsi:nil="true"/>
    <Topic xmlns="d9ca4fcc-2e5f-428b-b454-96faf8a88e65" xsi:nil="true"/>
    <SharedWithUsers xmlns="d9ca4fcc-2e5f-428b-b454-96faf8a88e65">
      <UserInfo>
        <DisplayName>Emma Twyning</DisplayName>
        <AccountId>65</AccountId>
        <AccountType/>
      </UserInfo>
      <UserInfo>
        <DisplayName>Jess Kuehne</DisplayName>
        <AccountId>46</AccountId>
        <AccountType/>
      </UserInfo>
      <UserInfo>
        <DisplayName>Dora Buckle</DisplayName>
        <AccountId>25244</AccountId>
        <AccountType/>
      </UserInfo>
      <UserInfo>
        <DisplayName>Niall Ryan</DisplayName>
        <AccountId>5309</AccountId>
        <AccountType/>
      </UserInfo>
    </SharedWithUsers>
    <TaxCatchAll xmlns="d9ca4fcc-2e5f-428b-b454-96faf8a88e65" xsi:nil="true"/>
    <lcf76f155ced4ddcb4097134ff3c332f xmlns="d4d446a5-c9ac-4b58-8391-007f4b6f13e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C16D2DEDCBDFC4D9A4B11DD70830391" ma:contentTypeVersion="22" ma:contentTypeDescription="Create a new document." ma:contentTypeScope="" ma:versionID="36aa68073edcdd85a749e13d449f1928">
  <xsd:schema xmlns:xsd="http://www.w3.org/2001/XMLSchema" xmlns:xs="http://www.w3.org/2001/XMLSchema" xmlns:p="http://schemas.microsoft.com/office/2006/metadata/properties" xmlns:ns2="d4d446a5-c9ac-4b58-8391-007f4b6f13e7" xmlns:ns3="d9ca4fcc-2e5f-428b-b454-96faf8a88e65" targetNamespace="http://schemas.microsoft.com/office/2006/metadata/properties" ma:root="true" ma:fieldsID="d56281de8c12fb5b84c41304c6fc00eb" ns2:_="" ns3:_="">
    <xsd:import namespace="d4d446a5-c9ac-4b58-8391-007f4b6f13e7"/>
    <xsd:import namespace="d9ca4fcc-2e5f-428b-b454-96faf8a88e65"/>
    <xsd:element name="properties">
      <xsd:complexType>
        <xsd:sequence>
          <xsd:element name="documentManagement">
            <xsd:complexType>
              <xsd:all>
                <xsd:element ref="ns2:MediaServiceMetadata" minOccurs="0"/>
                <xsd:element ref="ns2:MediaServiceFastMetadata" minOccurs="0"/>
                <xsd:element ref="ns2:MediaServiceDateTaken" minOccurs="0"/>
                <xsd:element ref="ns3:DocTypeSC" minOccurs="0"/>
                <xsd:element ref="ns3:AdditionalInfoSC" minOccurs="0"/>
                <xsd:element ref="ns3:SharedWithUsers" minOccurs="0"/>
                <xsd:element ref="ns3:SharedWithDetails" minOccurs="0"/>
                <xsd:element ref="ns3:Function" minOccurs="0"/>
                <xsd:element ref="ns3:Topic" minOccurs="0"/>
                <xsd:element ref="ns2:MediaServiceAutoTags" minOccurs="0"/>
                <xsd:element ref="ns2:MediaServiceOCR" minOccurs="0"/>
                <xsd:element ref="ns2:MediaServiceEventHashCode" minOccurs="0"/>
                <xsd:element ref="ns2:MediaServiceGenerationTime" minOccurs="0"/>
                <xsd:element ref="ns2:MediaServiceAutoKeyPoints" minOccurs="0"/>
                <xsd:element ref="ns2:MediaServiceKeyPoints" minOccurs="0"/>
                <xsd:element ref="ns2:lcf76f155ced4ddcb4097134ff3c332f" minOccurs="0"/>
                <xsd:element ref="ns3:TaxCatchAll"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d446a5-c9ac-4b58-8391-007f4b6f13e7"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7" nillable="true" ma:displayName="MediaServiceAutoTags" ma:internalName="MediaServiceAutoTags"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97619fbf-a491-4819-8265-8a3d053321e7" ma:termSetId="09814cd3-568e-fe90-9814-8d621ff8fb84" ma:anchorId="fba54fb3-c3e1-fe81-a776-ca4b69148c4d" ma:open="true" ma:isKeyword="false">
      <xsd:complexType>
        <xsd:sequence>
          <xsd:element ref="pc:Terms" minOccurs="0" maxOccurs="1"/>
        </xsd:sequence>
      </xsd:complexType>
    </xsd:element>
    <xsd:element name="MediaLengthInSeconds" ma:index="26" nillable="true" ma:displayName="MediaLengthInSeconds" ma:hidden="true" ma:internalName="MediaLengthInSeconds" ma:readOnly="true">
      <xsd:simpleType>
        <xsd:restriction base="dms:Unknown"/>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ca4fcc-2e5f-428b-b454-96faf8a88e65" elementFormDefault="qualified">
    <xsd:import namespace="http://schemas.microsoft.com/office/2006/documentManagement/types"/>
    <xsd:import namespace="http://schemas.microsoft.com/office/infopath/2007/PartnerControls"/>
    <xsd:element name="DocTypeSC" ma:index="11" nillable="true" ma:displayName="Doc Type" ma:description="financial year" ma:format="Dropdown" ma:internalName="DocTypeSC">
      <xsd:simpleType>
        <xsd:restriction base="dms:Choice">
          <xsd:enumeration value="Templates"/>
          <xsd:enumeration value="Correspondence"/>
          <xsd:enumeration value="Presentations"/>
          <xsd:enumeration value="Other"/>
          <xsd:enumeration value="AB Publications"/>
          <xsd:enumeration value="Non AB Publications"/>
          <xsd:enumeration value="Policies, Processes and Guidelines"/>
          <xsd:enumeration value="Contracts"/>
          <xsd:enumeration value="ITTs"/>
          <xsd:enumeration value="Bids"/>
          <xsd:enumeration value="Programme and Project"/>
          <xsd:enumeration value="Financial Documents"/>
          <xsd:enumeration value="Agenda"/>
          <xsd:enumeration value="Meeting Papers"/>
          <xsd:enumeration value="Minutes and Action Log"/>
        </xsd:restriction>
      </xsd:simpleType>
    </xsd:element>
    <xsd:element name="AdditionalInfoSC" ma:index="12" nillable="true" ma:displayName="Additional Info" ma:internalName="AdditionalInfoSC">
      <xsd:simpleType>
        <xsd:restriction base="dms:Text">
          <xsd:maxLength value="255"/>
        </xsd:restriction>
      </xsd:simpleType>
    </xsd:element>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element name="Function" ma:index="15" nillable="true" ma:displayName="Function" ma:format="Dropdown" ma:internalName="Function">
      <xsd:simpleType>
        <xsd:union memberTypes="dms:Text">
          <xsd:simpleType>
            <xsd:restriction base="dms:Choice">
              <xsd:enumeration value="Innovation"/>
              <xsd:enumeration value="Implementation"/>
              <xsd:enumeration value="Learning"/>
              <xsd:enumeration value="Localities"/>
            </xsd:restriction>
          </xsd:simpleType>
        </xsd:union>
      </xsd:simpleType>
    </xsd:element>
    <xsd:element name="Topic" ma:index="16" nillable="true" ma:displayName="Topic" ma:description="Positive Statements" ma:format="Dropdown" ma:internalName="Topic">
      <xsd:simpleType>
        <xsd:union memberTypes="dms:Text">
          <xsd:simpleType>
            <xsd:restriction base="dms:Choice">
              <xsd:enumeration value="I am in fulfilling work"/>
              <xsd:enumeration value="I am making a contribution to my community"/>
              <xsd:enumeration value="I live in a suitable home and neighbourhood"/>
              <xsd:enumeration value="I am confident managing major life changes"/>
              <xsd:enumeration value="I keep physically and mentally healthy and active"/>
              <xsd:enumeration value="I have the care, support and services I need"/>
              <xsd:enumeration value="I have made plans for later life"/>
              <xsd:enumeration value="I have regular social contact and some close relationships"/>
              <xsd:enumeration value="I have the skills I need for later life"/>
              <xsd:enumeration value="I live in a age-friendly community"/>
            </xsd:restriction>
          </xsd:simpleType>
        </xsd:union>
      </xsd:simpleType>
    </xsd:element>
    <xsd:element name="TaxCatchAll" ma:index="25" nillable="true" ma:displayName="Taxonomy Catch All Column" ma:hidden="true" ma:list="{3d2f2577-f395-4b82-a731-05651d86f834}" ma:internalName="TaxCatchAll" ma:showField="CatchAllData" ma:web="d9ca4fcc-2e5f-428b-b454-96faf8a88e6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4A8108A-2A20-46D3-85E7-C349BA45883F}">
  <ds:schemaRefs>
    <ds:schemaRef ds:uri="http://purl.org/dc/dcmitype/"/>
    <ds:schemaRef ds:uri="d4d446a5-c9ac-4b58-8391-007f4b6f13e7"/>
    <ds:schemaRef ds:uri="http://schemas.microsoft.com/office/2006/metadata/properties"/>
    <ds:schemaRef ds:uri="http://www.w3.org/XML/1998/namespace"/>
    <ds:schemaRef ds:uri="http://schemas.microsoft.com/office/2006/documentManagement/types"/>
    <ds:schemaRef ds:uri="http://schemas.openxmlformats.org/package/2006/metadata/core-properties"/>
    <ds:schemaRef ds:uri="http://purl.org/dc/terms/"/>
    <ds:schemaRef ds:uri="http://schemas.microsoft.com/office/infopath/2007/PartnerControls"/>
    <ds:schemaRef ds:uri="d9ca4fcc-2e5f-428b-b454-96faf8a88e65"/>
    <ds:schemaRef ds:uri="http://purl.org/dc/elements/1.1/"/>
  </ds:schemaRefs>
</ds:datastoreItem>
</file>

<file path=customXml/itemProps2.xml><?xml version="1.0" encoding="utf-8"?>
<ds:datastoreItem xmlns:ds="http://schemas.openxmlformats.org/officeDocument/2006/customXml" ds:itemID="{F3071DB3-D087-45DE-9A5A-FC01F5118A99}">
  <ds:schemaRefs>
    <ds:schemaRef ds:uri="http://schemas.microsoft.com/sharepoint/v3/contenttype/forms"/>
  </ds:schemaRefs>
</ds:datastoreItem>
</file>

<file path=customXml/itemProps3.xml><?xml version="1.0" encoding="utf-8"?>
<ds:datastoreItem xmlns:ds="http://schemas.openxmlformats.org/officeDocument/2006/customXml" ds:itemID="{93483ADA-0CE2-49F2-A7F1-DDC9FC0CBC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d446a5-c9ac-4b58-8391-007f4b6f13e7"/>
    <ds:schemaRef ds:uri="d9ca4fcc-2e5f-428b-b454-96faf8a88e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Default Theme</Template>
  <TotalTime>2995</TotalTime>
  <Words>2561</Words>
  <Application>Microsoft Office PowerPoint</Application>
  <PresentationFormat>Widescreen</PresentationFormat>
  <Paragraphs>146</Paragraphs>
  <Slides>21</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gordita</vt:lpstr>
      <vt:lpstr>Mulish</vt:lpstr>
      <vt:lpstr>Symbol</vt:lpstr>
      <vt:lpstr>AB ppt theme</vt:lpstr>
      <vt:lpstr>Creating inclusive imagery</vt:lpstr>
      <vt:lpstr>PowerPoint Presentation</vt:lpstr>
      <vt:lpstr>Depictions of older people</vt:lpstr>
      <vt:lpstr>PowerPoint Presentation</vt:lpstr>
      <vt:lpstr>PowerPoint Presentation</vt:lpstr>
      <vt:lpstr>First break out</vt:lpstr>
      <vt:lpstr>PowerPoint Presentation</vt:lpstr>
      <vt:lpstr>The power of images</vt:lpstr>
      <vt:lpstr>PowerPoint Presentation</vt:lpstr>
      <vt:lpstr>Age-positive image library</vt:lpstr>
      <vt:lpstr>Tackling stereotypes</vt:lpstr>
      <vt:lpstr>Tackling stereotypes</vt:lpstr>
      <vt:lpstr>Tackling stereotypes</vt:lpstr>
      <vt:lpstr>Tackling stereotypes</vt:lpstr>
      <vt:lpstr>Tackling stereotypes</vt:lpstr>
      <vt:lpstr>What can you do about it?</vt:lpstr>
      <vt:lpstr>More tips for capturing your own age-positive images</vt:lpstr>
      <vt:lpstr>More tips for capturing your own age-positive images</vt:lpstr>
      <vt:lpstr>The story so far</vt:lpstr>
      <vt:lpstr>Competition with Alamy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inclusive imagery</dc:title>
  <dc:creator>Yehia Nasr</dc:creator>
  <cp:lastModifiedBy>Dora Buckle</cp:lastModifiedBy>
  <cp:revision>730</cp:revision>
  <dcterms:created xsi:type="dcterms:W3CDTF">2021-09-15T10:35:34Z</dcterms:created>
  <dcterms:modified xsi:type="dcterms:W3CDTF">2023-10-16T16:51:12Z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0x0101007C16D2DEDCBDFC4D9A4B11DD70830391</vt:lpwstr>
  </property>
  <property fmtid="{D5CDD505-2E9C-101B-9397-08002B2CF9AE}" pid="3" name="MediaServiceImageTags">
    <vt:lpwstr/>
  </property>
</Properties>
</file>